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0" r:id="rId5"/>
  </p:sldMasterIdLst>
  <p:notesMasterIdLst>
    <p:notesMasterId r:id="rId19"/>
  </p:notesMasterIdLst>
  <p:handoutMasterIdLst>
    <p:handoutMasterId r:id="rId20"/>
  </p:handoutMasterIdLst>
  <p:sldIdLst>
    <p:sldId id="256" r:id="rId6"/>
    <p:sldId id="289" r:id="rId7"/>
    <p:sldId id="300" r:id="rId8"/>
    <p:sldId id="296" r:id="rId9"/>
    <p:sldId id="297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99" r:id="rId18"/>
  </p:sldIdLst>
  <p:sldSz cx="9144000" cy="5715000" type="screen16x1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E3C"/>
    <a:srgbClr val="77933C"/>
    <a:srgbClr val="FE7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533" autoAdjust="0"/>
  </p:normalViewPr>
  <p:slideViewPr>
    <p:cSldViewPr>
      <p:cViewPr varScale="1">
        <p:scale>
          <a:sx n="105" d="100"/>
          <a:sy n="105" d="100"/>
        </p:scale>
        <p:origin x="-90" y="-43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notesViewPr>
    <p:cSldViewPr>
      <p:cViewPr varScale="1">
        <p:scale>
          <a:sx n="57" d="100"/>
          <a:sy n="57" d="100"/>
        </p:scale>
        <p:origin x="-259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B86241-61A4-45A8-8B14-71670079E3D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BF324A-ADED-422B-ADC0-30E38B8E1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E87417-8DD8-4E20-AC1B-009BBC006CD4}" type="datetimeFigureOut">
              <a:rPr lang="en-US" smtClean="0"/>
              <a:t>4/24/2015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DCC084-76BB-4BFC-85E7-DC2346439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3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4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65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4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1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6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7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6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5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9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E6C6-AEF7-4935-9F80-49BA4BFFB18F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5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E6C6-AEF7-4935-9F80-49BA4BFFB18F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2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E6C6-AEF7-4935-9F80-49BA4BFFB18F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5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BDF-68F7-492B-9BBB-DB1AC2268AB2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BDF-68F7-492B-9BBB-DB1AC2268AB2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7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1BDF-68F7-492B-9BBB-DB1AC2268AB2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7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4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6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6183021" cy="1828800"/>
          </a:xfrm>
        </p:spPr>
        <p:txBody>
          <a:bodyPr anchor="b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FY14 Budget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15621" y="3644900"/>
            <a:ext cx="6172200" cy="889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4" y="4686300"/>
            <a:ext cx="399334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0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0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52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78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75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2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5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25500"/>
            <a:ext cx="4038600" cy="4279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52E3-B5FA-4DF8-88A0-6A1D9C59BEE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7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8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5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98500"/>
            <a:ext cx="4040188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06500"/>
            <a:ext cx="4040188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698500"/>
            <a:ext cx="4041775" cy="36413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206500"/>
            <a:ext cx="4041775" cy="3898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16B84-ADE4-4E76-8FDC-72827CE95496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3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2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0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1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2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4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8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422C5-A802-456C-A3ED-96A64E2EC21D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0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3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0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CD1F-2C20-4E59-B5F9-E96BCACCE7AB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BE6C6-AEF7-4935-9F80-49BA4BFFB18F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8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4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BE6C6-AEF7-4935-9F80-49BA4BFFB18F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5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5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7000"/>
            <a:ext cx="8001000" cy="5914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25500"/>
            <a:ext cx="8001000" cy="447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BE6C6-AEF7-4935-9F80-49BA4BFFB18F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3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D1BDF-68F7-492B-9BBB-DB1AC2268AB2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2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4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D1BDF-68F7-492B-9BBB-DB1AC2268AB2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5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5067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865"/>
            <a:ext cx="5791200" cy="5067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D1BDF-68F7-492B-9BBB-DB1AC2268AB2}" type="datetime1">
              <a:rPr lang="en-US" smtClean="0"/>
              <a:pPr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8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70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14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931584"/>
            <a:ext cx="7772401" cy="1124479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4074583"/>
            <a:ext cx="7772400" cy="6879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45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9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5501"/>
            <a:ext cx="82296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6146" y="5479747"/>
            <a:ext cx="904855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80BC8C-0661-449F-AE7B-A79094BDB31C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5479747"/>
            <a:ext cx="2895600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586" y="5479747"/>
            <a:ext cx="747814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0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712" r:id="rId8"/>
    <p:sldLayoutId id="2147483713" r:id="rId9"/>
    <p:sldLayoutId id="2147483652" r:id="rId10"/>
    <p:sldLayoutId id="2147483664" r:id="rId11"/>
    <p:sldLayoutId id="2147483665" r:id="rId12"/>
    <p:sldLayoutId id="2147483653" r:id="rId13"/>
    <p:sldLayoutId id="2147483666" r:id="rId14"/>
    <p:sldLayoutId id="2147483667" r:id="rId15"/>
    <p:sldLayoutId id="2147483654" r:id="rId16"/>
    <p:sldLayoutId id="2147483668" r:id="rId17"/>
    <p:sldLayoutId id="2147483669" r:id="rId18"/>
    <p:sldLayoutId id="2147483655" r:id="rId19"/>
    <p:sldLayoutId id="2147483670" r:id="rId20"/>
    <p:sldLayoutId id="2147483671" r:id="rId21"/>
    <p:sldLayoutId id="2147483656" r:id="rId22"/>
    <p:sldLayoutId id="2147483672" r:id="rId23"/>
    <p:sldLayoutId id="2147483673" r:id="rId24"/>
    <p:sldLayoutId id="2147483657" r:id="rId25"/>
    <p:sldLayoutId id="2147483674" r:id="rId26"/>
    <p:sldLayoutId id="2147483675" r:id="rId27"/>
    <p:sldLayoutId id="2147483658" r:id="rId28"/>
    <p:sldLayoutId id="2147483716" r:id="rId29"/>
    <p:sldLayoutId id="2147483717" r:id="rId30"/>
    <p:sldLayoutId id="2147483659" r:id="rId31"/>
    <p:sldLayoutId id="2147483718" r:id="rId32"/>
    <p:sldLayoutId id="2147483719" r:id="rId3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9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5501"/>
            <a:ext cx="82296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6146" y="5479747"/>
            <a:ext cx="904855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80BC8C-0661-449F-AE7B-A79094BDB31C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5479747"/>
            <a:ext cx="2895600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586" y="5479747"/>
            <a:ext cx="747814" cy="17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84AFC9-1F07-4B4F-B919-230372FCEA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14" r:id="rId8"/>
    <p:sldLayoutId id="2147483715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engle@azdoa.gov" TargetMode="External"/><Relationship Id="rId2" Type="http://schemas.openxmlformats.org/officeDocument/2006/relationships/hyperlink" Target="mailto:Raj.kollengode@azdoa.gov" TargetMode="External"/><Relationship Id="rId1" Type="http://schemas.openxmlformats.org/officeDocument/2006/relationships/slideLayout" Target="../slideLayouts/slideLayout39.xml"/><Relationship Id="rId4" Type="http://schemas.openxmlformats.org/officeDocument/2006/relationships/hyperlink" Target="mailto:Jeff.wolcove@azdo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4800" y="1663700"/>
            <a:ext cx="7543800" cy="1828800"/>
          </a:xfrm>
        </p:spPr>
        <p:txBody>
          <a:bodyPr/>
          <a:lstStyle/>
          <a:p>
            <a:r>
              <a:rPr lang="en-US" b="1" dirty="0" smtClean="0"/>
              <a:t>Policies, Standards and Procedures (PSPs)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15620" y="3644900"/>
            <a:ext cx="7075779" cy="889000"/>
          </a:xfrm>
        </p:spPr>
        <p:txBody>
          <a:bodyPr>
            <a:normAutofit/>
          </a:bodyPr>
          <a:lstStyle/>
          <a:p>
            <a:r>
              <a:rPr lang="en-US" dirty="0" smtClean="0"/>
              <a:t>New Policy Rollout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Comment Form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10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00101"/>
            <a:ext cx="5267325" cy="432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2215634"/>
            <a:ext cx="20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771900"/>
            <a:ext cx="120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1" y="4363134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Upload revised document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3048000" y="1257300"/>
            <a:ext cx="304800" cy="2286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How were new policies selected?</a:t>
            </a:r>
          </a:p>
          <a:p>
            <a:pPr>
              <a:buFontTx/>
              <a:buChar char="-"/>
            </a:pPr>
            <a:r>
              <a:rPr lang="en-US" sz="2400" dirty="0" smtClean="0"/>
              <a:t>We </a:t>
            </a:r>
            <a:r>
              <a:rPr lang="en-US" sz="2400" dirty="0"/>
              <a:t>reviewed all existing policies and selected the most important.</a:t>
            </a:r>
          </a:p>
          <a:p>
            <a:r>
              <a:rPr lang="en-US" sz="2400" b="1" dirty="0" smtClean="0"/>
              <a:t>What happens to the old policies?</a:t>
            </a:r>
          </a:p>
          <a:p>
            <a:pPr>
              <a:buFontTx/>
              <a:buChar char="-"/>
            </a:pPr>
            <a:r>
              <a:rPr lang="en-US" sz="2400" dirty="0" smtClean="0"/>
              <a:t>The old policies are still in force until replaced or sunsetted.</a:t>
            </a:r>
          </a:p>
          <a:p>
            <a:r>
              <a:rPr lang="en-US" sz="2400" b="1" dirty="0" smtClean="0"/>
              <a:t>What is the basis for the new policies?</a:t>
            </a:r>
          </a:p>
          <a:p>
            <a:pPr>
              <a:buFontTx/>
              <a:buChar char="-"/>
            </a:pPr>
            <a:r>
              <a:rPr lang="en-US" sz="2400" dirty="0" smtClean="0"/>
              <a:t>We used a variety of sources including CobiT, ITIL, CMMI and policies from other states.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What happens if our BU needs an exception to sections of a policy?</a:t>
            </a:r>
          </a:p>
          <a:p>
            <a:pPr>
              <a:buFontTx/>
              <a:buChar char="-"/>
            </a:pPr>
            <a:r>
              <a:rPr lang="en-US" sz="2400" dirty="0" smtClean="0"/>
              <a:t>BUs may request exceptions using the Statewide Policy Exception Procedure (included in </a:t>
            </a:r>
            <a:r>
              <a:rPr lang="en-US" sz="2400" smtClean="0"/>
              <a:t>each policy) at </a:t>
            </a:r>
            <a:r>
              <a:rPr lang="en-US" sz="2400" dirty="0" smtClean="0"/>
              <a:t>any time and indicate the exceptions in their BU IT policy.</a:t>
            </a:r>
          </a:p>
          <a:p>
            <a:r>
              <a:rPr lang="en-US" sz="2400" b="1" dirty="0" smtClean="0"/>
              <a:t>Why do we need Statewide Policies?</a:t>
            </a:r>
          </a:p>
          <a:p>
            <a:pPr>
              <a:buFontTx/>
              <a:buChar char="-"/>
            </a:pPr>
            <a:r>
              <a:rPr lang="en-US" sz="2400" dirty="0" smtClean="0"/>
              <a:t>Arizona Revised Statutes require them, they are considered a best practice for IT governance and the AG’s Office audits for them.</a:t>
            </a:r>
          </a:p>
          <a:p>
            <a:r>
              <a:rPr lang="en-US" sz="2400" b="1" dirty="0" smtClean="0"/>
              <a:t>How long do we have to submit our comments?</a:t>
            </a:r>
          </a:p>
          <a:p>
            <a:pPr>
              <a:buFontTx/>
              <a:buChar char="-"/>
            </a:pPr>
            <a:r>
              <a:rPr lang="en-US" sz="2400" dirty="0" smtClean="0"/>
              <a:t>The </a:t>
            </a:r>
            <a:r>
              <a:rPr lang="en-US" sz="2400" dirty="0"/>
              <a:t>review period is around two weeks.</a:t>
            </a:r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Contact information:</a:t>
            </a:r>
          </a:p>
          <a:p>
            <a:pPr marL="0" indent="0">
              <a:buNone/>
            </a:pPr>
            <a:r>
              <a:rPr lang="en-US" sz="2000" dirty="0" smtClean="0"/>
              <a:t>Raj Kollengode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Raj.kollengode@azdoa.gov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602 364-4790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Paul Engle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Paul.engle@azdoa.gov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602 364-4959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Jeff Wolkove</a:t>
            </a:r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Jeff.wolkove@azdoa.gov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602 542-2253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9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the new procedure for reviewing and approving new policies</a:t>
            </a:r>
            <a:endParaRPr lang="en-US" dirty="0"/>
          </a:p>
          <a:p>
            <a:r>
              <a:rPr lang="en-US" dirty="0" smtClean="0"/>
              <a:t>Introduce the new webpage containing new policies</a:t>
            </a:r>
          </a:p>
          <a:p>
            <a:r>
              <a:rPr lang="en-US" dirty="0" smtClean="0"/>
              <a:t>Answer your questions</a:t>
            </a:r>
          </a:p>
          <a:p>
            <a:r>
              <a:rPr lang="en-US" dirty="0" smtClean="0"/>
              <a:t>Any others?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A.R.S</a:t>
            </a:r>
            <a:r>
              <a:rPr lang="en-US" dirty="0"/>
              <a:t>. § 41-3504 and </a:t>
            </a:r>
            <a:r>
              <a:rPr lang="en-US" dirty="0" smtClean="0"/>
              <a:t>§ 41-3507 require ADOA-ASET to publish IT policies, standards and procedures (PSPs)</a:t>
            </a:r>
            <a:endParaRPr lang="en-US" dirty="0"/>
          </a:p>
          <a:p>
            <a:r>
              <a:rPr lang="en-US" dirty="0" smtClean="0"/>
              <a:t>Many State of Arizona PSPs are outdated and need to be refreshed</a:t>
            </a:r>
          </a:p>
          <a:p>
            <a:r>
              <a:rPr lang="en-US" dirty="0" smtClean="0"/>
              <a:t>ADOA-ASET developed new policies and is requesting your comments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27C2-AE33-4333-92C3-24E4A094DC54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Policies Available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3900"/>
            <a:ext cx="8229600" cy="4356101"/>
          </a:xfrm>
        </p:spPr>
        <p:txBody>
          <a:bodyPr>
            <a:noAutofit/>
          </a:bodyPr>
          <a:lstStyle/>
          <a:p>
            <a:r>
              <a:rPr lang="en-US" sz="2000" dirty="0" smtClean="0"/>
              <a:t>P1000 Information Technology Policy</a:t>
            </a:r>
          </a:p>
          <a:p>
            <a:r>
              <a:rPr lang="en-US" sz="2000" dirty="0" smtClean="0"/>
              <a:t>P1050 Policies, Standards and Procedures Policy</a:t>
            </a:r>
          </a:p>
          <a:p>
            <a:r>
              <a:rPr lang="en-US" sz="2000" dirty="0" smtClean="0"/>
              <a:t>P1250 Website Acceptance Policy</a:t>
            </a:r>
          </a:p>
          <a:p>
            <a:r>
              <a:rPr lang="en-US" sz="2000" dirty="0" smtClean="0"/>
              <a:t>P1300 Website Accessibility Policy</a:t>
            </a:r>
          </a:p>
          <a:p>
            <a:r>
              <a:rPr lang="en-US" sz="2000" dirty="0" smtClean="0"/>
              <a:t>P1360 Information Technology Planning Policy</a:t>
            </a:r>
          </a:p>
          <a:p>
            <a:r>
              <a:rPr lang="en-US" sz="2000" dirty="0" smtClean="0"/>
              <a:t>P1650 Release Management Policy</a:t>
            </a:r>
          </a:p>
          <a:p>
            <a:r>
              <a:rPr lang="en-US" sz="2000" dirty="0" smtClean="0"/>
              <a:t>P3600 Domain Naming Policy</a:t>
            </a:r>
          </a:p>
          <a:p>
            <a:r>
              <a:rPr lang="en-US" sz="2000" dirty="0" smtClean="0"/>
              <a:t>P5000 Vendor Management Policy</a:t>
            </a:r>
          </a:p>
          <a:p>
            <a:r>
              <a:rPr lang="en-US" sz="2000" dirty="0" smtClean="0"/>
              <a:t>P5050 Social Networking Policy</a:t>
            </a:r>
          </a:p>
          <a:p>
            <a:r>
              <a:rPr lang="en-US" sz="2000" dirty="0" smtClean="0"/>
              <a:t>P7000 Enterprise Architecture Policy</a:t>
            </a:r>
          </a:p>
          <a:p>
            <a:r>
              <a:rPr lang="en-US" sz="2000" dirty="0" smtClean="0"/>
              <a:t>P7100 Network Architecture Policy</a:t>
            </a:r>
          </a:p>
          <a:p>
            <a:r>
              <a:rPr lang="en-US" sz="2000" dirty="0" smtClean="0"/>
              <a:t>P7300 Software Architecture Policy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Policies Available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P7400 Data Governance Organizational Policy</a:t>
            </a:r>
          </a:p>
          <a:p>
            <a:r>
              <a:rPr lang="en-US" sz="2000" dirty="0" smtClean="0"/>
              <a:t>P7430 Data Governance Technology Policy</a:t>
            </a:r>
          </a:p>
          <a:p>
            <a:r>
              <a:rPr lang="en-US" sz="2000" dirty="0" smtClean="0"/>
              <a:t>P7450 Data Operations Policy</a:t>
            </a:r>
          </a:p>
          <a:p>
            <a:r>
              <a:rPr lang="en-US" sz="2000" dirty="0" smtClean="0"/>
              <a:t>P7470 Data Governance Documentation Policy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PSP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ADOA-ASET drafts policies in MS Word and publishes to the website for comment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Budget </a:t>
            </a:r>
            <a:r>
              <a:rPr lang="en-US" smtClean="0"/>
              <a:t>unit delegates </a:t>
            </a:r>
            <a:r>
              <a:rPr lang="en-US" dirty="0" smtClean="0"/>
              <a:t>review drafts and provide comments in MS Word until closed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ADOA-ASET reviews your comments, one policy at a time, modifies draft policies and updates webpage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drafts are published to the ADOA-ASET PSP webpage as a PDF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8715-EED5-4C91-AD56-2210DBE91469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99"/>
            <a:ext cx="8229600" cy="986647"/>
          </a:xfrm>
        </p:spPr>
        <p:txBody>
          <a:bodyPr>
            <a:normAutofit fontScale="90000"/>
          </a:bodyPr>
          <a:lstStyle/>
          <a:p>
            <a:r>
              <a:rPr lang="en-US" dirty="0"/>
              <a:t>PSP </a:t>
            </a:r>
            <a:r>
              <a:rPr lang="en-US" dirty="0" smtClean="0"/>
              <a:t>Website (https</a:t>
            </a:r>
            <a:r>
              <a:rPr lang="en-US" dirty="0"/>
              <a:t>://</a:t>
            </a:r>
            <a:r>
              <a:rPr lang="en-US" dirty="0" smtClean="0"/>
              <a:t>aset.az.gov/resources/psps)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20733"/>
            <a:ext cx="5553075" cy="377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7869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Force PSPs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1975366"/>
            <a:ext cx="990600" cy="958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77900"/>
          </a:xfrm>
        </p:spPr>
        <p:txBody>
          <a:bodyPr>
            <a:normAutofit fontScale="90000"/>
          </a:bodyPr>
          <a:lstStyle/>
          <a:p>
            <a:r>
              <a:rPr lang="en-US" dirty="0"/>
              <a:t>PSP </a:t>
            </a:r>
            <a:r>
              <a:rPr lang="en-US" dirty="0" smtClean="0"/>
              <a:t>Website (https</a:t>
            </a:r>
            <a:r>
              <a:rPr lang="en-US" dirty="0"/>
              <a:t>://</a:t>
            </a:r>
            <a:r>
              <a:rPr lang="en-US" dirty="0" smtClean="0"/>
              <a:t>aset.az.gov/resources/psps)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6762" y="183558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for Comment PSPs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42645"/>
            <a:ext cx="5200650" cy="37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743200" y="21717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6350" y="338856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open draft policy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52700" y="3736033"/>
            <a:ext cx="800100" cy="9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325773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submit a comment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6667500" y="3719403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7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Review, Edits and Comments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 edit the draft and submit the entire document</a:t>
            </a:r>
          </a:p>
          <a:p>
            <a:r>
              <a:rPr lang="en-US" dirty="0" smtClean="0"/>
              <a:t>You may review the draft and submit comments only</a:t>
            </a:r>
          </a:p>
          <a:p>
            <a:r>
              <a:rPr lang="en-US" dirty="0" smtClean="0"/>
              <a:t>You may review the draft and approve as-is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C626-250D-48BA-98A3-4AF45F911EBA}" type="datetime1">
              <a:rPr lang="en-US" smtClean="0"/>
              <a:t>4/24/2015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FC9-1F07-4B4F-B919-230372FCEA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EB6AD87CF614C893D503694868E09" ma:contentTypeVersion="0" ma:contentTypeDescription="Create a new document." ma:contentTypeScope="" ma:versionID="36edc36fcd94bb3cf149f6d5bb7e58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E136C0-3F9A-4657-AC57-6677F1792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6644CE-8214-43D5-9047-14681FCF28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DE7EA9-E53B-48CE-95C9-CF52C43EAF04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49096</TotalTime>
  <Words>488</Words>
  <Application>Microsoft Office PowerPoint</Application>
  <PresentationFormat>On-screen Show (16:10)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Policies, Standards and Procedures (PSPs)</vt:lpstr>
      <vt:lpstr>Learning objectives</vt:lpstr>
      <vt:lpstr>Summary</vt:lpstr>
      <vt:lpstr>New Policies Available for Review</vt:lpstr>
      <vt:lpstr>New Policies Available Soon</vt:lpstr>
      <vt:lpstr>PSP Procedure</vt:lpstr>
      <vt:lpstr>PSP Website (https://aset.az.gov/resources/psps)</vt:lpstr>
      <vt:lpstr>PSP Website (https://aset.az.gov/resources/psps)</vt:lpstr>
      <vt:lpstr>Review, Edits and Comments</vt:lpstr>
      <vt:lpstr>Comment Form</vt:lpstr>
      <vt:lpstr>FAQs</vt:lpstr>
      <vt:lpstr>FAQs</vt:lpstr>
      <vt:lpstr>Questions?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Vignjevic</dc:creator>
  <cp:lastModifiedBy>Paul Engle</cp:lastModifiedBy>
  <cp:revision>650</cp:revision>
  <cp:lastPrinted>2015-03-24T14:06:47Z</cp:lastPrinted>
  <dcterms:created xsi:type="dcterms:W3CDTF">2012-05-01T20:45:08Z</dcterms:created>
  <dcterms:modified xsi:type="dcterms:W3CDTF">2015-04-24T20:09:53Z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0x010100E5CEB6AD87CF614C893D503694868E09</vt:lpwstr>
  </property>
</Properties>
</file>