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3" r:id="rId1"/>
  </p:sldMasterIdLst>
  <p:notesMasterIdLst>
    <p:notesMasterId r:id="rId14"/>
  </p:notesMasterIdLst>
  <p:sldIdLst>
    <p:sldId id="347" r:id="rId2"/>
    <p:sldId id="275" r:id="rId3"/>
    <p:sldId id="351" r:id="rId4"/>
    <p:sldId id="357" r:id="rId5"/>
    <p:sldId id="349" r:id="rId6"/>
    <p:sldId id="350" r:id="rId7"/>
    <p:sldId id="361" r:id="rId8"/>
    <p:sldId id="324" r:id="rId9"/>
    <p:sldId id="354" r:id="rId10"/>
    <p:sldId id="356" r:id="rId11"/>
    <p:sldId id="352" r:id="rId12"/>
    <p:sldId id="34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ysakowski, Kathleen" initials="LK" lastIdx="2" clrIdx="0">
    <p:extLst/>
  </p:cmAuthor>
  <p:cmAuthor id="2" name="Ferrante, John" initials="FJ" lastIdx="33" clrIdx="1">
    <p:extLst/>
  </p:cmAuthor>
  <p:cmAuthor id="3" name="Joe Baile" initials="JB" lastIdx="33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78B832"/>
    <a:srgbClr val="E2AC00"/>
    <a:srgbClr val="800000"/>
    <a:srgbClr val="FFCDCD"/>
    <a:srgbClr val="FFD79B"/>
    <a:srgbClr val="FF9900"/>
    <a:srgbClr val="FFAFFF"/>
    <a:srgbClr val="990099"/>
    <a:srgbClr val="FFE6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6" autoAdjust="0"/>
    <p:restoredTop sz="93264" autoAdjust="0"/>
  </p:normalViewPr>
  <p:slideViewPr>
    <p:cSldViewPr snapToGrid="0">
      <p:cViewPr varScale="1">
        <p:scale>
          <a:sx n="67" d="100"/>
          <a:sy n="67" d="100"/>
        </p:scale>
        <p:origin x="8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F63FA-C89A-4425-AC5D-D28872EDEA9A}" type="datetimeFigureOut">
              <a:rPr lang="en-US" smtClean="0"/>
              <a:t>7/25/2016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CA925-CE2C-4402-8D7B-65E30C319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983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CA925-CE2C-4402-8D7B-65E30C3195D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250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CA925-CE2C-4402-8D7B-65E30C3195D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976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CA925-CE2C-4402-8D7B-65E30C3195D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067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S Child Welf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" y="4"/>
            <a:ext cx="3886201" cy="6857999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3208868" y="1"/>
            <a:ext cx="8983133" cy="6858000"/>
          </a:xfrm>
          <a:prstGeom prst="rect">
            <a:avLst/>
          </a:prstGeom>
          <a:solidFill>
            <a:srgbClr val="005C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5472" y="1122363"/>
            <a:ext cx="7279728" cy="2387600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5472" y="3602038"/>
            <a:ext cx="7279728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182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Brea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"/>
            <a:ext cx="12192000" cy="6851225"/>
          </a:xfrm>
          <a:prstGeom prst="rect">
            <a:avLst/>
          </a:prstGeom>
          <a:solidFill>
            <a:srgbClr val="6799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820742"/>
            <a:ext cx="10515600" cy="2852737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3700467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6203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IGH CONTRAST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854612"/>
            <a:ext cx="10515600" cy="2852737"/>
          </a:xfrm>
        </p:spPr>
        <p:txBody>
          <a:bodyPr anchor="b">
            <a:normAutofit/>
          </a:bodyPr>
          <a:lstStyle>
            <a:lvl1pPr>
              <a:defRPr sz="3600">
                <a:solidFill>
                  <a:srgbClr val="005C7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3734337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6799C8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6485465"/>
            <a:ext cx="12192000" cy="365760"/>
          </a:xfrm>
          <a:prstGeom prst="rect">
            <a:avLst/>
          </a:prstGeom>
          <a:solidFill>
            <a:srgbClr val="005C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112" y="6548609"/>
            <a:ext cx="8332237" cy="180718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CH15002 CHG04 ITAC-PRESO 160727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657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694288"/>
            <a:ext cx="10718800" cy="640080"/>
          </a:xfrm>
        </p:spPr>
        <p:txBody>
          <a:bodyPr/>
          <a:lstStyle>
            <a:lvl1pPr>
              <a:defRPr>
                <a:solidFill>
                  <a:srgbClr val="005C7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397512"/>
            <a:ext cx="5207000" cy="477945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69000" y="1397512"/>
            <a:ext cx="5384800" cy="477945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485465"/>
            <a:ext cx="12192000" cy="365760"/>
          </a:xfrm>
          <a:prstGeom prst="rect">
            <a:avLst/>
          </a:prstGeom>
          <a:solidFill>
            <a:srgbClr val="005C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112" y="6548609"/>
            <a:ext cx="8332237" cy="180718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CH15002 CHG04 ITAC-PRESO 160727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2143" y="6548609"/>
            <a:ext cx="2057400" cy="18071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7C12BC4-994B-473A-871F-46235A85AC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5018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988" y="661560"/>
            <a:ext cx="10693400" cy="640080"/>
          </a:xfrm>
        </p:spPr>
        <p:txBody>
          <a:bodyPr/>
          <a:lstStyle>
            <a:lvl1pPr>
              <a:defRPr>
                <a:solidFill>
                  <a:srgbClr val="005C7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989" y="1383774"/>
            <a:ext cx="53355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6799C8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989" y="2207692"/>
            <a:ext cx="5335587" cy="398197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383774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6799C8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207692"/>
            <a:ext cx="5183188" cy="398197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485465"/>
            <a:ext cx="12192000" cy="365760"/>
          </a:xfrm>
          <a:prstGeom prst="rect">
            <a:avLst/>
          </a:prstGeom>
          <a:solidFill>
            <a:srgbClr val="005C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112" y="6548609"/>
            <a:ext cx="8332237" cy="180718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CH15002 CHG04 ITAC-PRESO 160727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2143" y="6548609"/>
            <a:ext cx="2057400" cy="18071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7C12BC4-994B-473A-871F-46235A85AC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160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537" y="703791"/>
            <a:ext cx="10938935" cy="640080"/>
          </a:xfrm>
        </p:spPr>
        <p:txBody>
          <a:bodyPr/>
          <a:lstStyle>
            <a:lvl1pPr>
              <a:defRPr>
                <a:solidFill>
                  <a:srgbClr val="005C7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6485465"/>
            <a:ext cx="12192000" cy="365760"/>
          </a:xfrm>
          <a:prstGeom prst="rect">
            <a:avLst/>
          </a:prstGeom>
          <a:solidFill>
            <a:srgbClr val="005C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112" y="6548609"/>
            <a:ext cx="8332237" cy="180718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CH15002 CHG04 ITAC-PRESO 160727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2143" y="6548609"/>
            <a:ext cx="2057400" cy="18071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7C12BC4-994B-473A-871F-46235A85AC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630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485465"/>
            <a:ext cx="12192000" cy="365760"/>
          </a:xfrm>
          <a:prstGeom prst="rect">
            <a:avLst/>
          </a:prstGeom>
          <a:solidFill>
            <a:srgbClr val="005C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112" y="6548609"/>
            <a:ext cx="8332237" cy="180718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CH15002 CHG04 ITAC-PRESO 160727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2143" y="6548609"/>
            <a:ext cx="2057400" cy="18071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7C12BC4-994B-473A-871F-46235A85AC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643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457200"/>
            <a:ext cx="3191935" cy="1600200"/>
          </a:xfrm>
        </p:spPr>
        <p:txBody>
          <a:bodyPr anchor="b"/>
          <a:lstStyle>
            <a:lvl1pPr>
              <a:defRPr sz="3200">
                <a:solidFill>
                  <a:srgbClr val="005C7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672" y="457201"/>
            <a:ext cx="7333721" cy="5698066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8070" y="2057405"/>
            <a:ext cx="3191935" cy="4097867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85465"/>
            <a:ext cx="12192000" cy="365760"/>
          </a:xfrm>
          <a:prstGeom prst="rect">
            <a:avLst/>
          </a:prstGeom>
          <a:solidFill>
            <a:srgbClr val="005C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112" y="6548609"/>
            <a:ext cx="8332237" cy="180718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CH15002 CHG04 ITAC-PRESO 160727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2143" y="6548609"/>
            <a:ext cx="2057400" cy="18071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7C12BC4-994B-473A-871F-46235A85AC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5658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S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" y="6485465"/>
            <a:ext cx="12191999" cy="365760"/>
          </a:xfrm>
          <a:prstGeom prst="rect">
            <a:avLst/>
          </a:prstGeom>
          <a:solidFill>
            <a:srgbClr val="005C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4150" y="6548609"/>
            <a:ext cx="11109649" cy="180718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CH15002 CHG04 ITAC-PRESO 160727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94844" y="6548609"/>
            <a:ext cx="2743200" cy="18071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7C12BC4-994B-473A-871F-46235A85AC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287380"/>
            <a:ext cx="10515600" cy="901341"/>
          </a:xfrm>
          <a:ln>
            <a:noFill/>
          </a:ln>
        </p:spPr>
        <p:txBody>
          <a:bodyPr anchor="ctr" anchorCtr="0"/>
          <a:lstStyle>
            <a:lvl1pPr>
              <a:defRPr>
                <a:solidFill>
                  <a:srgbClr val="005C7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6962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S Child Welfa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23"/>
          <a:stretch/>
        </p:blipFill>
        <p:spPr>
          <a:xfrm>
            <a:off x="0" y="1"/>
            <a:ext cx="3581400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3208868" y="1"/>
            <a:ext cx="8983133" cy="6858000"/>
          </a:xfrm>
          <a:prstGeom prst="rect">
            <a:avLst/>
          </a:prstGeom>
          <a:solidFill>
            <a:srgbClr val="005C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5472" y="1122363"/>
            <a:ext cx="7279728" cy="2387600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5472" y="3602038"/>
            <a:ext cx="7279728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4732" y="5413263"/>
            <a:ext cx="1371600" cy="104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22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S E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9123"/>
            <a:ext cx="3886200" cy="6867123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3208868" y="1"/>
            <a:ext cx="8983133" cy="6858000"/>
          </a:xfrm>
          <a:prstGeom prst="rect">
            <a:avLst/>
          </a:prstGeom>
          <a:solidFill>
            <a:srgbClr val="005C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5472" y="1122363"/>
            <a:ext cx="7279728" cy="2387600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5472" y="3602038"/>
            <a:ext cx="7279728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99148" y="5818467"/>
            <a:ext cx="1920240" cy="64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843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S TANF/SN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700" y="1"/>
            <a:ext cx="3657600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3208868" y="1"/>
            <a:ext cx="8983133" cy="6858000"/>
          </a:xfrm>
          <a:prstGeom prst="rect">
            <a:avLst/>
          </a:prstGeom>
          <a:solidFill>
            <a:srgbClr val="005C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5472" y="1122363"/>
            <a:ext cx="7279728" cy="2387600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5472" y="3602038"/>
            <a:ext cx="7279728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99148" y="5818467"/>
            <a:ext cx="1920240" cy="64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602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S TAN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"/>
            <a:ext cx="3479800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3208868" y="1"/>
            <a:ext cx="8983133" cy="6858000"/>
          </a:xfrm>
          <a:prstGeom prst="rect">
            <a:avLst/>
          </a:prstGeom>
          <a:solidFill>
            <a:srgbClr val="005C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5472" y="1122363"/>
            <a:ext cx="7279728" cy="2387600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5472" y="3602038"/>
            <a:ext cx="7279728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99148" y="5818467"/>
            <a:ext cx="1920240" cy="64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21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S Welfare to Wo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4"/>
            <a:ext cx="4097867" cy="6857999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3208868" y="1"/>
            <a:ext cx="8983133" cy="6858000"/>
          </a:xfrm>
          <a:prstGeom prst="rect">
            <a:avLst/>
          </a:prstGeom>
          <a:solidFill>
            <a:srgbClr val="005C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5472" y="1122363"/>
            <a:ext cx="7279728" cy="2387600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5472" y="3602038"/>
            <a:ext cx="7279728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99148" y="5818467"/>
            <a:ext cx="1920240" cy="64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99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HIGH CONTRAST 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268" y="1122363"/>
            <a:ext cx="10049933" cy="2387600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rgbClr val="005C7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268" y="3602038"/>
            <a:ext cx="10049933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6799C8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85465"/>
            <a:ext cx="12192000" cy="365760"/>
          </a:xfrm>
          <a:prstGeom prst="rect">
            <a:avLst/>
          </a:prstGeom>
          <a:solidFill>
            <a:srgbClr val="005C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113" y="6548614"/>
            <a:ext cx="8588355" cy="233191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CH15002 CHG04 ITAC-PRESO 160727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564" y="5549656"/>
            <a:ext cx="1900413" cy="64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180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133" y="652993"/>
            <a:ext cx="10752667" cy="718608"/>
          </a:xfrm>
        </p:spPr>
        <p:txBody>
          <a:bodyPr/>
          <a:lstStyle>
            <a:lvl1pPr>
              <a:defRPr>
                <a:solidFill>
                  <a:srgbClr val="005C7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133" y="1515534"/>
            <a:ext cx="10752667" cy="466143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85465"/>
            <a:ext cx="12192000" cy="365760"/>
          </a:xfrm>
          <a:prstGeom prst="rect">
            <a:avLst/>
          </a:prstGeom>
          <a:solidFill>
            <a:srgbClr val="005C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112" y="6548609"/>
            <a:ext cx="8332237" cy="180718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CH15002 CHG04 ITAC-PRESO 160727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2143" y="6548609"/>
            <a:ext cx="2057400" cy="18071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7C12BC4-994B-473A-871F-46235A85AC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37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Brea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"/>
            <a:ext cx="12192000" cy="6851225"/>
          </a:xfrm>
          <a:prstGeom prst="rect">
            <a:avLst/>
          </a:prstGeom>
          <a:solidFill>
            <a:srgbClr val="005C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820742"/>
            <a:ext cx="10515600" cy="2852737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3700467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6833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485465"/>
            <a:ext cx="12192000" cy="365760"/>
          </a:xfrm>
          <a:prstGeom prst="rect">
            <a:avLst/>
          </a:prstGeom>
          <a:solidFill>
            <a:srgbClr val="005C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3112" y="6548609"/>
            <a:ext cx="8332237" cy="180718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CH15002 CHG04 ITAC-PRESO 160727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2143" y="6548609"/>
            <a:ext cx="2057400" cy="18071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7C12BC4-994B-473A-871F-46235A85AC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9" descr="Arizona Department of Child Safety (DCS) Logo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68086" y="301106"/>
            <a:ext cx="783057" cy="939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3507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97" r:id="rId2"/>
    <p:sldLayoutId id="2147483696" r:id="rId3"/>
    <p:sldLayoutId id="2147483698" r:id="rId4"/>
    <p:sldLayoutId id="2147483699" r:id="rId5"/>
    <p:sldLayoutId id="2147483700" r:id="rId6"/>
    <p:sldLayoutId id="2147483701" r:id="rId7"/>
    <p:sldLayoutId id="2147483685" r:id="rId8"/>
    <p:sldLayoutId id="2147483686" r:id="rId9"/>
    <p:sldLayoutId id="2147483703" r:id="rId10"/>
    <p:sldLayoutId id="2147483702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704" r:id="rId17"/>
  </p:sldLayoutIdLs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005C7E"/>
          </a:solidFill>
          <a:latin typeface="Rockwell" panose="02060603020205020403" pitchFamily="18" charset="0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to </a:t>
            </a:r>
            <a:r>
              <a:rPr lang="en-US" dirty="0" smtClean="0"/>
              <a:t>ITAC</a:t>
            </a:r>
            <a:endParaRPr lang="en-US" sz="32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AZ DCS CHILDS Replacement </a:t>
            </a:r>
            <a:r>
              <a:rPr lang="en-US" dirty="0" smtClean="0"/>
              <a:t>Project (Guardian Program)</a:t>
            </a:r>
            <a:endParaRPr lang="en-US" dirty="0"/>
          </a:p>
          <a:p>
            <a:r>
              <a:rPr lang="en-US" sz="1400" dirty="0"/>
              <a:t>State of Arizona – Department of Child </a:t>
            </a:r>
            <a:r>
              <a:rPr lang="en-US" sz="1400" dirty="0" smtClean="0"/>
              <a:t>Safety</a:t>
            </a:r>
          </a:p>
          <a:p>
            <a:endParaRPr lang="en-US" sz="1400" dirty="0"/>
          </a:p>
          <a:p>
            <a:r>
              <a:rPr lang="en-US" sz="1400" dirty="0" smtClean="0"/>
              <a:t>July 27, 2016</a:t>
            </a:r>
            <a:endParaRPr lang="en-US" sz="1400" dirty="0"/>
          </a:p>
          <a:p>
            <a:endParaRPr lang="en-US" dirty="0"/>
          </a:p>
        </p:txBody>
      </p:sp>
      <p:pic>
        <p:nvPicPr>
          <p:cNvPr id="4" name="Picture 9" descr="Arizona Department of Child Safety (DCS)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80098" y="315391"/>
            <a:ext cx="2171047" cy="2605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218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112" y="1342153"/>
            <a:ext cx="11766431" cy="50443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cs typeface="Arial" panose="020B0604020202020204" pitchFamily="34" charset="0"/>
              </a:rPr>
              <a:t>Guardian Timeline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CH15002 CHG04 ITAC-PRESO 160727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12BC4-994B-473A-871F-46235A85AC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71898" y="1672174"/>
            <a:ext cx="1932645" cy="4714338"/>
          </a:xfrm>
          <a:prstGeom prst="rect">
            <a:avLst/>
          </a:prstGeom>
          <a:solidFill>
            <a:schemeClr val="bg1">
              <a:lumMod val="8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304544" y="1289050"/>
            <a:ext cx="0" cy="5097462"/>
          </a:xfrm>
          <a:prstGeom prst="line">
            <a:avLst/>
          </a:prstGeom>
          <a:ln w="28575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entagon 10"/>
          <p:cNvSpPr/>
          <p:nvPr/>
        </p:nvSpPr>
        <p:spPr>
          <a:xfrm>
            <a:off x="1838023" y="4657074"/>
            <a:ext cx="1366813" cy="228600"/>
          </a:xfrm>
          <a:prstGeom prst="homePlate">
            <a:avLst/>
          </a:prstGeom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Issue Platform RFP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 rot="2700000">
            <a:off x="3088287" y="4004059"/>
            <a:ext cx="165631" cy="165631"/>
          </a:xfrm>
          <a:prstGeom prst="rect">
            <a:avLst/>
          </a:prstGeom>
          <a:solidFill>
            <a:srgbClr val="FFD54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700000">
            <a:off x="3247072" y="4691378"/>
            <a:ext cx="165631" cy="165631"/>
          </a:xfrm>
          <a:prstGeom prst="rect">
            <a:avLst/>
          </a:prstGeom>
          <a:solidFill>
            <a:srgbClr val="FFD54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2700000">
            <a:off x="3439002" y="4222395"/>
            <a:ext cx="165631" cy="165631"/>
          </a:xfrm>
          <a:prstGeom prst="rect">
            <a:avLst/>
          </a:prstGeom>
          <a:solidFill>
            <a:srgbClr val="FFD54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2700000">
            <a:off x="3433325" y="4471085"/>
            <a:ext cx="165631" cy="165631"/>
          </a:xfrm>
          <a:prstGeom prst="rect">
            <a:avLst/>
          </a:prstGeom>
          <a:solidFill>
            <a:srgbClr val="FFD54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entagon 16"/>
          <p:cNvSpPr/>
          <p:nvPr/>
        </p:nvSpPr>
        <p:spPr>
          <a:xfrm>
            <a:off x="1340090" y="4427602"/>
            <a:ext cx="2047891" cy="228600"/>
          </a:xfrm>
          <a:prstGeom prst="homePlate">
            <a:avLst/>
          </a:prstGeom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Issue Quality Management RFP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2228319" y="4187617"/>
            <a:ext cx="1158513" cy="228600"/>
          </a:xfrm>
          <a:prstGeom prst="homePlate">
            <a:avLst/>
          </a:prstGeom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Issue IV&amp;V RFP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entagon 9"/>
          <p:cNvSpPr/>
          <p:nvPr/>
        </p:nvSpPr>
        <p:spPr>
          <a:xfrm>
            <a:off x="1309015" y="3960054"/>
            <a:ext cx="1738616" cy="228600"/>
          </a:xfrm>
          <a:prstGeom prst="homePlate">
            <a:avLst/>
          </a:prstGeom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Issue Mobile Solution RFP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92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CH15002 CHG04 ITAC-PRESO 160727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12BC4-994B-473A-871F-46235A85AC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cs typeface="Arial" panose="020B0604020202020204" pitchFamily="34" charset="0"/>
              </a:rPr>
              <a:t>Guardian </a:t>
            </a:r>
            <a:r>
              <a:rPr lang="en-US" sz="3200" dirty="0">
                <a:cs typeface="Arial" panose="020B0604020202020204" pitchFamily="34" charset="0"/>
              </a:rPr>
              <a:t>Capabilities and Benefits Timeline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838200" y="610675"/>
            <a:ext cx="10515599" cy="5761912"/>
            <a:chOff x="1982932" y="610675"/>
            <a:chExt cx="8242941" cy="5761912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82932" y="1331927"/>
              <a:ext cx="8242941" cy="5040660"/>
            </a:xfrm>
            <a:prstGeom prst="rect">
              <a:avLst/>
            </a:prstGeom>
          </p:spPr>
        </p:pic>
        <p:sp>
          <p:nvSpPr>
            <p:cNvPr id="7" name="Left Arrow 6"/>
            <p:cNvSpPr/>
            <p:nvPr/>
          </p:nvSpPr>
          <p:spPr>
            <a:xfrm rot="2700000" flipH="1">
              <a:off x="5093587" y="1741735"/>
              <a:ext cx="1554480" cy="182880"/>
            </a:xfrm>
            <a:prstGeom prst="leftArrow">
              <a:avLst>
                <a:gd name="adj1" fmla="val 100000"/>
                <a:gd name="adj2" fmla="val 81533"/>
              </a:avLst>
            </a:prstGeom>
            <a:solidFill>
              <a:srgbClr val="105D7E"/>
            </a:solidFill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 Mobile Solution</a:t>
              </a:r>
              <a:endParaRPr lang="en-US" sz="900" dirty="0"/>
            </a:p>
          </p:txBody>
        </p:sp>
        <p:sp>
          <p:nvSpPr>
            <p:cNvPr id="8" name="Left Arrow 7"/>
            <p:cNvSpPr/>
            <p:nvPr/>
          </p:nvSpPr>
          <p:spPr>
            <a:xfrm rot="2700000" flipH="1">
              <a:off x="6724476" y="1296475"/>
              <a:ext cx="1554480" cy="182880"/>
            </a:xfrm>
            <a:prstGeom prst="leftArrow">
              <a:avLst>
                <a:gd name="adj1" fmla="val 100000"/>
                <a:gd name="adj2" fmla="val 81533"/>
              </a:avLst>
            </a:prstGeom>
            <a:solidFill>
              <a:srgbClr val="6799C8"/>
            </a:solidFill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Full Data Integrity</a:t>
              </a:r>
            </a:p>
          </p:txBody>
        </p:sp>
        <p:sp>
          <p:nvSpPr>
            <p:cNvPr id="9" name="Left Arrow 8"/>
            <p:cNvSpPr/>
            <p:nvPr/>
          </p:nvSpPr>
          <p:spPr>
            <a:xfrm rot="2700000" flipH="1">
              <a:off x="5622485" y="1311691"/>
              <a:ext cx="1554480" cy="182880"/>
            </a:xfrm>
            <a:prstGeom prst="leftArrow">
              <a:avLst>
                <a:gd name="adj1" fmla="val 100000"/>
                <a:gd name="adj2" fmla="val 81533"/>
              </a:avLst>
            </a:prstGeom>
            <a:solidFill>
              <a:srgbClr val="6799C8"/>
            </a:solidFill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 Data Deduplication</a:t>
              </a:r>
            </a:p>
          </p:txBody>
        </p:sp>
        <p:sp>
          <p:nvSpPr>
            <p:cNvPr id="10" name="Left Arrow 9"/>
            <p:cNvSpPr/>
            <p:nvPr/>
          </p:nvSpPr>
          <p:spPr>
            <a:xfrm rot="2700000" flipH="1">
              <a:off x="7231145" y="2340215"/>
              <a:ext cx="1554480" cy="182880"/>
            </a:xfrm>
            <a:prstGeom prst="leftArrow">
              <a:avLst>
                <a:gd name="adj1" fmla="val 100000"/>
                <a:gd name="adj2" fmla="val 81533"/>
              </a:avLst>
            </a:prstGeom>
            <a:solidFill>
              <a:srgbClr val="6799C8"/>
            </a:solidFill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 Additional Exchanges</a:t>
              </a:r>
            </a:p>
          </p:txBody>
        </p:sp>
        <p:sp>
          <p:nvSpPr>
            <p:cNvPr id="19" name="Left Arrow 18"/>
            <p:cNvSpPr/>
            <p:nvPr/>
          </p:nvSpPr>
          <p:spPr>
            <a:xfrm rot="2700000" flipH="1">
              <a:off x="8399099" y="4159606"/>
              <a:ext cx="1488126" cy="182880"/>
            </a:xfrm>
            <a:prstGeom prst="leftArrow">
              <a:avLst>
                <a:gd name="adj1" fmla="val 100000"/>
                <a:gd name="adj2" fmla="val 81533"/>
              </a:avLst>
            </a:prstGeom>
            <a:solidFill>
              <a:srgbClr val="800080"/>
            </a:solidFill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All Case Management</a:t>
              </a:r>
            </a:p>
          </p:txBody>
        </p:sp>
        <p:sp>
          <p:nvSpPr>
            <p:cNvPr id="15" name="Left Arrow 14"/>
            <p:cNvSpPr/>
            <p:nvPr/>
          </p:nvSpPr>
          <p:spPr>
            <a:xfrm rot="2700000" flipH="1">
              <a:off x="7831839" y="5322710"/>
              <a:ext cx="1554480" cy="182880"/>
            </a:xfrm>
            <a:prstGeom prst="leftArrow">
              <a:avLst>
                <a:gd name="adj1" fmla="val 100000"/>
                <a:gd name="adj2" fmla="val 81533"/>
              </a:avLst>
            </a:prstGeom>
            <a:solidFill>
              <a:schemeClr val="accent2">
                <a:lumMod val="75000"/>
              </a:schemeClr>
            </a:solidFill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Provider Financial Mg</a:t>
              </a:r>
            </a:p>
          </p:txBody>
        </p:sp>
        <p:sp>
          <p:nvSpPr>
            <p:cNvPr id="11" name="Left Arrow 10"/>
            <p:cNvSpPr/>
            <p:nvPr/>
          </p:nvSpPr>
          <p:spPr>
            <a:xfrm rot="2700000" flipH="1">
              <a:off x="8313821" y="2340215"/>
              <a:ext cx="1554480" cy="182880"/>
            </a:xfrm>
            <a:prstGeom prst="leftArrow">
              <a:avLst>
                <a:gd name="adj1" fmla="val 100000"/>
                <a:gd name="adj2" fmla="val 81533"/>
              </a:avLst>
            </a:prstGeom>
            <a:solidFill>
              <a:srgbClr val="6799C8"/>
            </a:solidFill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All Exchanges</a:t>
              </a:r>
            </a:p>
          </p:txBody>
        </p:sp>
        <p:sp>
          <p:nvSpPr>
            <p:cNvPr id="13" name="Left Arrow 12"/>
            <p:cNvSpPr/>
            <p:nvPr/>
          </p:nvSpPr>
          <p:spPr>
            <a:xfrm rot="2700000" flipH="1">
              <a:off x="8336881" y="2887952"/>
              <a:ext cx="1554480" cy="182880"/>
            </a:xfrm>
            <a:prstGeom prst="leftArrow">
              <a:avLst>
                <a:gd name="adj1" fmla="val 100000"/>
                <a:gd name="adj2" fmla="val 81533"/>
              </a:avLst>
            </a:prstGeom>
            <a:solidFill>
              <a:srgbClr val="6799C8"/>
            </a:solidFill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All Reports</a:t>
              </a:r>
            </a:p>
          </p:txBody>
        </p:sp>
        <p:sp>
          <p:nvSpPr>
            <p:cNvPr id="17" name="Left Arrow 16"/>
            <p:cNvSpPr/>
            <p:nvPr/>
          </p:nvSpPr>
          <p:spPr>
            <a:xfrm rot="2700000" flipH="1">
              <a:off x="8189033" y="5269382"/>
              <a:ext cx="1737360" cy="182880"/>
            </a:xfrm>
            <a:prstGeom prst="leftArrow">
              <a:avLst>
                <a:gd name="adj1" fmla="val 100000"/>
                <a:gd name="adj2" fmla="val 81533"/>
              </a:avLst>
            </a:prstGeom>
            <a:solidFill>
              <a:schemeClr val="accent2">
                <a:lumMod val="75000"/>
              </a:schemeClr>
            </a:solidFill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All Financial Management</a:t>
              </a:r>
            </a:p>
          </p:txBody>
        </p:sp>
        <p:sp>
          <p:nvSpPr>
            <p:cNvPr id="14" name="Left Arrow 13"/>
            <p:cNvSpPr/>
            <p:nvPr/>
          </p:nvSpPr>
          <p:spPr>
            <a:xfrm rot="2700000" flipH="1">
              <a:off x="7803028" y="4499057"/>
              <a:ext cx="1554480" cy="182880"/>
            </a:xfrm>
            <a:prstGeom prst="leftArrow">
              <a:avLst>
                <a:gd name="adj1" fmla="val 100000"/>
                <a:gd name="adj2" fmla="val 81533"/>
              </a:avLst>
            </a:prstGeom>
            <a:solidFill>
              <a:schemeClr val="accent2"/>
            </a:solidFill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Assessments</a:t>
              </a:r>
            </a:p>
          </p:txBody>
        </p:sp>
        <p:sp>
          <p:nvSpPr>
            <p:cNvPr id="18" name="Left Arrow 17"/>
            <p:cNvSpPr/>
            <p:nvPr/>
          </p:nvSpPr>
          <p:spPr>
            <a:xfrm rot="2700000" flipH="1">
              <a:off x="7722516" y="4117577"/>
              <a:ext cx="1554480" cy="182880"/>
            </a:xfrm>
            <a:prstGeom prst="leftArrow">
              <a:avLst>
                <a:gd name="adj1" fmla="val 100000"/>
                <a:gd name="adj2" fmla="val 81533"/>
              </a:avLst>
            </a:prstGeom>
            <a:solidFill>
              <a:srgbClr val="800080"/>
            </a:solidFill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Priority Case Manage</a:t>
              </a:r>
            </a:p>
          </p:txBody>
        </p:sp>
        <p:sp>
          <p:nvSpPr>
            <p:cNvPr id="20" name="Left Arrow 19"/>
            <p:cNvSpPr/>
            <p:nvPr/>
          </p:nvSpPr>
          <p:spPr>
            <a:xfrm rot="2700000" flipH="1">
              <a:off x="7360305" y="3415432"/>
              <a:ext cx="1459865" cy="182880"/>
            </a:xfrm>
            <a:prstGeom prst="leftArrow">
              <a:avLst>
                <a:gd name="adj1" fmla="val 100000"/>
                <a:gd name="adj2" fmla="val 81533"/>
              </a:avLst>
            </a:prstGeom>
            <a:solidFill>
              <a:srgbClr val="105D7E"/>
            </a:solidFill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Provider Licensing</a:t>
              </a:r>
            </a:p>
          </p:txBody>
        </p:sp>
        <p:sp>
          <p:nvSpPr>
            <p:cNvPr id="21" name="Left Arrow 20"/>
            <p:cNvSpPr/>
            <p:nvPr/>
          </p:nvSpPr>
          <p:spPr>
            <a:xfrm rot="2700000" flipH="1">
              <a:off x="7279546" y="3104038"/>
              <a:ext cx="1554480" cy="182880"/>
            </a:xfrm>
            <a:prstGeom prst="leftArrow">
              <a:avLst>
                <a:gd name="adj1" fmla="val 100000"/>
                <a:gd name="adj2" fmla="val 81533"/>
              </a:avLst>
            </a:prstGeom>
            <a:solidFill>
              <a:srgbClr val="00B050"/>
            </a:solidFill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All Intake / Hotline</a:t>
              </a:r>
            </a:p>
          </p:txBody>
        </p:sp>
        <p:sp>
          <p:nvSpPr>
            <p:cNvPr id="12" name="Left Arrow 11"/>
            <p:cNvSpPr/>
            <p:nvPr/>
          </p:nvSpPr>
          <p:spPr>
            <a:xfrm rot="2700000" flipH="1">
              <a:off x="7249918" y="2770227"/>
              <a:ext cx="1554480" cy="182880"/>
            </a:xfrm>
            <a:prstGeom prst="leftArrow">
              <a:avLst>
                <a:gd name="adj1" fmla="val 100000"/>
                <a:gd name="adj2" fmla="val 81533"/>
              </a:avLst>
            </a:prstGeom>
            <a:solidFill>
              <a:srgbClr val="6799C8"/>
            </a:solidFill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 Priority Reports</a:t>
              </a:r>
            </a:p>
          </p:txBody>
        </p:sp>
        <p:sp>
          <p:nvSpPr>
            <p:cNvPr id="22" name="Left Arrow 21"/>
            <p:cNvSpPr/>
            <p:nvPr/>
          </p:nvSpPr>
          <p:spPr>
            <a:xfrm rot="2700000" flipH="1">
              <a:off x="6191012" y="2340215"/>
              <a:ext cx="1554480" cy="182880"/>
            </a:xfrm>
            <a:prstGeom prst="leftArrow">
              <a:avLst>
                <a:gd name="adj1" fmla="val 100000"/>
                <a:gd name="adj2" fmla="val 81533"/>
              </a:avLst>
            </a:prstGeom>
            <a:solidFill>
              <a:srgbClr val="6799C8"/>
            </a:solidFill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 Priority Exchanges</a:t>
              </a:r>
            </a:p>
          </p:txBody>
        </p:sp>
        <p:sp>
          <p:nvSpPr>
            <p:cNvPr id="23" name="Left Arrow 22"/>
            <p:cNvSpPr/>
            <p:nvPr/>
          </p:nvSpPr>
          <p:spPr>
            <a:xfrm rot="2700000" flipH="1">
              <a:off x="6483602" y="3022038"/>
              <a:ext cx="1554480" cy="320040"/>
            </a:xfrm>
            <a:prstGeom prst="leftArrow">
              <a:avLst>
                <a:gd name="adj1" fmla="val 100000"/>
                <a:gd name="adj2" fmla="val 81533"/>
              </a:avLst>
            </a:prstGeom>
            <a:solidFill>
              <a:srgbClr val="00B050"/>
            </a:solidFill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Initial Intake / Hotline</a:t>
              </a:r>
            </a:p>
            <a:p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e.g. CSRA</a:t>
              </a:r>
            </a:p>
          </p:txBody>
        </p:sp>
        <p:sp>
          <p:nvSpPr>
            <p:cNvPr id="24" name="Left Arrow 23"/>
            <p:cNvSpPr/>
            <p:nvPr/>
          </p:nvSpPr>
          <p:spPr>
            <a:xfrm rot="2700000" flipH="1">
              <a:off x="6498064" y="4499057"/>
              <a:ext cx="1554480" cy="182880"/>
            </a:xfrm>
            <a:prstGeom prst="leftArrow">
              <a:avLst>
                <a:gd name="adj1" fmla="val 100000"/>
                <a:gd name="adj2" fmla="val 81533"/>
              </a:avLst>
            </a:prstGeom>
            <a:solidFill>
              <a:schemeClr val="accent2"/>
            </a:solidFill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Initial Assessments</a:t>
              </a:r>
            </a:p>
          </p:txBody>
        </p:sp>
        <p:sp>
          <p:nvSpPr>
            <p:cNvPr id="25" name="Left Arrow 24"/>
            <p:cNvSpPr/>
            <p:nvPr/>
          </p:nvSpPr>
          <p:spPr>
            <a:xfrm rot="2700000" flipH="1">
              <a:off x="6338432" y="3971106"/>
              <a:ext cx="1741262" cy="320040"/>
            </a:xfrm>
            <a:prstGeom prst="leftArrow">
              <a:avLst>
                <a:gd name="adj1" fmla="val 100000"/>
                <a:gd name="adj2" fmla="val 81533"/>
              </a:avLst>
            </a:prstGeom>
            <a:solidFill>
              <a:srgbClr val="800080"/>
            </a:solidFill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Initial Case Manage</a:t>
              </a:r>
            </a:p>
            <a:p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e.g. TDM, Document Mg</a:t>
              </a:r>
            </a:p>
          </p:txBody>
        </p:sp>
        <p:sp>
          <p:nvSpPr>
            <p:cNvPr id="26" name="Left Arrow 25"/>
            <p:cNvSpPr/>
            <p:nvPr/>
          </p:nvSpPr>
          <p:spPr>
            <a:xfrm rot="2700000" flipH="1">
              <a:off x="5278994" y="2294346"/>
              <a:ext cx="1554480" cy="182880"/>
            </a:xfrm>
            <a:prstGeom prst="leftArrow">
              <a:avLst>
                <a:gd name="adj1" fmla="val 100000"/>
                <a:gd name="adj2" fmla="val 81533"/>
              </a:avLst>
            </a:prstGeom>
            <a:solidFill>
              <a:srgbClr val="6799C8"/>
            </a:solidFill>
            <a:ln w="63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Data Model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8801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013587"/>
              </p:ext>
            </p:extLst>
          </p:nvPr>
        </p:nvGraphicFramePr>
        <p:xfrm>
          <a:off x="601131" y="1306988"/>
          <a:ext cx="10752668" cy="5035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63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763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1298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response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823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Executive Sponsorship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 on agency organization, budget, effort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Reorganized Steering Committee to enable quicker decision making</a:t>
                      </a:r>
                      <a:endParaRPr lang="en-US" sz="15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Specialized working groups to advise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95854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Complexity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Incremental</a:t>
                      </a:r>
                      <a:r>
                        <a:rPr lang="en-US" sz="15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benefit delivery requires coordination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management between CHILDS and Guardian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IV&amp;V vendor to maintain oversight and quality monitoring during the full span of the project</a:t>
                      </a:r>
                    </a:p>
                    <a:p>
                      <a:pPr marL="285750" marR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Schedules with dependencies and contingency</a:t>
                      </a:r>
                    </a:p>
                    <a:p>
                      <a:pPr marL="285750" marR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Coordination of CHILDS decommissioning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6823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 Complexity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Integration</a:t>
                      </a:r>
                      <a:r>
                        <a:rPr lang="en-US" sz="15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configuration complexity</a:t>
                      </a:r>
                      <a:endParaRPr lang="en-US" sz="15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Industry standards, using a Platform foundation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DCS oversight of vendors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060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DCS and Federal budgets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Agreed</a:t>
                      </a:r>
                      <a:r>
                        <a:rPr lang="en-US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funding to complete</a:t>
                      </a:r>
                      <a:r>
                        <a:rPr lang="en-US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solution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Buy-in from State, Federal, and DCS management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4060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Competitive Procurement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Limited vendor and evolving product market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Procurement strategy coordinated with RFP and evaluation criteria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995854">
                <a:tc>
                  <a:txBody>
                    <a:bodyPr/>
                    <a:lstStyle/>
                    <a:p>
                      <a:pPr marL="0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 Acceptance</a:t>
                      </a:r>
                    </a:p>
                    <a:p>
                      <a:pPr marL="285750" marR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Management need for reporting and analytics</a:t>
                      </a:r>
                    </a:p>
                    <a:p>
                      <a:pPr marL="285750" marR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Changing DCS processes while configuring system</a:t>
                      </a:r>
                    </a:p>
                    <a:p>
                      <a:pPr marL="285750" marR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Busy caseworkers with limited time for training</a:t>
                      </a:r>
                      <a:endParaRPr lang="en-US" sz="15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 process redesign informs configuration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Incremental delivery provides early successes, champions, and growing understanding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Communication and training provides awareness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CH15002 CHG04 ITAC-PRESO 160727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12BC4-994B-473A-871F-46235A85AC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15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CH15002 CHG04 ITAC-PRESO 160727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83039" y="-1"/>
            <a:ext cx="2099144" cy="6492199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43467" y="2108200"/>
            <a:ext cx="7120467" cy="39962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1E83F7"/>
                </a:solidFill>
                <a:latin typeface="Rockwell" panose="02060603020205020403" pitchFamily="18" charset="0"/>
              </a:rPr>
              <a:t>Guardian Overview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1E83F7"/>
                </a:solidFill>
                <a:latin typeface="Rockwell" panose="02060603020205020403" pitchFamily="18" charset="0"/>
              </a:rPr>
              <a:t>Title IV-E Overview</a:t>
            </a:r>
            <a:endParaRPr lang="en-US" sz="2400" dirty="0">
              <a:solidFill>
                <a:srgbClr val="1E83F7"/>
              </a:solidFill>
              <a:latin typeface="Rockwell" panose="02060603020205020403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1E83F7"/>
                </a:solidFill>
                <a:latin typeface="Rockwell" panose="02060603020205020403" pitchFamily="18" charset="0"/>
              </a:rPr>
              <a:t>Child Welfare Information System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1E83F7"/>
                </a:solidFill>
                <a:latin typeface="Rockwell" panose="02060603020205020403" pitchFamily="18" charset="0"/>
              </a:rPr>
              <a:t>Current Status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1E83F7"/>
                </a:solidFill>
                <a:latin typeface="Rockwell" panose="02060603020205020403" pitchFamily="18" charset="0"/>
              </a:rPr>
              <a:t>Financials</a:t>
            </a:r>
            <a:endParaRPr lang="en-US" sz="2400" dirty="0" smtClean="0">
              <a:solidFill>
                <a:srgbClr val="1E83F7"/>
              </a:solidFill>
              <a:latin typeface="Rockwell" panose="02060603020205020403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1E83F7"/>
                </a:solidFill>
                <a:latin typeface="Rockwell" panose="02060603020205020403" pitchFamily="18" charset="0"/>
              </a:rPr>
              <a:t>Q&amp;A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1E83F7"/>
                </a:solidFill>
                <a:latin typeface="Rockwell" panose="02060603020205020403" pitchFamily="18" charset="0"/>
              </a:rPr>
              <a:t>Further Information</a:t>
            </a:r>
            <a:endParaRPr lang="en-US" sz="2400" dirty="0" smtClean="0">
              <a:solidFill>
                <a:srgbClr val="1E83F7"/>
              </a:solidFill>
              <a:latin typeface="Rockwell" panose="02060603020205020403" pitchFamily="18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1E83F7"/>
              </a:solidFill>
              <a:latin typeface="Rockwell" panose="02060603020205020403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12BC4-994B-473A-871F-46235A85AC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95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Guardian </a:t>
            </a:r>
            <a:r>
              <a:rPr lang="en-US" dirty="0" smtClean="0"/>
              <a:t>Overview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8650256"/>
              </p:ext>
            </p:extLst>
          </p:nvPr>
        </p:nvGraphicFramePr>
        <p:xfrm>
          <a:off x="601663" y="1516063"/>
          <a:ext cx="10752139" cy="4511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415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7106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Solution</a:t>
                      </a:r>
                    </a:p>
                  </a:txBody>
                  <a:tcPr>
                    <a:solidFill>
                      <a:srgbClr val="006386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Guardian will be a usability centric,</a:t>
                      </a:r>
                      <a:r>
                        <a:rPr lang="en-US" sz="17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CCWIS compliant solution </a:t>
                      </a:r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built upon</a:t>
                      </a:r>
                      <a:r>
                        <a:rPr lang="en-US" sz="17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single technology platform that readily facilitates process driven DCS work activities and delivers more contemporary collaboration with all DCS partners.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61D6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Procurement Strategy</a:t>
                      </a:r>
                    </a:p>
                  </a:txBody>
                  <a:tcPr>
                    <a:solidFill>
                      <a:srgbClr val="B489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mobile</a:t>
                      </a:r>
                      <a:r>
                        <a:rPr lang="en-US" sz="17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first strategy will generate efficiencies by adding capability to a field worker’s existing toolbox.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Concurrently selecting and implementing a technology platform will enable a more consistent data model upon which all process driven functionality modules will be built.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DF7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 and Funding</a:t>
                      </a:r>
                      <a:endParaRPr lang="en-US" sz="17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797965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ACF approved 50% match development and maintenance costs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7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ECEC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Timeline</a:t>
                      </a:r>
                      <a:endParaRPr lang="en-US" sz="17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E00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Capabilities and benefits of Guardian will</a:t>
                      </a:r>
                      <a:r>
                        <a:rPr lang="en-US" sz="17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become available starting with the </a:t>
                      </a:r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Mobile</a:t>
                      </a:r>
                      <a:r>
                        <a:rPr lang="en-US" sz="17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solution functionality as early as </a:t>
                      </a:r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Q4 FY17.  Incremental</a:t>
                      </a:r>
                      <a:r>
                        <a:rPr lang="en-US" sz="17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implementations continue until </a:t>
                      </a:r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 FY20.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7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9B9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CH15002 CHG04 ITAC-PRESO 160727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12BC4-994B-473A-871F-46235A85AC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55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IV-E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Security Act provides Federal Funds for Child Welfare programs:</a:t>
            </a:r>
          </a:p>
          <a:p>
            <a:pPr lvl="1"/>
            <a:r>
              <a:rPr lang="en-US" dirty="0"/>
              <a:t>Title IV-E Foster Care</a:t>
            </a:r>
          </a:p>
          <a:p>
            <a:pPr lvl="1"/>
            <a:r>
              <a:rPr lang="en-US" dirty="0"/>
              <a:t>Title IV-E Guardianship Assistance</a:t>
            </a:r>
          </a:p>
          <a:p>
            <a:pPr lvl="1"/>
            <a:r>
              <a:rPr lang="en-US" dirty="0"/>
              <a:t>Title IV-E Adoption </a:t>
            </a:r>
            <a:r>
              <a:rPr lang="en-US" dirty="0" smtClean="0"/>
              <a:t>Assistance</a:t>
            </a:r>
          </a:p>
          <a:p>
            <a:pPr marL="457189" lvl="1" indent="0">
              <a:buNone/>
            </a:pPr>
            <a:endParaRPr lang="en-US" sz="800" dirty="0" smtClean="0"/>
          </a:p>
          <a:p>
            <a:r>
              <a:rPr lang="en-US" dirty="0" smtClean="0"/>
              <a:t>Funding up to 50% match is dependent on Federal review and approval</a:t>
            </a:r>
            <a:endParaRPr lang="en-US" dirty="0"/>
          </a:p>
          <a:p>
            <a:endParaRPr lang="en-US" sz="800" dirty="0" smtClean="0"/>
          </a:p>
          <a:p>
            <a:r>
              <a:rPr lang="en-US" dirty="0" smtClean="0"/>
              <a:t>DCS child welfare programs are approved for full 50% match</a:t>
            </a:r>
          </a:p>
          <a:p>
            <a:endParaRPr lang="en-US" sz="800" dirty="0"/>
          </a:p>
          <a:p>
            <a:r>
              <a:rPr lang="en-US" dirty="0" smtClean="0"/>
              <a:t>Federal match funding is also available for child welfare IT systems</a:t>
            </a:r>
          </a:p>
          <a:p>
            <a:endParaRPr lang="en-US" sz="800" dirty="0" smtClean="0"/>
          </a:p>
          <a:p>
            <a:r>
              <a:rPr lang="en-US" dirty="0"/>
              <a:t>Funding up to 50% match is dependent on Federal review and </a:t>
            </a:r>
            <a:r>
              <a:rPr lang="en-US" dirty="0" smtClean="0"/>
              <a:t>approval</a:t>
            </a:r>
          </a:p>
          <a:p>
            <a:pPr lvl="1"/>
            <a:r>
              <a:rPr lang="en-US" dirty="0" smtClean="0"/>
              <a:t>The initial Federal guidelines were known as SACWIS (State Automated Child Welfare Information System)</a:t>
            </a:r>
          </a:p>
          <a:p>
            <a:pPr lvl="1"/>
            <a:r>
              <a:rPr lang="en-US" dirty="0" smtClean="0"/>
              <a:t>From 8/1/2016 SACWIS will be replaced by CCWIS (Comprehensive </a:t>
            </a:r>
            <a:r>
              <a:rPr lang="en-US" dirty="0"/>
              <a:t>Child Welfare Information </a:t>
            </a:r>
            <a:r>
              <a:rPr lang="en-US" dirty="0" smtClean="0"/>
              <a:t>System)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CH15002 CHG04 ITAC-PRESO 160727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12BC4-994B-473A-871F-46235A85AC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064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9864" y="1108616"/>
            <a:ext cx="9719735" cy="5350957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CH15002 CHG04 ITAC-PRESO 160727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133" y="491067"/>
            <a:ext cx="10752667" cy="711200"/>
          </a:xfrm>
        </p:spPr>
        <p:txBody>
          <a:bodyPr/>
          <a:lstStyle/>
          <a:p>
            <a:r>
              <a:rPr lang="en-US" sz="3200" dirty="0" smtClean="0"/>
              <a:t>Child Welfare Information System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12BC4-994B-473A-871F-46235A85AC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02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Guardian Status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CH15002 CHG04 ITAC-PRESO 160727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12BC4-994B-473A-871F-46235A85AC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65667" y="1501640"/>
            <a:ext cx="3316970" cy="402956"/>
          </a:xfrm>
          <a:prstGeom prst="rect">
            <a:avLst/>
          </a:prstGeom>
          <a:solidFill>
            <a:srgbClr val="6CB3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Done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5666" y="1913075"/>
            <a:ext cx="3316971" cy="4281737"/>
          </a:xfrm>
          <a:prstGeom prst="rect">
            <a:avLst/>
          </a:prstGeom>
          <a:solidFill>
            <a:srgbClr val="6CB33F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Completed Feasibility Study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Requirements for RFPs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Alternatives Analysis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 Recommendation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Benefit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Completed IAPD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 Funding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Approved</a:t>
            </a:r>
            <a:endPara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Mobile Solution RFP Issued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Platform RFP Issued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85592" y="1492271"/>
            <a:ext cx="3312140" cy="402956"/>
          </a:xfrm>
          <a:prstGeom prst="rect">
            <a:avLst/>
          </a:prstGeom>
          <a:solidFill>
            <a:srgbClr val="9A00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185591" y="1895226"/>
            <a:ext cx="3312141" cy="4281737"/>
          </a:xfrm>
          <a:prstGeom prst="rect">
            <a:avLst/>
          </a:prstGeom>
          <a:solidFill>
            <a:srgbClr val="EBD4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Mobile Solution Award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Platform RFP Bids Evaluation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Upcoming RFPs Planned: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IV&amp;V Solution(s)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Integration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99468" y="1495938"/>
            <a:ext cx="3530600" cy="402956"/>
          </a:xfrm>
          <a:prstGeom prst="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Now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99468" y="1895226"/>
            <a:ext cx="3530600" cy="4281737"/>
          </a:xfrm>
          <a:prstGeom prst="rect">
            <a:avLst/>
          </a:prstGeom>
          <a:solidFill>
            <a:srgbClr val="FF9933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Refine Roadmap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Finalize Baseline Budget Forecast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Evaluate Eight Mobile Solution Bids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Finalize Data Management Assessment Solicitations </a:t>
            </a:r>
          </a:p>
        </p:txBody>
      </p:sp>
    </p:spTree>
    <p:extLst>
      <p:ext uri="{BB962C8B-B14F-4D97-AF65-F5344CB8AC3E}">
        <p14:creationId xmlns:p14="http://schemas.microsoft.com/office/powerpoint/2010/main" val="142748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cs typeface="Arial" panose="020B0604020202020204" pitchFamily="34" charset="0"/>
              </a:rPr>
              <a:t>Financials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112" y="2467183"/>
            <a:ext cx="11766431" cy="3919329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CH15002 CHG04 ITAC-PRESO 160727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12BC4-994B-473A-871F-46235A85AC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71898" y="2723600"/>
            <a:ext cx="1932645" cy="3662912"/>
          </a:xfrm>
          <a:prstGeom prst="rect">
            <a:avLst/>
          </a:prstGeom>
          <a:solidFill>
            <a:schemeClr val="bg1">
              <a:lumMod val="8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22" idx="3"/>
          </p:cNvCxnSpPr>
          <p:nvPr/>
        </p:nvCxnSpPr>
        <p:spPr>
          <a:xfrm>
            <a:off x="3292130" y="1652976"/>
            <a:ext cx="12414" cy="4733536"/>
          </a:xfrm>
          <a:prstGeom prst="line">
            <a:avLst/>
          </a:prstGeom>
          <a:ln w="28575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3299783" y="1637316"/>
            <a:ext cx="6262900" cy="4306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ash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761578" y="1267984"/>
            <a:ext cx="3801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Projected JLBC Asks through FY17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143489" y="1170879"/>
            <a:ext cx="2530243" cy="246608"/>
            <a:chOff x="3014897" y="856557"/>
            <a:chExt cx="2530243" cy="246608"/>
          </a:xfrm>
        </p:grpSpPr>
        <p:sp>
          <p:nvSpPr>
            <p:cNvPr id="18" name="Pentagon 17"/>
            <p:cNvSpPr/>
            <p:nvPr/>
          </p:nvSpPr>
          <p:spPr>
            <a:xfrm rot="8100000" flipV="1">
              <a:off x="3391323" y="856557"/>
              <a:ext cx="1014984" cy="246491"/>
            </a:xfrm>
            <a:prstGeom prst="homePlat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$</a:t>
              </a:r>
              <a:r>
                <a:rPr lang="en-US" sz="1050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1,250,000</a:t>
              </a:r>
              <a:endParaRPr lang="en-US" sz="10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Pentagon 18"/>
            <p:cNvSpPr/>
            <p:nvPr/>
          </p:nvSpPr>
          <p:spPr>
            <a:xfrm rot="8100000" flipV="1">
              <a:off x="3769047" y="856557"/>
              <a:ext cx="1014984" cy="246491"/>
            </a:xfrm>
            <a:prstGeom prst="homePlat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$</a:t>
              </a:r>
              <a:r>
                <a:rPr lang="en-US" sz="1050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3,750,000</a:t>
              </a:r>
              <a:endParaRPr lang="en-US" sz="10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Pentagon 19"/>
            <p:cNvSpPr/>
            <p:nvPr/>
          </p:nvSpPr>
          <p:spPr>
            <a:xfrm rot="8100000" flipV="1">
              <a:off x="4147906" y="856557"/>
              <a:ext cx="1014984" cy="246491"/>
            </a:xfrm>
            <a:prstGeom prst="homePlat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$</a:t>
              </a:r>
              <a:r>
                <a:rPr lang="en-US" sz="1050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1,475,000</a:t>
              </a:r>
              <a:endParaRPr lang="en-US" sz="10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Pentagon 20"/>
            <p:cNvSpPr/>
            <p:nvPr/>
          </p:nvSpPr>
          <p:spPr>
            <a:xfrm rot="8100000" flipV="1">
              <a:off x="4530485" y="856674"/>
              <a:ext cx="1014655" cy="246491"/>
            </a:xfrm>
            <a:prstGeom prst="homePlat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$</a:t>
              </a:r>
              <a:r>
                <a:rPr lang="en-US" sz="1050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2,750,00</a:t>
              </a:r>
              <a:endParaRPr lang="en-US" sz="10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Pentagon 21"/>
            <p:cNvSpPr/>
            <p:nvPr/>
          </p:nvSpPr>
          <p:spPr>
            <a:xfrm rot="8100000" flipV="1">
              <a:off x="3014897" y="856557"/>
              <a:ext cx="1014984" cy="246491"/>
            </a:xfrm>
            <a:prstGeom prst="homePlat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$300,000</a:t>
              </a:r>
              <a:endParaRPr lang="en-US" sz="10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28" name="Straight Connector 27"/>
          <p:cNvCxnSpPr/>
          <p:nvPr/>
        </p:nvCxnSpPr>
        <p:spPr>
          <a:xfrm flipH="1">
            <a:off x="1380482" y="2362312"/>
            <a:ext cx="1911648" cy="3224"/>
          </a:xfrm>
          <a:prstGeom prst="line">
            <a:avLst/>
          </a:prstGeom>
          <a:ln w="28575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761578" y="1983478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Spend to Date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Pentagon 26"/>
          <p:cNvSpPr/>
          <p:nvPr/>
        </p:nvSpPr>
        <p:spPr>
          <a:xfrm rot="8100000" flipV="1">
            <a:off x="3157957" y="1917027"/>
            <a:ext cx="1014984" cy="246491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$1,400,000</a:t>
            </a:r>
            <a:endParaRPr lang="en-US" sz="105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3306598" y="2359940"/>
            <a:ext cx="4114409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ash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40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9" descr="Arizona Department of Child Safety (DCS)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1630" y="315388"/>
            <a:ext cx="2449513" cy="2940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981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Information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Guardian Timeline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Guardian Capability and Benefits Timeline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Risks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64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16602</TotalTime>
  <Words>655</Words>
  <Application>Microsoft Office PowerPoint</Application>
  <PresentationFormat>Widescreen</PresentationFormat>
  <Paragraphs>158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Rockwell</vt:lpstr>
      <vt:lpstr>Office Theme</vt:lpstr>
      <vt:lpstr>Presentation to ITAC</vt:lpstr>
      <vt:lpstr>Contents</vt:lpstr>
      <vt:lpstr>Guardian Overview</vt:lpstr>
      <vt:lpstr>Title IV-E Overview</vt:lpstr>
      <vt:lpstr>Child Welfare Information System</vt:lpstr>
      <vt:lpstr>Guardian Status</vt:lpstr>
      <vt:lpstr>Financials</vt:lpstr>
      <vt:lpstr>Q&amp;A</vt:lpstr>
      <vt:lpstr>Further Information</vt:lpstr>
      <vt:lpstr>Guardian Timeline</vt:lpstr>
      <vt:lpstr>Guardian Capabilities and Benefits Timeline</vt:lpstr>
      <vt:lpstr>Risks</vt:lpstr>
    </vt:vector>
  </TitlesOfParts>
  <Company>PCG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Paiva, Ryan</dc:creator>
  <cp:lastModifiedBy>Joe Baile</cp:lastModifiedBy>
  <cp:revision>889</cp:revision>
  <cp:lastPrinted>2015-01-16T22:12:16Z</cp:lastPrinted>
  <dcterms:created xsi:type="dcterms:W3CDTF">2015-01-06T16:31:53Z</dcterms:created>
  <dcterms:modified xsi:type="dcterms:W3CDTF">2016-07-25T21:11:18Z</dcterms:modified>
</cp:coreProperties>
</file>