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0" r:id="rId3"/>
    <p:sldId id="281" r:id="rId4"/>
    <p:sldId id="266" r:id="rId5"/>
    <p:sldId id="282" r:id="rId6"/>
    <p:sldId id="293" r:id="rId7"/>
    <p:sldId id="291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69" autoAdjust="0"/>
    <p:restoredTop sz="94660"/>
  </p:normalViewPr>
  <p:slideViewPr>
    <p:cSldViewPr>
      <p:cViewPr varScale="1">
        <p:scale>
          <a:sx n="100" d="100"/>
          <a:sy n="100" d="100"/>
        </p:scale>
        <p:origin x="15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7" Type="http://schemas.openxmlformats.org/officeDocument/2006/relationships/slide" Target="slides/slide6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B50F-0D69-430D-85F1-965FDC3AD432}" type="datetimeFigureOut">
              <a:rPr lang="en-US" smtClean="0"/>
              <a:t>8/5/16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DF93F-5DEC-45AF-ACE6-B3F2D8AFB6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5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BAF3F-FD72-4194-9B87-B92029315DCF}" type="datetimeFigureOut">
              <a:rPr lang="en-US" smtClean="0"/>
              <a:t>8/5/16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C0DC3-80FC-4B88-8523-82F2E108A8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1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7EF2-66EF-4CFB-9D8C-F593F9853763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121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DEE5-BD93-49BB-A482-B2E0D79245F1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6FEB-D8A8-4E46-ABC7-6CC7AB3D1AD4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B0B-729A-47F9-9F2F-AD771846298E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3289" y="5486400"/>
            <a:ext cx="6512511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1021080"/>
            <a:ext cx="6400800" cy="34747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7E738-1F35-4379-B81A-1485B0DBDD0D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BDF8-696A-4812-B67A-A11D27181A90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49F-5F36-4ADD-B1B2-36AA570E4800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FEDA-3226-4FB2-9771-FB85469FAB50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D5C8-A415-4C29-BC54-45DA27186C4E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DE77-2978-4B7B-BE97-6930C752E600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2297-82F3-4555-AC0C-82F43555348F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80060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944880"/>
            <a:ext cx="6400800" cy="3703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899797-E638-44FB-AAAF-CBBA6881C693}" type="datetime1">
              <a:rPr lang="en-US" smtClean="0"/>
              <a:t>8/5/16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7B74B2-2473-4229-A063-D1DF57EC0E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724401"/>
            <a:ext cx="5637010" cy="12102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Letty Butner, CIO</a:t>
            </a:r>
          </a:p>
          <a:p>
            <a:r>
              <a:rPr lang="en-US" dirty="0" smtClean="0"/>
              <a:t>Arizona Corporation Commission</a:t>
            </a:r>
          </a:p>
          <a:p>
            <a:r>
              <a:rPr lang="en-US" dirty="0" smtClean="0"/>
              <a:t>August 10,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58555" y="2362200"/>
            <a:ext cx="718895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ym typeface="Wingdings" panose="05000000000000000000" pitchFamily="2" charset="2"/>
              </a:rPr>
              <a:t>Corporations </a:t>
            </a:r>
          </a:p>
          <a:p>
            <a:r>
              <a:rPr lang="en-US" sz="5400" dirty="0" smtClean="0">
                <a:sym typeface="Wingdings" panose="05000000000000000000" pitchFamily="2" charset="2"/>
              </a:rPr>
              <a:t>Software Replacement</a:t>
            </a:r>
            <a:endParaRPr lang="en-US" sz="5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448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534399" cy="1143000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173480"/>
            <a:ext cx="8153400" cy="43129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ym typeface="Wingdings" panose="05000000000000000000" pitchFamily="2" charset="2"/>
              </a:rPr>
              <a:t>To present data requested from July ITAC presentation regarding the Arizona Corporation Commission plan </a:t>
            </a:r>
            <a:r>
              <a:rPr lang="en-US" sz="2800" dirty="0">
                <a:sym typeface="Wingdings" panose="05000000000000000000" pitchFamily="2" charset="2"/>
              </a:rPr>
              <a:t>to purchase a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Customizable Off-the-Shelf (COTS) solution </a:t>
            </a:r>
            <a:r>
              <a:rPr lang="en-US" sz="2800" dirty="0" smtClean="0">
                <a:sym typeface="Wingdings" panose="05000000000000000000" pitchFamily="2" charset="2"/>
              </a:rPr>
              <a:t>to replace antiquated software used for Corporation and LLC name reservation, registration, maintenance, and dissolution.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Obtain ratification</a:t>
            </a:r>
          </a:p>
        </p:txBody>
      </p:sp>
    </p:spTree>
    <p:extLst>
      <p:ext uri="{BB962C8B-B14F-4D97-AF65-F5344CB8AC3E}">
        <p14:creationId xmlns:p14="http://schemas.microsoft.com/office/powerpoint/2010/main" val="42192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534399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173480"/>
            <a:ext cx="8153400" cy="4312920"/>
          </a:xfrm>
        </p:spPr>
        <p:txBody>
          <a:bodyPr>
            <a:normAutofit/>
          </a:bodyPr>
          <a:lstStyle/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Recap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Amazon vs. Azure cloud hosting cost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PCC Technology Group financial health</a:t>
            </a:r>
          </a:p>
        </p:txBody>
      </p:sp>
    </p:spTree>
    <p:extLst>
      <p:ext uri="{BB962C8B-B14F-4D97-AF65-F5344CB8AC3E}">
        <p14:creationId xmlns:p14="http://schemas.microsoft.com/office/powerpoint/2010/main" val="18555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534399" cy="1143000"/>
          </a:xfrm>
        </p:spPr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173480"/>
            <a:ext cx="8153400" cy="4312920"/>
          </a:xfrm>
        </p:spPr>
        <p:txBody>
          <a:bodyPr>
            <a:normAutofit/>
          </a:bodyPr>
          <a:lstStyle/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Stated the need to replace our STARPAS software used for Corporations and LCC life-cycle management.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Presented plan for the purchase of </a:t>
            </a:r>
            <a:r>
              <a:rPr lang="en-US" dirty="0">
                <a:sym typeface="Wingdings" panose="05000000000000000000" pitchFamily="2" charset="2"/>
              </a:rPr>
              <a:t>COTS software called </a:t>
            </a:r>
            <a:r>
              <a:rPr lang="en-US" dirty="0" err="1">
                <a:sym typeface="Wingdings" panose="05000000000000000000" pitchFamily="2" charset="2"/>
              </a:rPr>
              <a:t>Cenuity</a:t>
            </a:r>
            <a:r>
              <a:rPr lang="en-US" dirty="0">
                <a:sym typeface="Wingdings" panose="05000000000000000000" pitchFamily="2" charset="2"/>
              </a:rPr>
              <a:t> from PCC Technology Group, as well as professional services, through </a:t>
            </a:r>
            <a:r>
              <a:rPr lang="en-US" dirty="0" smtClean="0">
                <a:sym typeface="Wingdings" panose="05000000000000000000" pitchFamily="2" charset="2"/>
              </a:rPr>
              <a:t>state contract.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software has been implemented for corporation filings in 7 states: Indiana, Georgia, Connecticut, Vermont, </a:t>
            </a:r>
            <a:r>
              <a:rPr lang="en-US" dirty="0"/>
              <a:t>New Mexico, Louisiana, and Washington</a:t>
            </a:r>
            <a:r>
              <a:rPr lang="en-US" dirty="0" smtClean="0"/>
              <a:t>.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Shared worst-case 5 year costs of 2.23M, and we have 2M funding allocated, rest will be covered by the ACC.</a:t>
            </a:r>
          </a:p>
        </p:txBody>
      </p:sp>
    </p:spTree>
    <p:extLst>
      <p:ext uri="{BB962C8B-B14F-4D97-AF65-F5344CB8AC3E}">
        <p14:creationId xmlns:p14="http://schemas.microsoft.com/office/powerpoint/2010/main" val="38763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534399" cy="1143000"/>
          </a:xfrm>
        </p:spPr>
        <p:txBody>
          <a:bodyPr/>
          <a:lstStyle/>
          <a:p>
            <a:r>
              <a:rPr lang="en-US" dirty="0" smtClean="0"/>
              <a:t>Cloud Cost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173480"/>
            <a:ext cx="8153400" cy="4312920"/>
          </a:xfrm>
        </p:spPr>
        <p:txBody>
          <a:bodyPr>
            <a:normAutofit lnSpcReduction="10000"/>
          </a:bodyPr>
          <a:lstStyle/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Presented worst case scenario of cloud costs with AZURE hosting (presented a stand-alone cost).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 are currently an AZURE government cloud tenant and have been since March 2015 per our enterprise agreement purchased through state contract.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A comparison of Amazon to Azure for the worst case scenario, reviewed by DOA is:</a:t>
            </a:r>
          </a:p>
          <a:p>
            <a:pPr lvl="1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Amazon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Gov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42.1k/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yr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</a:p>
          <a:p>
            <a:pPr lvl="1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 AZURE 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Gov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	33.6k/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yr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difference above is SQL cost.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246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534399" cy="1143000"/>
          </a:xfrm>
        </p:spPr>
        <p:txBody>
          <a:bodyPr/>
          <a:lstStyle/>
          <a:p>
            <a:r>
              <a:rPr lang="en-US" dirty="0" smtClean="0"/>
              <a:t>Cloud Cost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173480"/>
            <a:ext cx="8153400" cy="431292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SQL and window licensing on-site shows lesser costs: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Scenario 1: Stand-alone compare:</a:t>
            </a:r>
          </a:p>
          <a:p>
            <a:pPr lvl="1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Amazon </a:t>
            </a:r>
            <a:r>
              <a:rPr lang="en-US" dirty="0" err="1">
                <a:solidFill>
                  <a:schemeClr val="tx1"/>
                </a:solidFill>
                <a:sym typeface="Wingdings" panose="05000000000000000000" pitchFamily="2" charset="2"/>
              </a:rPr>
              <a:t>Gov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18.5k/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yr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</a:p>
          <a:p>
            <a:pPr lvl="1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AZURE  </a:t>
            </a:r>
            <a:r>
              <a:rPr lang="en-US" dirty="0" err="1">
                <a:solidFill>
                  <a:schemeClr val="tx1"/>
                </a:solidFill>
                <a:sym typeface="Wingdings" panose="05000000000000000000" pitchFamily="2" charset="2"/>
              </a:rPr>
              <a:t>Gov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	15.4k/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yr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Scenario 2: All ACC needs with the PCC software included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Amazon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Gov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35.7k/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yr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AZURE  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Gov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		26.3k/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yr</a:t>
            </a:r>
            <a:endParaRPr lang="en-US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ACC has already been budget forecasting cloud services for FY2017 and beyond at ~27k per year, which included the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expected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STARPAS replacement cost.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The PCC requirements are in line with our expectations on cost.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093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534399" cy="1143000"/>
          </a:xfrm>
        </p:spPr>
        <p:txBody>
          <a:bodyPr/>
          <a:lstStyle/>
          <a:p>
            <a:r>
              <a:rPr lang="en-US" dirty="0" smtClean="0"/>
              <a:t>Financial Health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52400" y="685800"/>
            <a:ext cx="3124200" cy="5486400"/>
          </a:xfrm>
        </p:spPr>
        <p:txBody>
          <a:bodyPr>
            <a:normAutofit/>
          </a:bodyPr>
          <a:lstStyle/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PCC Technology Group was purchased by GCR Inc. in January 2016.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Per their media announcement, this expands their reach to 44 states total and they want to expand use of the </a:t>
            </a:r>
            <a:r>
              <a:rPr lang="en-US" dirty="0" err="1" smtClean="0">
                <a:sym typeface="Wingdings" panose="05000000000000000000" pitchFamily="2" charset="2"/>
              </a:rPr>
              <a:t>Cenuity</a:t>
            </a:r>
            <a:r>
              <a:rPr lang="en-US" dirty="0" smtClean="0">
                <a:sym typeface="Wingdings" panose="05000000000000000000" pitchFamily="2" charset="2"/>
              </a:rPr>
              <a:t> product platform.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295400"/>
            <a:ext cx="519903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74B2-2473-4229-A063-D1DF57EC0E77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534399" cy="1143000"/>
          </a:xfrm>
        </p:spPr>
        <p:txBody>
          <a:bodyPr/>
          <a:lstStyle/>
          <a:p>
            <a:r>
              <a:rPr lang="en-US" dirty="0" smtClean="0"/>
              <a:t>Financial Health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33400" y="1173480"/>
            <a:ext cx="8153400" cy="4312920"/>
          </a:xfrm>
        </p:spPr>
        <p:txBody>
          <a:bodyPr>
            <a:normAutofit/>
          </a:bodyPr>
          <a:lstStyle/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SPO contacted PCC Technology Group, reviewed financials for GCR Inc., and performed a financial analysis resulting in an assessment result of:  “financially sound for a private company”.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According to SPO State Procurement Manager Reem Prendiville, “SPO has no concerns regarding the solvency of GCR, and we can require a parent company guarantee from PCC”. </a:t>
            </a:r>
          </a:p>
        </p:txBody>
      </p:sp>
    </p:spTree>
    <p:extLst>
      <p:ext uri="{BB962C8B-B14F-4D97-AF65-F5344CB8AC3E}">
        <p14:creationId xmlns:p14="http://schemas.microsoft.com/office/powerpoint/2010/main" val="11251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80FF2CA74914CBB56357473AC08EB" ma:contentTypeVersion="2" ma:contentTypeDescription="Create a new document." ma:contentTypeScope="" ma:versionID="aca1788dc54e11ba4889d4203b1f8320">
  <xsd:schema xmlns:xsd="http://www.w3.org/2001/XMLSchema" xmlns:xs="http://www.w3.org/2001/XMLSchema" xmlns:p="http://schemas.microsoft.com/office/2006/metadata/properties" xmlns:ns2="f9581f4f-2189-40eb-945f-50a40f55a8f8" targetNamespace="http://schemas.microsoft.com/office/2006/metadata/properties" ma:root="true" ma:fieldsID="56a545fb178f46377c9280fe3e1be3d7" ns2:_="">
    <xsd:import namespace="f9581f4f-2189-40eb-945f-50a40f55a8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581f4f-2189-40eb-945f-50a40f55a8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453A9B-D26B-4868-84F9-92AE1A03545B}"/>
</file>

<file path=customXml/itemProps2.xml><?xml version="1.0" encoding="utf-8"?>
<ds:datastoreItem xmlns:ds="http://schemas.openxmlformats.org/officeDocument/2006/customXml" ds:itemID="{CB3791C1-5E25-43FE-BAD3-211968FA17B7}"/>
</file>

<file path=customXml/itemProps3.xml><?xml version="1.0" encoding="utf-8"?>
<ds:datastoreItem xmlns:ds="http://schemas.openxmlformats.org/officeDocument/2006/customXml" ds:itemID="{F8534503-D22D-4681-9A04-DDA5AFDA927E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25886</TotalTime>
  <Words>359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Georgia</vt:lpstr>
      <vt:lpstr>Trebuchet MS</vt:lpstr>
      <vt:lpstr>Wingdings</vt:lpstr>
      <vt:lpstr>Slipstream</vt:lpstr>
      <vt:lpstr>PowerPoint Presentation</vt:lpstr>
      <vt:lpstr>Purpose</vt:lpstr>
      <vt:lpstr>Agenda</vt:lpstr>
      <vt:lpstr>Recap</vt:lpstr>
      <vt:lpstr>Cloud Cost</vt:lpstr>
      <vt:lpstr>Cloud Cost</vt:lpstr>
      <vt:lpstr>Financial Health</vt:lpstr>
      <vt:lpstr>Financial Health</vt:lpstr>
    </vt:vector>
  </TitlesOfParts>
  <Company>Arizona Corporation Commission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Division</dc:title>
  <dc:creator>Letty V. Butner</dc:creator>
  <cp:lastModifiedBy>James Dean</cp:lastModifiedBy>
  <cp:revision>130</cp:revision>
  <dcterms:created xsi:type="dcterms:W3CDTF">2014-12-23T16:04:49Z</dcterms:created>
  <dcterms:modified xsi:type="dcterms:W3CDTF">2016-08-05T16:06:41Z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0x01010010A80FF2CA74914CBB56357473AC08EB</vt:lpwstr>
  </property>
</Properties>
</file>