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3" r:id="rId1"/>
  </p:sldMasterIdLst>
  <p:notesMasterIdLst>
    <p:notesMasterId r:id="rId12"/>
  </p:notesMasterIdLst>
  <p:sldIdLst>
    <p:sldId id="256" r:id="rId2"/>
    <p:sldId id="275" r:id="rId3"/>
    <p:sldId id="338" r:id="rId4"/>
    <p:sldId id="339" r:id="rId5"/>
    <p:sldId id="344" r:id="rId6"/>
    <p:sldId id="341" r:id="rId7"/>
    <p:sldId id="342" r:id="rId8"/>
    <p:sldId id="345" r:id="rId9"/>
    <p:sldId id="343" r:id="rId10"/>
    <p:sldId id="32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ysakowski, Kathleen" initials="LK" lastIdx="2" clrIdx="0">
    <p:extLst/>
  </p:cmAuthor>
  <p:cmAuthor id="2" name="Ferrante, John" initials="FJ" lastIdx="33" clrIdx="1">
    <p:extLst/>
  </p:cmAuthor>
  <p:cmAuthor id="3" name="Joe Baile" initials="JB" lastIdx="28"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AC00"/>
    <a:srgbClr val="990000"/>
    <a:srgbClr val="800000"/>
    <a:srgbClr val="FFCDCD"/>
    <a:srgbClr val="FFD79B"/>
    <a:srgbClr val="FF9900"/>
    <a:srgbClr val="FFAFFF"/>
    <a:srgbClr val="990099"/>
    <a:srgbClr val="FFE697"/>
    <a:srgbClr val="A3FF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31" autoAdjust="0"/>
    <p:restoredTop sz="93264" autoAdjust="0"/>
  </p:normalViewPr>
  <p:slideViewPr>
    <p:cSldViewPr snapToGrid="0">
      <p:cViewPr varScale="1">
        <p:scale>
          <a:sx n="141" d="100"/>
          <a:sy n="141" d="100"/>
        </p:scale>
        <p:origin x="1328" y="176"/>
      </p:cViewPr>
      <p:guideLst/>
    </p:cSldViewPr>
  </p:slideViewPr>
  <p:notesTextViewPr>
    <p:cViewPr>
      <p:scale>
        <a:sx n="1" d="1"/>
        <a:sy n="1" d="1"/>
      </p:scale>
      <p:origin x="0" y="0"/>
    </p:cViewPr>
  </p:notesTextViewPr>
  <p:notesViewPr>
    <p:cSldViewPr snapToGrid="0">
      <p:cViewPr varScale="1">
        <p:scale>
          <a:sx n="86" d="100"/>
          <a:sy n="86" d="100"/>
        </p:scale>
        <p:origin x="3786" y="78"/>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commentAuthors" Target="commentAuthor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F63FA-C89A-4425-AC5D-D28872EDEA9A}" type="datetimeFigureOut">
              <a:rPr lang="en-US" smtClean="0"/>
              <a:t>6/10/16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BCA925-CE2C-4402-8D7B-65E30C3195DE}" type="slidenum">
              <a:rPr lang="en-US" smtClean="0"/>
              <a:t>‹#›</a:t>
            </a:fld>
            <a:endParaRPr lang="en-US" dirty="0"/>
          </a:p>
        </p:txBody>
      </p:sp>
    </p:spTree>
    <p:extLst>
      <p:ext uri="{BB962C8B-B14F-4D97-AF65-F5344CB8AC3E}">
        <p14:creationId xmlns:p14="http://schemas.microsoft.com/office/powerpoint/2010/main" val="4015983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BCA925-CE2C-4402-8D7B-65E30C3195DE}" type="slidenum">
              <a:rPr lang="en-US" smtClean="0"/>
              <a:t>1</a:t>
            </a:fld>
            <a:endParaRPr lang="en-US" dirty="0"/>
          </a:p>
        </p:txBody>
      </p:sp>
    </p:spTree>
    <p:extLst>
      <p:ext uri="{BB962C8B-B14F-4D97-AF65-F5344CB8AC3E}">
        <p14:creationId xmlns:p14="http://schemas.microsoft.com/office/powerpoint/2010/main" val="2994400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BCA925-CE2C-4402-8D7B-65E30C3195DE}" type="slidenum">
              <a:rPr lang="en-US" smtClean="0"/>
              <a:t>2</a:t>
            </a:fld>
            <a:endParaRPr lang="en-US" dirty="0"/>
          </a:p>
        </p:txBody>
      </p:sp>
    </p:spTree>
    <p:extLst>
      <p:ext uri="{BB962C8B-B14F-4D97-AF65-F5344CB8AC3E}">
        <p14:creationId xmlns:p14="http://schemas.microsoft.com/office/powerpoint/2010/main" val="378297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BCA925-CE2C-4402-8D7B-65E30C3195DE}" type="slidenum">
              <a:rPr lang="en-US" smtClean="0"/>
              <a:t>7</a:t>
            </a:fld>
            <a:endParaRPr lang="en-US" dirty="0"/>
          </a:p>
        </p:txBody>
      </p:sp>
    </p:spTree>
    <p:extLst>
      <p:ext uri="{BB962C8B-B14F-4D97-AF65-F5344CB8AC3E}">
        <p14:creationId xmlns:p14="http://schemas.microsoft.com/office/powerpoint/2010/main" val="661861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 Id="rId3"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 Id="rId3"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 Id="rId3"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 Id="rId3"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S Child Welfar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 y="4"/>
            <a:ext cx="3886201" cy="6857999"/>
          </a:xfrm>
          <a:prstGeom prst="rect">
            <a:avLst/>
          </a:prstGeom>
        </p:spPr>
      </p:pic>
      <p:sp>
        <p:nvSpPr>
          <p:cNvPr id="8" name="Rectangle 7"/>
          <p:cNvSpPr/>
          <p:nvPr userDrawn="1"/>
        </p:nvSpPr>
        <p:spPr>
          <a:xfrm>
            <a:off x="3208868" y="1"/>
            <a:ext cx="8983133" cy="685800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3845472" y="1122363"/>
            <a:ext cx="7279728" cy="2387600"/>
          </a:xfrm>
        </p:spPr>
        <p:txBody>
          <a:bodyPr anchor="b">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45472" y="3602038"/>
            <a:ext cx="7279728" cy="1655762"/>
          </a:xfrm>
        </p:spPr>
        <p:txBody>
          <a:bodyPr>
            <a:normAutofit/>
          </a:bodyPr>
          <a:lstStyle>
            <a:lvl1pPr marL="0" indent="0" algn="l">
              <a:buNone/>
              <a:defRPr sz="20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316318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Break 2">
    <p:spTree>
      <p:nvGrpSpPr>
        <p:cNvPr id="1" name=""/>
        <p:cNvGrpSpPr/>
        <p:nvPr/>
      </p:nvGrpSpPr>
      <p:grpSpPr>
        <a:xfrm>
          <a:off x="0" y="0"/>
          <a:ext cx="0" cy="0"/>
          <a:chOff x="0" y="0"/>
          <a:chExt cx="0" cy="0"/>
        </a:xfrm>
      </p:grpSpPr>
      <p:sp>
        <p:nvSpPr>
          <p:cNvPr id="6" name="Rectangle 5"/>
          <p:cNvSpPr/>
          <p:nvPr userDrawn="1"/>
        </p:nvSpPr>
        <p:spPr>
          <a:xfrm>
            <a:off x="0" y="6"/>
            <a:ext cx="12192000" cy="6851225"/>
          </a:xfrm>
          <a:prstGeom prst="rect">
            <a:avLst/>
          </a:prstGeom>
          <a:solidFill>
            <a:srgbClr val="679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2" name="Title 1"/>
          <p:cNvSpPr>
            <a:spLocks noGrp="1"/>
          </p:cNvSpPr>
          <p:nvPr>
            <p:ph type="title"/>
          </p:nvPr>
        </p:nvSpPr>
        <p:spPr>
          <a:xfrm>
            <a:off x="831851" y="820742"/>
            <a:ext cx="10515600" cy="2852737"/>
          </a:xfrm>
        </p:spPr>
        <p:txBody>
          <a:bodyPr anchor="b">
            <a:normAutofit/>
          </a:bodyPr>
          <a:lstStyle>
            <a:lvl1pPr>
              <a:defRPr sz="360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1" y="3700467"/>
            <a:ext cx="10515600" cy="1500187"/>
          </a:xfrm>
        </p:spPr>
        <p:txBody>
          <a:bodyPr>
            <a:normAutofit/>
          </a:bodyPr>
          <a:lstStyle>
            <a:lvl1pPr marL="0" indent="0">
              <a:buNone/>
              <a:defRPr sz="20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57620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HIGH CONTRAST Section Break">
    <p:spTree>
      <p:nvGrpSpPr>
        <p:cNvPr id="1" name=""/>
        <p:cNvGrpSpPr/>
        <p:nvPr/>
      </p:nvGrpSpPr>
      <p:grpSpPr>
        <a:xfrm>
          <a:off x="0" y="0"/>
          <a:ext cx="0" cy="0"/>
          <a:chOff x="0" y="0"/>
          <a:chExt cx="0" cy="0"/>
        </a:xfrm>
      </p:grpSpPr>
      <p:sp>
        <p:nvSpPr>
          <p:cNvPr id="2" name="Title 1"/>
          <p:cNvSpPr>
            <a:spLocks noGrp="1"/>
          </p:cNvSpPr>
          <p:nvPr>
            <p:ph type="title"/>
          </p:nvPr>
        </p:nvSpPr>
        <p:spPr>
          <a:xfrm>
            <a:off x="831851" y="854612"/>
            <a:ext cx="10515600" cy="2852737"/>
          </a:xfrm>
        </p:spPr>
        <p:txBody>
          <a:bodyPr anchor="b">
            <a:normAutofit/>
          </a:bodyPr>
          <a:lstStyle>
            <a:lvl1pPr>
              <a:defRPr sz="3600">
                <a:solidFill>
                  <a:srgbClr val="005C7E"/>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1" y="3734337"/>
            <a:ext cx="10515600" cy="1500187"/>
          </a:xfrm>
        </p:spPr>
        <p:txBody>
          <a:bodyPr>
            <a:normAutofit/>
          </a:bodyPr>
          <a:lstStyle>
            <a:lvl1pPr marL="0" indent="0">
              <a:buNone/>
              <a:defRPr sz="2000">
                <a:solidFill>
                  <a:srgbClr val="6799C8"/>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
        <p:nvSpPr>
          <p:cNvPr id="4" name="Rectangle 3"/>
          <p:cNvSpPr/>
          <p:nvPr userDrawn="1"/>
        </p:nvSpPr>
        <p:spPr>
          <a:xfrm>
            <a:off x="0" y="6485465"/>
            <a:ext cx="12192000" cy="36576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Footer Placeholder 4"/>
          <p:cNvSpPr>
            <a:spLocks noGrp="1"/>
          </p:cNvSpPr>
          <p:nvPr>
            <p:ph type="ftr" sz="quarter" idx="11"/>
          </p:nvPr>
        </p:nvSpPr>
        <p:spPr>
          <a:xfrm>
            <a:off x="183112" y="6548609"/>
            <a:ext cx="8332237" cy="180718"/>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r>
              <a:rPr lang="en-US" smtClean="0"/>
              <a:t>AZ DCS Presentation to ITAC - CH15002 CHG04 | June 22, 2016</a:t>
            </a:r>
            <a:endParaRPr lang="en-US" dirty="0"/>
          </a:p>
        </p:txBody>
      </p:sp>
    </p:spTree>
    <p:extLst>
      <p:ext uri="{BB962C8B-B14F-4D97-AF65-F5344CB8AC3E}">
        <p14:creationId xmlns:p14="http://schemas.microsoft.com/office/powerpoint/2010/main" val="771657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5000" y="694288"/>
            <a:ext cx="10718800" cy="640080"/>
          </a:xfrm>
        </p:spPr>
        <p:txBody>
          <a:bodyPr/>
          <a:lstStyle>
            <a:lvl1pPr>
              <a:defRPr>
                <a:solidFill>
                  <a:srgbClr val="005C7E"/>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5000" y="1397512"/>
            <a:ext cx="5207000" cy="4779452"/>
          </a:xfrm>
        </p:spPr>
        <p:txBody>
          <a:bodyPr>
            <a:normAutofit/>
          </a:bodyPr>
          <a:lstStyle>
            <a:lvl1pPr>
              <a:lnSpc>
                <a:spcPct val="100000"/>
              </a:lnSpc>
              <a:spcBef>
                <a:spcPts val="0"/>
              </a:spcBef>
              <a:defRPr sz="1400">
                <a:latin typeface="Arial" panose="020B0604020202020204" pitchFamily="34" charset="0"/>
                <a:cs typeface="Arial" panose="020B0604020202020204" pitchFamily="34" charset="0"/>
              </a:defRPr>
            </a:lvl1pPr>
            <a:lvl2pPr>
              <a:lnSpc>
                <a:spcPct val="100000"/>
              </a:lnSpc>
              <a:spcBef>
                <a:spcPts val="0"/>
              </a:spcBef>
              <a:defRPr sz="1400">
                <a:latin typeface="Arial" panose="020B0604020202020204" pitchFamily="34" charset="0"/>
                <a:cs typeface="Arial" panose="020B0604020202020204" pitchFamily="34" charset="0"/>
              </a:defRPr>
            </a:lvl2pPr>
            <a:lvl3pPr>
              <a:lnSpc>
                <a:spcPct val="100000"/>
              </a:lnSpc>
              <a:spcBef>
                <a:spcPts val="0"/>
              </a:spcBef>
              <a:defRPr sz="1400">
                <a:latin typeface="Arial" panose="020B0604020202020204" pitchFamily="34" charset="0"/>
                <a:cs typeface="Arial" panose="020B0604020202020204" pitchFamily="34" charset="0"/>
              </a:defRPr>
            </a:lvl3pPr>
            <a:lvl4pPr>
              <a:lnSpc>
                <a:spcPct val="100000"/>
              </a:lnSpc>
              <a:spcBef>
                <a:spcPts val="0"/>
              </a:spcBef>
              <a:defRPr sz="1400">
                <a:latin typeface="Arial" panose="020B0604020202020204" pitchFamily="34" charset="0"/>
                <a:cs typeface="Arial" panose="020B0604020202020204" pitchFamily="34" charset="0"/>
              </a:defRPr>
            </a:lvl4pPr>
            <a:lvl5pPr>
              <a:lnSpc>
                <a:spcPct val="100000"/>
              </a:lnSpc>
              <a:spcBef>
                <a:spcPts val="0"/>
              </a:spcBef>
              <a:defRPr sz="14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969000" y="1397512"/>
            <a:ext cx="5384800" cy="4779452"/>
          </a:xfrm>
        </p:spPr>
        <p:txBody>
          <a:bodyPr>
            <a:normAutofit/>
          </a:bodyPr>
          <a:lstStyle>
            <a:lvl1pPr>
              <a:lnSpc>
                <a:spcPct val="100000"/>
              </a:lnSpc>
              <a:spcBef>
                <a:spcPts val="0"/>
              </a:spcBef>
              <a:defRPr sz="1400">
                <a:latin typeface="Arial" panose="020B0604020202020204" pitchFamily="34" charset="0"/>
                <a:cs typeface="Arial" panose="020B0604020202020204" pitchFamily="34" charset="0"/>
              </a:defRPr>
            </a:lvl1pPr>
            <a:lvl2pPr>
              <a:lnSpc>
                <a:spcPct val="100000"/>
              </a:lnSpc>
              <a:spcBef>
                <a:spcPts val="0"/>
              </a:spcBef>
              <a:defRPr sz="1400">
                <a:latin typeface="Arial" panose="020B0604020202020204" pitchFamily="34" charset="0"/>
                <a:cs typeface="Arial" panose="020B0604020202020204" pitchFamily="34" charset="0"/>
              </a:defRPr>
            </a:lvl2pPr>
            <a:lvl3pPr>
              <a:lnSpc>
                <a:spcPct val="100000"/>
              </a:lnSpc>
              <a:spcBef>
                <a:spcPts val="0"/>
              </a:spcBef>
              <a:defRPr sz="1400">
                <a:latin typeface="Arial" panose="020B0604020202020204" pitchFamily="34" charset="0"/>
                <a:cs typeface="Arial" panose="020B0604020202020204" pitchFamily="34" charset="0"/>
              </a:defRPr>
            </a:lvl3pPr>
            <a:lvl4pPr>
              <a:lnSpc>
                <a:spcPct val="100000"/>
              </a:lnSpc>
              <a:spcBef>
                <a:spcPts val="0"/>
              </a:spcBef>
              <a:defRPr sz="1400">
                <a:latin typeface="Arial" panose="020B0604020202020204" pitchFamily="34" charset="0"/>
                <a:cs typeface="Arial" panose="020B0604020202020204" pitchFamily="34" charset="0"/>
              </a:defRPr>
            </a:lvl4pPr>
            <a:lvl5pPr>
              <a:lnSpc>
                <a:spcPct val="100000"/>
              </a:lnSpc>
              <a:spcBef>
                <a:spcPts val="0"/>
              </a:spcBef>
              <a:defRPr sz="14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6485465"/>
            <a:ext cx="12192000" cy="36576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Footer Placeholder 4"/>
          <p:cNvSpPr>
            <a:spLocks noGrp="1"/>
          </p:cNvSpPr>
          <p:nvPr>
            <p:ph type="ftr" sz="quarter" idx="11"/>
          </p:nvPr>
        </p:nvSpPr>
        <p:spPr>
          <a:xfrm>
            <a:off x="183112" y="6548609"/>
            <a:ext cx="8332237" cy="180718"/>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r>
              <a:rPr lang="en-US" smtClean="0"/>
              <a:t>AZ DCS Presentation to ITAC - CH15002 CHG04 | June 22, 2016</a:t>
            </a:r>
            <a:endParaRPr lang="en-US" dirty="0"/>
          </a:p>
        </p:txBody>
      </p:sp>
      <p:sp>
        <p:nvSpPr>
          <p:cNvPr id="10" name="Slide Number Placeholder 5"/>
          <p:cNvSpPr>
            <a:spLocks noGrp="1"/>
          </p:cNvSpPr>
          <p:nvPr>
            <p:ph type="sldNum" sz="quarter" idx="12"/>
          </p:nvPr>
        </p:nvSpPr>
        <p:spPr>
          <a:xfrm>
            <a:off x="9892143" y="6548609"/>
            <a:ext cx="2057400" cy="180718"/>
          </a:xfrm>
          <a:prstGeom prst="rect">
            <a:avLst/>
          </a:prstGeom>
        </p:spPr>
        <p:txBody>
          <a:bodyPr/>
          <a:lstStyle>
            <a:lvl1pPr algn="r">
              <a:defRPr sz="1000">
                <a:solidFill>
                  <a:schemeClr val="bg1"/>
                </a:solidFill>
                <a:latin typeface="Arial" panose="020B0604020202020204" pitchFamily="34" charset="0"/>
                <a:cs typeface="Arial" panose="020B0604020202020204" pitchFamily="34" charset="0"/>
              </a:defRPr>
            </a:lvl1pPr>
          </a:lstStyle>
          <a:p>
            <a:fld id="{F7C12BC4-994B-473A-871F-46235A85AC2B}" type="slidenum">
              <a:rPr lang="en-US" smtClean="0"/>
              <a:pPr/>
              <a:t>‹#›</a:t>
            </a:fld>
            <a:endParaRPr lang="en-US" dirty="0"/>
          </a:p>
        </p:txBody>
      </p:sp>
    </p:spTree>
    <p:extLst>
      <p:ext uri="{BB962C8B-B14F-4D97-AF65-F5344CB8AC3E}">
        <p14:creationId xmlns:p14="http://schemas.microsoft.com/office/powerpoint/2010/main" val="1851501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988" y="661560"/>
            <a:ext cx="10693400" cy="640080"/>
          </a:xfrm>
        </p:spPr>
        <p:txBody>
          <a:bodyPr/>
          <a:lstStyle>
            <a:lvl1pPr>
              <a:defRPr>
                <a:solidFill>
                  <a:srgbClr val="005C7E"/>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61989" y="1383774"/>
            <a:ext cx="5335587" cy="823912"/>
          </a:xfrm>
        </p:spPr>
        <p:txBody>
          <a:bodyPr anchor="b"/>
          <a:lstStyle>
            <a:lvl1pPr marL="0" indent="0">
              <a:buNone/>
              <a:defRPr sz="2400" b="1">
                <a:solidFill>
                  <a:srgbClr val="6799C8"/>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61989" y="2207692"/>
            <a:ext cx="5335587" cy="398197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3" y="1383774"/>
            <a:ext cx="5183188" cy="823912"/>
          </a:xfrm>
        </p:spPr>
        <p:txBody>
          <a:bodyPr anchor="b"/>
          <a:lstStyle>
            <a:lvl1pPr marL="0" indent="0">
              <a:buNone/>
              <a:defRPr sz="2400" b="1">
                <a:solidFill>
                  <a:srgbClr val="6799C8"/>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72203" y="2207692"/>
            <a:ext cx="5183188" cy="398197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9"/>
          <p:cNvSpPr/>
          <p:nvPr userDrawn="1"/>
        </p:nvSpPr>
        <p:spPr>
          <a:xfrm>
            <a:off x="0" y="6485465"/>
            <a:ext cx="12192000" cy="36576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Footer Placeholder 4"/>
          <p:cNvSpPr>
            <a:spLocks noGrp="1"/>
          </p:cNvSpPr>
          <p:nvPr>
            <p:ph type="ftr" sz="quarter" idx="11"/>
          </p:nvPr>
        </p:nvSpPr>
        <p:spPr>
          <a:xfrm>
            <a:off x="183112" y="6548609"/>
            <a:ext cx="8332237" cy="180718"/>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r>
              <a:rPr lang="en-US" smtClean="0"/>
              <a:t>AZ DCS Presentation to ITAC - CH15002 CHG04 | June 22, 2016</a:t>
            </a:r>
            <a:endParaRPr lang="en-US" dirty="0"/>
          </a:p>
        </p:txBody>
      </p:sp>
      <p:sp>
        <p:nvSpPr>
          <p:cNvPr id="12" name="Slide Number Placeholder 5"/>
          <p:cNvSpPr>
            <a:spLocks noGrp="1"/>
          </p:cNvSpPr>
          <p:nvPr>
            <p:ph type="sldNum" sz="quarter" idx="12"/>
          </p:nvPr>
        </p:nvSpPr>
        <p:spPr>
          <a:xfrm>
            <a:off x="9892143" y="6548609"/>
            <a:ext cx="2057400" cy="180718"/>
          </a:xfrm>
          <a:prstGeom prst="rect">
            <a:avLst/>
          </a:prstGeom>
        </p:spPr>
        <p:txBody>
          <a:bodyPr/>
          <a:lstStyle>
            <a:lvl1pPr algn="r">
              <a:defRPr sz="1000">
                <a:solidFill>
                  <a:schemeClr val="bg1"/>
                </a:solidFill>
                <a:latin typeface="Arial" panose="020B0604020202020204" pitchFamily="34" charset="0"/>
                <a:cs typeface="Arial" panose="020B0604020202020204" pitchFamily="34" charset="0"/>
              </a:defRPr>
            </a:lvl1pPr>
          </a:lstStyle>
          <a:p>
            <a:fld id="{F7C12BC4-994B-473A-871F-46235A85AC2B}" type="slidenum">
              <a:rPr lang="en-US" smtClean="0"/>
              <a:pPr/>
              <a:t>‹#›</a:t>
            </a:fld>
            <a:endParaRPr lang="en-US" dirty="0"/>
          </a:p>
        </p:txBody>
      </p:sp>
    </p:spTree>
    <p:extLst>
      <p:ext uri="{BB962C8B-B14F-4D97-AF65-F5344CB8AC3E}">
        <p14:creationId xmlns:p14="http://schemas.microsoft.com/office/powerpoint/2010/main" val="687160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6537" y="703791"/>
            <a:ext cx="10938935" cy="640080"/>
          </a:xfrm>
        </p:spPr>
        <p:txBody>
          <a:bodyPr/>
          <a:lstStyle>
            <a:lvl1pPr>
              <a:defRPr>
                <a:solidFill>
                  <a:srgbClr val="005C7E"/>
                </a:solidFill>
              </a:defRPr>
            </a:lvl1pPr>
          </a:lstStyle>
          <a:p>
            <a:r>
              <a:rPr lang="en-US" dirty="0" smtClean="0"/>
              <a:t>Click to edit Master title style</a:t>
            </a:r>
            <a:endParaRPr lang="en-US" dirty="0"/>
          </a:p>
        </p:txBody>
      </p:sp>
      <p:sp>
        <p:nvSpPr>
          <p:cNvPr id="6" name="Rectangle 5"/>
          <p:cNvSpPr/>
          <p:nvPr userDrawn="1"/>
        </p:nvSpPr>
        <p:spPr>
          <a:xfrm>
            <a:off x="0" y="6485465"/>
            <a:ext cx="12192000" cy="36576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Footer Placeholder 4"/>
          <p:cNvSpPr>
            <a:spLocks noGrp="1"/>
          </p:cNvSpPr>
          <p:nvPr>
            <p:ph type="ftr" sz="quarter" idx="11"/>
          </p:nvPr>
        </p:nvSpPr>
        <p:spPr>
          <a:xfrm>
            <a:off x="183112" y="6548609"/>
            <a:ext cx="8332237" cy="180718"/>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r>
              <a:rPr lang="en-US" smtClean="0"/>
              <a:t>AZ DCS Presentation to ITAC - CH15002 CHG04 | June 22, 2016</a:t>
            </a:r>
            <a:endParaRPr lang="en-US" dirty="0"/>
          </a:p>
        </p:txBody>
      </p:sp>
      <p:sp>
        <p:nvSpPr>
          <p:cNvPr id="8" name="Slide Number Placeholder 5"/>
          <p:cNvSpPr>
            <a:spLocks noGrp="1"/>
          </p:cNvSpPr>
          <p:nvPr>
            <p:ph type="sldNum" sz="quarter" idx="12"/>
          </p:nvPr>
        </p:nvSpPr>
        <p:spPr>
          <a:xfrm>
            <a:off x="9892143" y="6548609"/>
            <a:ext cx="2057400" cy="180718"/>
          </a:xfrm>
          <a:prstGeom prst="rect">
            <a:avLst/>
          </a:prstGeom>
        </p:spPr>
        <p:txBody>
          <a:bodyPr/>
          <a:lstStyle>
            <a:lvl1pPr algn="r">
              <a:defRPr sz="1000">
                <a:solidFill>
                  <a:schemeClr val="bg1"/>
                </a:solidFill>
                <a:latin typeface="Arial" panose="020B0604020202020204" pitchFamily="34" charset="0"/>
                <a:cs typeface="Arial" panose="020B0604020202020204" pitchFamily="34" charset="0"/>
              </a:defRPr>
            </a:lvl1pPr>
          </a:lstStyle>
          <a:p>
            <a:fld id="{F7C12BC4-994B-473A-871F-46235A85AC2B}" type="slidenum">
              <a:rPr lang="en-US" smtClean="0"/>
              <a:pPr/>
              <a:t>‹#›</a:t>
            </a:fld>
            <a:endParaRPr lang="en-US" dirty="0"/>
          </a:p>
        </p:txBody>
      </p:sp>
    </p:spTree>
    <p:extLst>
      <p:ext uri="{BB962C8B-B14F-4D97-AF65-F5344CB8AC3E}">
        <p14:creationId xmlns:p14="http://schemas.microsoft.com/office/powerpoint/2010/main" val="3957630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angle 5"/>
          <p:cNvSpPr/>
          <p:nvPr userDrawn="1"/>
        </p:nvSpPr>
        <p:spPr>
          <a:xfrm>
            <a:off x="0" y="6485465"/>
            <a:ext cx="12192000" cy="36576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Footer Placeholder 4"/>
          <p:cNvSpPr>
            <a:spLocks noGrp="1"/>
          </p:cNvSpPr>
          <p:nvPr>
            <p:ph type="ftr" sz="quarter" idx="11"/>
          </p:nvPr>
        </p:nvSpPr>
        <p:spPr>
          <a:xfrm>
            <a:off x="183112" y="6548609"/>
            <a:ext cx="8332237" cy="180718"/>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r>
              <a:rPr lang="en-US" smtClean="0"/>
              <a:t>AZ DCS Presentation to ITAC - CH15002 CHG04 | June 22, 2016</a:t>
            </a:r>
            <a:endParaRPr lang="en-US" dirty="0"/>
          </a:p>
        </p:txBody>
      </p:sp>
      <p:sp>
        <p:nvSpPr>
          <p:cNvPr id="8" name="Slide Number Placeholder 5"/>
          <p:cNvSpPr>
            <a:spLocks noGrp="1"/>
          </p:cNvSpPr>
          <p:nvPr>
            <p:ph type="sldNum" sz="quarter" idx="12"/>
          </p:nvPr>
        </p:nvSpPr>
        <p:spPr>
          <a:xfrm>
            <a:off x="9892143" y="6548609"/>
            <a:ext cx="2057400" cy="180718"/>
          </a:xfrm>
          <a:prstGeom prst="rect">
            <a:avLst/>
          </a:prstGeom>
        </p:spPr>
        <p:txBody>
          <a:bodyPr/>
          <a:lstStyle>
            <a:lvl1pPr algn="r">
              <a:defRPr sz="1000">
                <a:solidFill>
                  <a:schemeClr val="bg1"/>
                </a:solidFill>
                <a:latin typeface="Arial" panose="020B0604020202020204" pitchFamily="34" charset="0"/>
                <a:cs typeface="Arial" panose="020B0604020202020204" pitchFamily="34" charset="0"/>
              </a:defRPr>
            </a:lvl1pPr>
          </a:lstStyle>
          <a:p>
            <a:fld id="{F7C12BC4-994B-473A-871F-46235A85AC2B}" type="slidenum">
              <a:rPr lang="en-US" smtClean="0"/>
              <a:pPr/>
              <a:t>‹#›</a:t>
            </a:fld>
            <a:endParaRPr lang="en-US" dirty="0"/>
          </a:p>
        </p:txBody>
      </p:sp>
    </p:spTree>
    <p:extLst>
      <p:ext uri="{BB962C8B-B14F-4D97-AF65-F5344CB8AC3E}">
        <p14:creationId xmlns:p14="http://schemas.microsoft.com/office/powerpoint/2010/main" val="3619643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8070" y="457200"/>
            <a:ext cx="3191935" cy="1600200"/>
          </a:xfrm>
        </p:spPr>
        <p:txBody>
          <a:bodyPr anchor="b"/>
          <a:lstStyle>
            <a:lvl1pPr>
              <a:defRPr sz="3200">
                <a:solidFill>
                  <a:srgbClr val="005C7E"/>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21672" y="457201"/>
            <a:ext cx="7333721" cy="5698066"/>
          </a:xfrm>
        </p:spPr>
        <p:txBody>
          <a:bodyPr>
            <a:normAutofit/>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18070" y="2057405"/>
            <a:ext cx="3191935" cy="4097867"/>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dirty="0" smtClean="0"/>
              <a:t>Click to edit Master text styles</a:t>
            </a:r>
          </a:p>
        </p:txBody>
      </p:sp>
      <p:sp>
        <p:nvSpPr>
          <p:cNvPr id="8" name="Rectangle 7"/>
          <p:cNvSpPr/>
          <p:nvPr userDrawn="1"/>
        </p:nvSpPr>
        <p:spPr>
          <a:xfrm>
            <a:off x="0" y="6485465"/>
            <a:ext cx="12192000" cy="36576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Footer Placeholder 4"/>
          <p:cNvSpPr>
            <a:spLocks noGrp="1"/>
          </p:cNvSpPr>
          <p:nvPr>
            <p:ph type="ftr" sz="quarter" idx="11"/>
          </p:nvPr>
        </p:nvSpPr>
        <p:spPr>
          <a:xfrm>
            <a:off x="183112" y="6548609"/>
            <a:ext cx="8332237" cy="180718"/>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r>
              <a:rPr lang="en-US" smtClean="0"/>
              <a:t>AZ DCS Presentation to ITAC - CH15002 CHG04 | June 22, 2016</a:t>
            </a:r>
            <a:endParaRPr lang="en-US" dirty="0"/>
          </a:p>
        </p:txBody>
      </p:sp>
      <p:sp>
        <p:nvSpPr>
          <p:cNvPr id="10" name="Slide Number Placeholder 5"/>
          <p:cNvSpPr>
            <a:spLocks noGrp="1"/>
          </p:cNvSpPr>
          <p:nvPr>
            <p:ph type="sldNum" sz="quarter" idx="12"/>
          </p:nvPr>
        </p:nvSpPr>
        <p:spPr>
          <a:xfrm>
            <a:off x="9892143" y="6548609"/>
            <a:ext cx="2057400" cy="180718"/>
          </a:xfrm>
          <a:prstGeom prst="rect">
            <a:avLst/>
          </a:prstGeom>
        </p:spPr>
        <p:txBody>
          <a:bodyPr/>
          <a:lstStyle>
            <a:lvl1pPr algn="r">
              <a:defRPr sz="1000">
                <a:solidFill>
                  <a:schemeClr val="bg1"/>
                </a:solidFill>
                <a:latin typeface="Arial" panose="020B0604020202020204" pitchFamily="34" charset="0"/>
                <a:cs typeface="Arial" panose="020B0604020202020204" pitchFamily="34" charset="0"/>
              </a:defRPr>
            </a:lvl1pPr>
          </a:lstStyle>
          <a:p>
            <a:fld id="{F7C12BC4-994B-473A-871F-46235A85AC2B}" type="slidenum">
              <a:rPr lang="en-US" smtClean="0"/>
              <a:pPr/>
              <a:t>‹#›</a:t>
            </a:fld>
            <a:endParaRPr lang="en-US" dirty="0"/>
          </a:p>
        </p:txBody>
      </p:sp>
    </p:spTree>
    <p:extLst>
      <p:ext uri="{BB962C8B-B14F-4D97-AF65-F5344CB8AC3E}">
        <p14:creationId xmlns:p14="http://schemas.microsoft.com/office/powerpoint/2010/main" val="333256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S Child Welfare 2">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b="-123"/>
          <a:stretch/>
        </p:blipFill>
        <p:spPr>
          <a:xfrm>
            <a:off x="0" y="1"/>
            <a:ext cx="3581400" cy="6858000"/>
          </a:xfrm>
          <a:prstGeom prst="rect">
            <a:avLst/>
          </a:prstGeom>
        </p:spPr>
      </p:pic>
      <p:sp>
        <p:nvSpPr>
          <p:cNvPr id="8" name="Rectangle 7"/>
          <p:cNvSpPr/>
          <p:nvPr userDrawn="1"/>
        </p:nvSpPr>
        <p:spPr>
          <a:xfrm>
            <a:off x="3208868" y="1"/>
            <a:ext cx="8983133" cy="685800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3845472" y="1122363"/>
            <a:ext cx="7279728" cy="2387600"/>
          </a:xfrm>
        </p:spPr>
        <p:txBody>
          <a:bodyPr anchor="b">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45472" y="3602038"/>
            <a:ext cx="7279728" cy="1655762"/>
          </a:xfrm>
        </p:spPr>
        <p:txBody>
          <a:bodyPr>
            <a:normAutofit/>
          </a:bodyPr>
          <a:lstStyle>
            <a:lvl1pPr marL="0" indent="0" algn="l">
              <a:buNone/>
              <a:defRPr sz="20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pic>
        <p:nvPicPr>
          <p:cNvPr id="9" name="Picture 8"/>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354732" y="5413263"/>
            <a:ext cx="1371600" cy="1046375"/>
          </a:xfrm>
          <a:prstGeom prst="rect">
            <a:avLst/>
          </a:prstGeom>
        </p:spPr>
      </p:pic>
    </p:spTree>
    <p:extLst>
      <p:ext uri="{BB962C8B-B14F-4D97-AF65-F5344CB8AC3E}">
        <p14:creationId xmlns:p14="http://schemas.microsoft.com/office/powerpoint/2010/main" val="38232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S Elders">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9123"/>
            <a:ext cx="3886200" cy="6867123"/>
          </a:xfrm>
          <a:prstGeom prst="rect">
            <a:avLst/>
          </a:prstGeom>
        </p:spPr>
      </p:pic>
      <p:sp>
        <p:nvSpPr>
          <p:cNvPr id="8" name="Rectangle 7"/>
          <p:cNvSpPr/>
          <p:nvPr userDrawn="1"/>
        </p:nvSpPr>
        <p:spPr>
          <a:xfrm>
            <a:off x="3208868" y="1"/>
            <a:ext cx="8983133" cy="685800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3845472" y="1122363"/>
            <a:ext cx="7279728" cy="2387600"/>
          </a:xfrm>
        </p:spPr>
        <p:txBody>
          <a:bodyPr anchor="b">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45472" y="3602038"/>
            <a:ext cx="7279728" cy="1655762"/>
          </a:xfrm>
        </p:spPr>
        <p:txBody>
          <a:bodyPr>
            <a:normAutofit/>
          </a:bodyPr>
          <a:lstStyle>
            <a:lvl1pPr marL="0" indent="0" algn="l">
              <a:buNone/>
              <a:defRPr sz="20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pic>
        <p:nvPicPr>
          <p:cNvPr id="6" name="Picture 5"/>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799148" y="5818467"/>
            <a:ext cx="1920240" cy="643965"/>
          </a:xfrm>
          <a:prstGeom prst="rect">
            <a:avLst/>
          </a:prstGeom>
        </p:spPr>
      </p:pic>
    </p:spTree>
    <p:extLst>
      <p:ext uri="{BB962C8B-B14F-4D97-AF65-F5344CB8AC3E}">
        <p14:creationId xmlns:p14="http://schemas.microsoft.com/office/powerpoint/2010/main" val="740843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S TANF/SNAP">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2700" y="1"/>
            <a:ext cx="3657600" cy="6858000"/>
          </a:xfrm>
          <a:prstGeom prst="rect">
            <a:avLst/>
          </a:prstGeom>
        </p:spPr>
      </p:pic>
      <p:sp>
        <p:nvSpPr>
          <p:cNvPr id="8" name="Rectangle 7"/>
          <p:cNvSpPr/>
          <p:nvPr userDrawn="1"/>
        </p:nvSpPr>
        <p:spPr>
          <a:xfrm>
            <a:off x="3208868" y="1"/>
            <a:ext cx="8983133" cy="685800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3845472" y="1122363"/>
            <a:ext cx="7279728" cy="2387600"/>
          </a:xfrm>
        </p:spPr>
        <p:txBody>
          <a:bodyPr anchor="b">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45472" y="3602038"/>
            <a:ext cx="7279728" cy="1655762"/>
          </a:xfrm>
        </p:spPr>
        <p:txBody>
          <a:bodyPr>
            <a:normAutofit/>
          </a:bodyPr>
          <a:lstStyle>
            <a:lvl1pPr marL="0" indent="0" algn="l">
              <a:buNone/>
              <a:defRPr sz="20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pic>
        <p:nvPicPr>
          <p:cNvPr id="6" name="Picture 5"/>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799148" y="5818467"/>
            <a:ext cx="1920240" cy="643965"/>
          </a:xfrm>
          <a:prstGeom prst="rect">
            <a:avLst/>
          </a:prstGeom>
        </p:spPr>
      </p:pic>
    </p:spTree>
    <p:extLst>
      <p:ext uri="{BB962C8B-B14F-4D97-AF65-F5344CB8AC3E}">
        <p14:creationId xmlns:p14="http://schemas.microsoft.com/office/powerpoint/2010/main" val="2442602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S TANF">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
            <a:ext cx="3479800" cy="6858000"/>
          </a:xfrm>
          <a:prstGeom prst="rect">
            <a:avLst/>
          </a:prstGeom>
        </p:spPr>
      </p:pic>
      <p:sp>
        <p:nvSpPr>
          <p:cNvPr id="8" name="Rectangle 7"/>
          <p:cNvSpPr/>
          <p:nvPr userDrawn="1"/>
        </p:nvSpPr>
        <p:spPr>
          <a:xfrm>
            <a:off x="3208868" y="1"/>
            <a:ext cx="8983133" cy="685800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3845472" y="1122363"/>
            <a:ext cx="7279728" cy="2387600"/>
          </a:xfrm>
        </p:spPr>
        <p:txBody>
          <a:bodyPr anchor="b">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45472" y="3602038"/>
            <a:ext cx="7279728" cy="1655762"/>
          </a:xfrm>
        </p:spPr>
        <p:txBody>
          <a:bodyPr>
            <a:normAutofit/>
          </a:bodyPr>
          <a:lstStyle>
            <a:lvl1pPr marL="0" indent="0" algn="l">
              <a:buNone/>
              <a:defRPr sz="20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pic>
        <p:nvPicPr>
          <p:cNvPr id="6" name="Picture 5"/>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799148" y="5818467"/>
            <a:ext cx="1920240" cy="643965"/>
          </a:xfrm>
          <a:prstGeom prst="rect">
            <a:avLst/>
          </a:prstGeom>
        </p:spPr>
      </p:pic>
    </p:spTree>
    <p:extLst>
      <p:ext uri="{BB962C8B-B14F-4D97-AF65-F5344CB8AC3E}">
        <p14:creationId xmlns:p14="http://schemas.microsoft.com/office/powerpoint/2010/main" val="329021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S Welfare to Work">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 y="4"/>
            <a:ext cx="4097867" cy="6857999"/>
          </a:xfrm>
          <a:prstGeom prst="rect">
            <a:avLst/>
          </a:prstGeom>
        </p:spPr>
      </p:pic>
      <p:sp>
        <p:nvSpPr>
          <p:cNvPr id="8" name="Rectangle 7"/>
          <p:cNvSpPr/>
          <p:nvPr userDrawn="1"/>
        </p:nvSpPr>
        <p:spPr>
          <a:xfrm>
            <a:off x="3208868" y="1"/>
            <a:ext cx="8983133" cy="685800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3845472" y="1122363"/>
            <a:ext cx="7279728" cy="2387600"/>
          </a:xfrm>
        </p:spPr>
        <p:txBody>
          <a:bodyPr anchor="b">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45472" y="3602038"/>
            <a:ext cx="7279728" cy="1655762"/>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pic>
        <p:nvPicPr>
          <p:cNvPr id="6" name="Picture 5"/>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799148" y="5818467"/>
            <a:ext cx="1920240" cy="643965"/>
          </a:xfrm>
          <a:prstGeom prst="rect">
            <a:avLst/>
          </a:prstGeom>
        </p:spPr>
      </p:pic>
    </p:spTree>
    <p:extLst>
      <p:ext uri="{BB962C8B-B14F-4D97-AF65-F5344CB8AC3E}">
        <p14:creationId xmlns:p14="http://schemas.microsoft.com/office/powerpoint/2010/main" val="267099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HIGH CONTRAST TS">
    <p:spTree>
      <p:nvGrpSpPr>
        <p:cNvPr id="1" name=""/>
        <p:cNvGrpSpPr/>
        <p:nvPr/>
      </p:nvGrpSpPr>
      <p:grpSpPr>
        <a:xfrm>
          <a:off x="0" y="0"/>
          <a:ext cx="0" cy="0"/>
          <a:chOff x="0" y="0"/>
          <a:chExt cx="0" cy="0"/>
        </a:xfrm>
      </p:grpSpPr>
      <p:sp>
        <p:nvSpPr>
          <p:cNvPr id="2" name="Title 1"/>
          <p:cNvSpPr>
            <a:spLocks noGrp="1"/>
          </p:cNvSpPr>
          <p:nvPr>
            <p:ph type="ctrTitle"/>
          </p:nvPr>
        </p:nvSpPr>
        <p:spPr>
          <a:xfrm>
            <a:off x="1075268" y="1122363"/>
            <a:ext cx="10049933" cy="2387600"/>
          </a:xfrm>
        </p:spPr>
        <p:txBody>
          <a:bodyPr anchor="b">
            <a:normAutofit/>
          </a:bodyPr>
          <a:lstStyle>
            <a:lvl1pPr algn="l">
              <a:defRPr sz="3600">
                <a:solidFill>
                  <a:srgbClr val="005C7E"/>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075268" y="3602038"/>
            <a:ext cx="10049933" cy="1655762"/>
          </a:xfrm>
        </p:spPr>
        <p:txBody>
          <a:bodyPr>
            <a:normAutofit/>
          </a:bodyPr>
          <a:lstStyle>
            <a:lvl1pPr marL="0" indent="0" algn="l">
              <a:buNone/>
              <a:defRPr sz="2000">
                <a:solidFill>
                  <a:srgbClr val="6799C8"/>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US" dirty="0"/>
          </a:p>
        </p:txBody>
      </p:sp>
      <p:sp>
        <p:nvSpPr>
          <p:cNvPr id="7" name="Rectangle 6"/>
          <p:cNvSpPr/>
          <p:nvPr userDrawn="1"/>
        </p:nvSpPr>
        <p:spPr>
          <a:xfrm>
            <a:off x="0" y="6485465"/>
            <a:ext cx="12192000" cy="36576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Footer Placeholder 4"/>
          <p:cNvSpPr>
            <a:spLocks noGrp="1"/>
          </p:cNvSpPr>
          <p:nvPr>
            <p:ph type="ftr" sz="quarter" idx="11"/>
          </p:nvPr>
        </p:nvSpPr>
        <p:spPr>
          <a:xfrm>
            <a:off x="183113" y="6548614"/>
            <a:ext cx="8588355" cy="233191"/>
          </a:xfrm>
          <a:prstGeom prst="rect">
            <a:avLst/>
          </a:prstGeom>
        </p:spPr>
        <p:txBody>
          <a:bodyPr/>
          <a:lstStyle>
            <a:lvl1pPr algn="l">
              <a:defRPr sz="1000">
                <a:solidFill>
                  <a:schemeClr val="bg1"/>
                </a:solidFill>
                <a:latin typeface="Arial" panose="020B0604020202020204" pitchFamily="34" charset="0"/>
                <a:cs typeface="Arial" panose="020B0604020202020204" pitchFamily="34" charset="0"/>
              </a:defRPr>
            </a:lvl1pPr>
          </a:lstStyle>
          <a:p>
            <a:r>
              <a:rPr lang="en-US" smtClean="0"/>
              <a:t>AZ DCS Presentation to ITAC - CH15002 CHG04 | June 22, 2016</a:t>
            </a:r>
            <a:endParaRPr lang="en-US" dirty="0"/>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2564" y="5549656"/>
            <a:ext cx="1900413" cy="643965"/>
          </a:xfrm>
          <a:prstGeom prst="rect">
            <a:avLst/>
          </a:prstGeom>
        </p:spPr>
      </p:pic>
    </p:spTree>
    <p:extLst>
      <p:ext uri="{BB962C8B-B14F-4D97-AF65-F5344CB8AC3E}">
        <p14:creationId xmlns:p14="http://schemas.microsoft.com/office/powerpoint/2010/main" val="149718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133" y="652993"/>
            <a:ext cx="10752667" cy="718608"/>
          </a:xfrm>
        </p:spPr>
        <p:txBody>
          <a:bodyPr/>
          <a:lstStyle>
            <a:lvl1pPr>
              <a:defRPr>
                <a:solidFill>
                  <a:srgbClr val="005C7E"/>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133" y="1515534"/>
            <a:ext cx="10752667" cy="4661430"/>
          </a:xfrm>
        </p:spPr>
        <p:txBody>
          <a:bodyPr>
            <a:noAutofit/>
          </a:bodyPr>
          <a:lstStyle>
            <a:lvl1pPr>
              <a:lnSpc>
                <a:spcPct val="100000"/>
              </a:lnSpc>
              <a:spcBef>
                <a:spcPts val="0"/>
              </a:spcBef>
              <a:defRPr sz="1800">
                <a:latin typeface="Arial" panose="020B0604020202020204" pitchFamily="34" charset="0"/>
                <a:cs typeface="Arial" panose="020B0604020202020204" pitchFamily="34" charset="0"/>
              </a:defRPr>
            </a:lvl1pPr>
            <a:lvl2pPr>
              <a:lnSpc>
                <a:spcPct val="100000"/>
              </a:lnSpc>
              <a:spcBef>
                <a:spcPts val="0"/>
              </a:spcBef>
              <a:defRPr sz="1600">
                <a:latin typeface="Arial" panose="020B0604020202020204" pitchFamily="34" charset="0"/>
                <a:cs typeface="Arial" panose="020B0604020202020204" pitchFamily="34" charset="0"/>
              </a:defRPr>
            </a:lvl2pPr>
            <a:lvl3pPr>
              <a:lnSpc>
                <a:spcPct val="100000"/>
              </a:lnSpc>
              <a:spcBef>
                <a:spcPts val="0"/>
              </a:spcBef>
              <a:defRPr sz="1400">
                <a:latin typeface="Arial" panose="020B0604020202020204" pitchFamily="34" charset="0"/>
                <a:cs typeface="Arial" panose="020B0604020202020204" pitchFamily="34" charset="0"/>
              </a:defRPr>
            </a:lvl3pPr>
            <a:lvl4pPr>
              <a:lnSpc>
                <a:spcPct val="100000"/>
              </a:lnSpc>
              <a:spcBef>
                <a:spcPts val="0"/>
              </a:spcBef>
              <a:defRPr sz="1400">
                <a:latin typeface="Arial" panose="020B0604020202020204" pitchFamily="34" charset="0"/>
                <a:cs typeface="Arial" panose="020B0604020202020204" pitchFamily="34" charset="0"/>
              </a:defRPr>
            </a:lvl4pPr>
            <a:lvl5pPr>
              <a:lnSpc>
                <a:spcPct val="100000"/>
              </a:lnSpc>
              <a:spcBef>
                <a:spcPts val="0"/>
              </a:spcBef>
              <a:defRPr sz="14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0" y="6485465"/>
            <a:ext cx="12192000" cy="36576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Footer Placeholder 4"/>
          <p:cNvSpPr>
            <a:spLocks noGrp="1"/>
          </p:cNvSpPr>
          <p:nvPr>
            <p:ph type="ftr" sz="quarter" idx="11"/>
          </p:nvPr>
        </p:nvSpPr>
        <p:spPr>
          <a:xfrm>
            <a:off x="183112" y="6548609"/>
            <a:ext cx="8332237" cy="180718"/>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r>
              <a:rPr lang="en-US" smtClean="0"/>
              <a:t>AZ DCS Presentation to ITAC - CH15002 CHG04 | June 22, 2016</a:t>
            </a:r>
            <a:endParaRPr lang="en-US" dirty="0"/>
          </a:p>
        </p:txBody>
      </p:sp>
      <p:sp>
        <p:nvSpPr>
          <p:cNvPr id="9" name="Slide Number Placeholder 5"/>
          <p:cNvSpPr>
            <a:spLocks noGrp="1"/>
          </p:cNvSpPr>
          <p:nvPr>
            <p:ph type="sldNum" sz="quarter" idx="12"/>
          </p:nvPr>
        </p:nvSpPr>
        <p:spPr>
          <a:xfrm>
            <a:off x="9892143" y="6548609"/>
            <a:ext cx="2057400" cy="180718"/>
          </a:xfrm>
          <a:prstGeom prst="rect">
            <a:avLst/>
          </a:prstGeom>
        </p:spPr>
        <p:txBody>
          <a:bodyPr/>
          <a:lstStyle>
            <a:lvl1pPr algn="r">
              <a:defRPr sz="1000">
                <a:solidFill>
                  <a:schemeClr val="bg1"/>
                </a:solidFill>
                <a:latin typeface="Arial" panose="020B0604020202020204" pitchFamily="34" charset="0"/>
                <a:cs typeface="Arial" panose="020B0604020202020204" pitchFamily="34" charset="0"/>
              </a:defRPr>
            </a:lvl1pPr>
          </a:lstStyle>
          <a:p>
            <a:fld id="{F7C12BC4-994B-473A-871F-46235A85AC2B}" type="slidenum">
              <a:rPr lang="en-US" smtClean="0"/>
              <a:pPr/>
              <a:t>‹#›</a:t>
            </a:fld>
            <a:endParaRPr lang="en-US" dirty="0"/>
          </a:p>
        </p:txBody>
      </p:sp>
    </p:spTree>
    <p:extLst>
      <p:ext uri="{BB962C8B-B14F-4D97-AF65-F5344CB8AC3E}">
        <p14:creationId xmlns:p14="http://schemas.microsoft.com/office/powerpoint/2010/main" val="395883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Break 1">
    <p:spTree>
      <p:nvGrpSpPr>
        <p:cNvPr id="1" name=""/>
        <p:cNvGrpSpPr/>
        <p:nvPr/>
      </p:nvGrpSpPr>
      <p:grpSpPr>
        <a:xfrm>
          <a:off x="0" y="0"/>
          <a:ext cx="0" cy="0"/>
          <a:chOff x="0" y="0"/>
          <a:chExt cx="0" cy="0"/>
        </a:xfrm>
      </p:grpSpPr>
      <p:sp>
        <p:nvSpPr>
          <p:cNvPr id="11" name="Rectangle 10"/>
          <p:cNvSpPr/>
          <p:nvPr userDrawn="1"/>
        </p:nvSpPr>
        <p:spPr>
          <a:xfrm>
            <a:off x="0" y="6"/>
            <a:ext cx="12192000" cy="6851225"/>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2" name="Title 1"/>
          <p:cNvSpPr>
            <a:spLocks noGrp="1"/>
          </p:cNvSpPr>
          <p:nvPr>
            <p:ph type="title"/>
          </p:nvPr>
        </p:nvSpPr>
        <p:spPr>
          <a:xfrm>
            <a:off x="831851" y="820742"/>
            <a:ext cx="10515600" cy="2852737"/>
          </a:xfrm>
        </p:spPr>
        <p:txBody>
          <a:bodyPr anchor="b">
            <a:normAutofit/>
          </a:bodyPr>
          <a:lstStyle>
            <a:lvl1pPr>
              <a:defRPr sz="360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1" y="3700467"/>
            <a:ext cx="10515600" cy="1500187"/>
          </a:xfrm>
        </p:spPr>
        <p:txBody>
          <a:bodyPr>
            <a:normAutofit/>
          </a:bodyPr>
          <a:lstStyle>
            <a:lvl1pPr marL="0" indent="0">
              <a:buNone/>
              <a:defRPr sz="20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4368333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p:nvPr userDrawn="1"/>
        </p:nvSpPr>
        <p:spPr>
          <a:xfrm>
            <a:off x="0" y="6485465"/>
            <a:ext cx="12192000" cy="365760"/>
          </a:xfrm>
          <a:prstGeom prst="rect">
            <a:avLst/>
          </a:prstGeom>
          <a:solidFill>
            <a:srgbClr val="005C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Footer Placeholder 4"/>
          <p:cNvSpPr>
            <a:spLocks noGrp="1"/>
          </p:cNvSpPr>
          <p:nvPr>
            <p:ph type="ftr" sz="quarter" idx="3"/>
          </p:nvPr>
        </p:nvSpPr>
        <p:spPr>
          <a:xfrm>
            <a:off x="183112" y="6548609"/>
            <a:ext cx="8332237" cy="180718"/>
          </a:xfrm>
          <a:prstGeom prst="rect">
            <a:avLst/>
          </a:prstGeom>
        </p:spPr>
        <p:txBody>
          <a:bodyPr/>
          <a:lstStyle>
            <a:lvl1pPr>
              <a:defRPr sz="1000">
                <a:solidFill>
                  <a:schemeClr val="bg1"/>
                </a:solidFill>
                <a:latin typeface="Arial" panose="020B0604020202020204" pitchFamily="34" charset="0"/>
                <a:cs typeface="Arial" panose="020B0604020202020204" pitchFamily="34" charset="0"/>
              </a:defRPr>
            </a:lvl1pPr>
          </a:lstStyle>
          <a:p>
            <a:r>
              <a:rPr lang="en-US" smtClean="0"/>
              <a:t>AZ DCS Presentation to ITAC - CH15002 CHG04 | June 22, 2016</a:t>
            </a:r>
            <a:endParaRPr lang="en-US" dirty="0"/>
          </a:p>
        </p:txBody>
      </p:sp>
      <p:sp>
        <p:nvSpPr>
          <p:cNvPr id="6" name="Slide Number Placeholder 5"/>
          <p:cNvSpPr>
            <a:spLocks noGrp="1"/>
          </p:cNvSpPr>
          <p:nvPr>
            <p:ph type="sldNum" sz="quarter" idx="4"/>
          </p:nvPr>
        </p:nvSpPr>
        <p:spPr>
          <a:xfrm>
            <a:off x="9892143" y="6548609"/>
            <a:ext cx="2057400" cy="180718"/>
          </a:xfrm>
          <a:prstGeom prst="rect">
            <a:avLst/>
          </a:prstGeom>
        </p:spPr>
        <p:txBody>
          <a:bodyPr/>
          <a:lstStyle>
            <a:lvl1pPr algn="r">
              <a:defRPr sz="1000">
                <a:solidFill>
                  <a:schemeClr val="bg1"/>
                </a:solidFill>
                <a:latin typeface="Arial" panose="020B0604020202020204" pitchFamily="34" charset="0"/>
                <a:cs typeface="Arial" panose="020B0604020202020204" pitchFamily="34" charset="0"/>
              </a:defRPr>
            </a:lvl1pPr>
          </a:lstStyle>
          <a:p>
            <a:fld id="{F7C12BC4-994B-473A-871F-46235A85AC2B}" type="slidenum">
              <a:rPr lang="en-US" smtClean="0"/>
              <a:pPr/>
              <a:t>‹#›</a:t>
            </a:fld>
            <a:endParaRPr lang="en-US" dirty="0"/>
          </a:p>
        </p:txBody>
      </p:sp>
      <p:pic>
        <p:nvPicPr>
          <p:cNvPr id="7" name="Picture 9" descr="Arizona Department of Child Safety (DCS) Logo"/>
          <p:cNvPicPr>
            <a:picLocks noChangeAspect="1" noChangeArrowheads="1"/>
          </p:cNvPicPr>
          <p:nvPr userDrawn="1"/>
        </p:nvPicPr>
        <p:blipFill>
          <a:blip r:embed="rId18">
            <a:extLst>
              <a:ext uri="{28A0092B-C50C-407E-A947-70E740481C1C}">
                <a14:useLocalDpi xmlns:a14="http://schemas.microsoft.com/office/drawing/2010/main"/>
              </a:ext>
            </a:extLst>
          </a:blip>
          <a:srcRect/>
          <a:stretch>
            <a:fillRect/>
          </a:stretch>
        </p:blipFill>
        <p:spPr bwMode="auto">
          <a:xfrm>
            <a:off x="10968086" y="301106"/>
            <a:ext cx="783057" cy="939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3507670"/>
      </p:ext>
    </p:extLst>
  </p:cSld>
  <p:clrMap bg1="lt1" tx1="dk1" bg2="lt2" tx2="dk2" accent1="accent1" accent2="accent2" accent3="accent3" accent4="accent4" accent5="accent5" accent6="accent6" hlink="hlink" folHlink="folHlink"/>
  <p:sldLayoutIdLst>
    <p:sldLayoutId id="2147483684" r:id="rId1"/>
    <p:sldLayoutId id="2147483697" r:id="rId2"/>
    <p:sldLayoutId id="2147483696" r:id="rId3"/>
    <p:sldLayoutId id="2147483698" r:id="rId4"/>
    <p:sldLayoutId id="2147483699" r:id="rId5"/>
    <p:sldLayoutId id="2147483700" r:id="rId6"/>
    <p:sldLayoutId id="2147483701" r:id="rId7"/>
    <p:sldLayoutId id="2147483685" r:id="rId8"/>
    <p:sldLayoutId id="2147483686" r:id="rId9"/>
    <p:sldLayoutId id="2147483703" r:id="rId10"/>
    <p:sldLayoutId id="2147483702" r:id="rId11"/>
    <p:sldLayoutId id="2147483687" r:id="rId12"/>
    <p:sldLayoutId id="2147483688" r:id="rId13"/>
    <p:sldLayoutId id="2147483689" r:id="rId14"/>
    <p:sldLayoutId id="2147483690" r:id="rId15"/>
    <p:sldLayoutId id="2147483691" r:id="rId16"/>
  </p:sldLayoutIdLst>
  <p:hf hdr="0" dt="0"/>
  <p:txStyles>
    <p:titleStyle>
      <a:lvl1pPr algn="l" defTabSz="914377" rtl="0" eaLnBrk="1" latinLnBrk="0" hangingPunct="1">
        <a:lnSpc>
          <a:spcPct val="90000"/>
        </a:lnSpc>
        <a:spcBef>
          <a:spcPct val="0"/>
        </a:spcBef>
        <a:buNone/>
        <a:defRPr sz="3000" kern="1200">
          <a:solidFill>
            <a:srgbClr val="005C7E"/>
          </a:solidFill>
          <a:latin typeface="Rockwell" panose="02060603020205020403" pitchFamily="18" charset="0"/>
          <a:ea typeface="+mj-ea"/>
          <a:cs typeface="+mj-cs"/>
        </a:defRPr>
      </a:lvl1pPr>
    </p:titleStyle>
    <p:bodyStyle>
      <a:lvl1pPr marL="228594" indent="-228594"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Presentation to ITAC</a:t>
            </a:r>
            <a:br>
              <a:rPr lang="en-US" dirty="0"/>
            </a:br>
            <a:r>
              <a:rPr lang="en-US" dirty="0"/>
              <a:t>CH15002 CHG04</a:t>
            </a:r>
            <a:endParaRPr lang="en-US" sz="3200" dirty="0"/>
          </a:p>
        </p:txBody>
      </p:sp>
      <p:sp>
        <p:nvSpPr>
          <p:cNvPr id="7" name="Subtitle 6"/>
          <p:cNvSpPr>
            <a:spLocks noGrp="1"/>
          </p:cNvSpPr>
          <p:nvPr>
            <p:ph type="subTitle" idx="1"/>
          </p:nvPr>
        </p:nvSpPr>
        <p:spPr/>
        <p:txBody>
          <a:bodyPr/>
          <a:lstStyle/>
          <a:p>
            <a:r>
              <a:rPr lang="en-US" dirty="0"/>
              <a:t>AZ DCS CHILDS Replacement Project</a:t>
            </a:r>
          </a:p>
          <a:p>
            <a:r>
              <a:rPr lang="en-US" sz="1400" dirty="0"/>
              <a:t>State of Arizona – Department of Child </a:t>
            </a:r>
            <a:r>
              <a:rPr lang="en-US" sz="1400" dirty="0" smtClean="0"/>
              <a:t>Safety</a:t>
            </a:r>
          </a:p>
          <a:p>
            <a:endParaRPr lang="en-US" sz="1400" dirty="0"/>
          </a:p>
          <a:p>
            <a:r>
              <a:rPr lang="en-US" sz="1400" dirty="0" smtClean="0"/>
              <a:t>June 15, 2016</a:t>
            </a:r>
            <a:endParaRPr lang="en-US" sz="1400" dirty="0"/>
          </a:p>
          <a:p>
            <a:endParaRPr lang="en-US" dirty="0"/>
          </a:p>
        </p:txBody>
      </p:sp>
      <p:pic>
        <p:nvPicPr>
          <p:cNvPr id="4" name="Picture 9" descr="Arizona Department of Child Safety (DCS) Logo"/>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580098" y="315391"/>
            <a:ext cx="2171047" cy="2605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94965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3" name="Text Placeholder 2"/>
          <p:cNvSpPr>
            <a:spLocks noGrp="1"/>
          </p:cNvSpPr>
          <p:nvPr>
            <p:ph type="body" idx="1"/>
          </p:nvPr>
        </p:nvSpPr>
        <p:spPr/>
        <p:txBody>
          <a:bodyPr>
            <a:normAutofit/>
          </a:bodyPr>
          <a:lstStyle/>
          <a:p>
            <a:pPr marL="342900" indent="-342900">
              <a:buFont typeface="Arial" panose="020B0604020202020204" pitchFamily="34" charset="0"/>
              <a:buChar char="•"/>
            </a:pPr>
            <a:endParaRPr lang="en-US" dirty="0"/>
          </a:p>
        </p:txBody>
      </p:sp>
      <p:pic>
        <p:nvPicPr>
          <p:cNvPr id="4" name="Picture 9" descr="Arizona Department of Child Safety (DC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1630" y="315388"/>
            <a:ext cx="2449513" cy="294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816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4" name="Footer Placeholder 3"/>
          <p:cNvSpPr>
            <a:spLocks noGrp="1"/>
          </p:cNvSpPr>
          <p:nvPr>
            <p:ph type="ftr" sz="quarter" idx="11"/>
          </p:nvPr>
        </p:nvSpPr>
        <p:spPr/>
        <p:txBody>
          <a:bodyPr/>
          <a:lstStyle/>
          <a:p>
            <a:r>
              <a:rPr lang="en-US" dirty="0" smtClean="0"/>
              <a:t>AZ DCS Presentation to ITAC - CH15002 CHG04 | June 15, 2016</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0083039" y="-1"/>
            <a:ext cx="2099144" cy="6492199"/>
          </a:xfrm>
          <a:prstGeom prst="rect">
            <a:avLst/>
          </a:prstGeom>
        </p:spPr>
      </p:pic>
      <p:sp>
        <p:nvSpPr>
          <p:cNvPr id="8" name="Content Placeholder 2"/>
          <p:cNvSpPr>
            <a:spLocks noGrp="1"/>
          </p:cNvSpPr>
          <p:nvPr>
            <p:ph idx="1"/>
          </p:nvPr>
        </p:nvSpPr>
        <p:spPr>
          <a:xfrm>
            <a:off x="643467" y="1193801"/>
            <a:ext cx="7120467" cy="4910667"/>
          </a:xfrm>
        </p:spPr>
        <p:txBody>
          <a:bodyPr>
            <a:normAutofit/>
          </a:bodyPr>
          <a:lstStyle/>
          <a:p>
            <a:pPr marL="0" indent="0">
              <a:buNone/>
            </a:pPr>
            <a:r>
              <a:rPr lang="en-US" sz="2400" dirty="0" smtClean="0">
                <a:solidFill>
                  <a:srgbClr val="1E83F7"/>
                </a:solidFill>
                <a:latin typeface="Rockwell" panose="02060603020205020403" pitchFamily="18" charset="0"/>
              </a:rPr>
              <a:t>Overview</a:t>
            </a:r>
            <a:endParaRPr lang="en-US" sz="2400" dirty="0">
              <a:solidFill>
                <a:srgbClr val="1E83F7"/>
              </a:solidFill>
              <a:latin typeface="Rockwell" panose="02060603020205020403" pitchFamily="18" charset="0"/>
            </a:endParaRPr>
          </a:p>
          <a:p>
            <a:pPr marL="0" indent="0">
              <a:buNone/>
            </a:pPr>
            <a:r>
              <a:rPr lang="en-US" sz="2400" dirty="0" smtClean="0">
                <a:solidFill>
                  <a:srgbClr val="1E83F7"/>
                </a:solidFill>
                <a:latin typeface="Rockwell" panose="02060603020205020403" pitchFamily="18" charset="0"/>
              </a:rPr>
              <a:t>Current Status</a:t>
            </a:r>
          </a:p>
          <a:p>
            <a:pPr marL="0" indent="0">
              <a:buNone/>
            </a:pPr>
            <a:r>
              <a:rPr lang="en-US" sz="2400" dirty="0" smtClean="0">
                <a:solidFill>
                  <a:srgbClr val="1E83F7"/>
                </a:solidFill>
                <a:latin typeface="Rockwell" panose="02060603020205020403" pitchFamily="18" charset="0"/>
              </a:rPr>
              <a:t>Today’s Change Request</a:t>
            </a:r>
          </a:p>
          <a:p>
            <a:pPr marL="0" indent="0">
              <a:buNone/>
            </a:pPr>
            <a:r>
              <a:rPr lang="en-US" sz="2400" dirty="0" smtClean="0">
                <a:solidFill>
                  <a:srgbClr val="1E83F7"/>
                </a:solidFill>
                <a:latin typeface="Rockwell" panose="02060603020205020403" pitchFamily="18" charset="0"/>
              </a:rPr>
              <a:t>Schedule</a:t>
            </a:r>
          </a:p>
          <a:p>
            <a:pPr marL="0" indent="0">
              <a:buNone/>
            </a:pPr>
            <a:r>
              <a:rPr lang="en-US" sz="2400" dirty="0" smtClean="0">
                <a:solidFill>
                  <a:srgbClr val="1E83F7"/>
                </a:solidFill>
                <a:latin typeface="Rockwell" panose="02060603020205020403" pitchFamily="18" charset="0"/>
              </a:rPr>
              <a:t>Costs</a:t>
            </a:r>
          </a:p>
          <a:p>
            <a:pPr marL="0" indent="0">
              <a:buNone/>
            </a:pPr>
            <a:r>
              <a:rPr lang="en-US" sz="2400" dirty="0" smtClean="0">
                <a:solidFill>
                  <a:srgbClr val="1E83F7"/>
                </a:solidFill>
                <a:latin typeface="Rockwell" panose="02060603020205020403" pitchFamily="18" charset="0"/>
              </a:rPr>
              <a:t>Risks</a:t>
            </a:r>
          </a:p>
          <a:p>
            <a:pPr marL="0" indent="0">
              <a:buNone/>
            </a:pPr>
            <a:r>
              <a:rPr lang="en-US" sz="2400" dirty="0" smtClean="0">
                <a:solidFill>
                  <a:srgbClr val="1E83F7"/>
                </a:solidFill>
                <a:latin typeface="Rockwell" panose="02060603020205020403" pitchFamily="18" charset="0"/>
              </a:rPr>
              <a:t>Communications and Outreach</a:t>
            </a:r>
          </a:p>
        </p:txBody>
      </p:sp>
      <p:sp>
        <p:nvSpPr>
          <p:cNvPr id="3" name="Slide Number Placeholder 2"/>
          <p:cNvSpPr>
            <a:spLocks noGrp="1"/>
          </p:cNvSpPr>
          <p:nvPr>
            <p:ph type="sldNum" sz="quarter" idx="12"/>
          </p:nvPr>
        </p:nvSpPr>
        <p:spPr/>
        <p:txBody>
          <a:bodyPr/>
          <a:lstStyle/>
          <a:p>
            <a:fld id="{F7C12BC4-994B-473A-871F-46235A85AC2B}" type="slidenum">
              <a:rPr lang="en-US" smtClean="0"/>
              <a:pPr/>
              <a:t>2</a:t>
            </a:fld>
            <a:endParaRPr lang="en-US" dirty="0"/>
          </a:p>
        </p:txBody>
      </p:sp>
    </p:spTree>
    <p:extLst>
      <p:ext uri="{BB962C8B-B14F-4D97-AF65-F5344CB8AC3E}">
        <p14:creationId xmlns:p14="http://schemas.microsoft.com/office/powerpoint/2010/main" val="2748957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601132" y="1241214"/>
            <a:ext cx="10752667" cy="4661430"/>
          </a:xfrm>
        </p:spPr>
        <p:txBody>
          <a:bodyPr/>
          <a:lstStyle/>
          <a:p>
            <a:r>
              <a:rPr lang="en-US" dirty="0"/>
              <a:t>The Arizona Department of Child Safety </a:t>
            </a:r>
            <a:r>
              <a:rPr lang="en-US" dirty="0" smtClean="0"/>
              <a:t>(ADCS) </a:t>
            </a:r>
            <a:r>
              <a:rPr lang="en-US" dirty="0"/>
              <a:t>is a human service organization dedicated to achieving safety, well-being and permanency for children, youth and families through leadership and the provision of quality services in partnership with communities</a:t>
            </a:r>
            <a:r>
              <a:rPr lang="en-US" dirty="0" smtClean="0"/>
              <a:t>.</a:t>
            </a:r>
          </a:p>
          <a:p>
            <a:endParaRPr lang="en-US" sz="1100" dirty="0" smtClean="0"/>
          </a:p>
          <a:p>
            <a:r>
              <a:rPr lang="en-US" dirty="0" smtClean="0"/>
              <a:t>In </a:t>
            </a:r>
            <a:r>
              <a:rPr lang="en-US" dirty="0"/>
              <a:t>1997, the </a:t>
            </a:r>
            <a:r>
              <a:rPr lang="en-US" dirty="0" err="1" smtClean="0"/>
              <a:t>CHildren’s</a:t>
            </a:r>
            <a:r>
              <a:rPr lang="en-US" dirty="0" smtClean="0"/>
              <a:t> </a:t>
            </a:r>
            <a:r>
              <a:rPr lang="en-US" dirty="0"/>
              <a:t>Information Library and Data Source (CHILDS</a:t>
            </a:r>
            <a:r>
              <a:rPr lang="en-US" dirty="0" smtClean="0"/>
              <a:t>) </a:t>
            </a:r>
            <a:r>
              <a:rPr lang="en-US" dirty="0"/>
              <a:t>was </a:t>
            </a:r>
            <a:r>
              <a:rPr lang="en-US" dirty="0" smtClean="0"/>
              <a:t>developed for the </a:t>
            </a:r>
            <a:r>
              <a:rPr lang="en-US" dirty="0"/>
              <a:t>Arizona Department of Child, Youth, and Family </a:t>
            </a:r>
            <a:r>
              <a:rPr lang="en-US" dirty="0" smtClean="0"/>
              <a:t>Services to exchange information between </a:t>
            </a:r>
            <a:r>
              <a:rPr lang="en-US" dirty="0"/>
              <a:t>various State and Federal information systems</a:t>
            </a:r>
            <a:r>
              <a:rPr lang="en-US" dirty="0" smtClean="0"/>
              <a:t>. </a:t>
            </a:r>
            <a:endParaRPr lang="en-US" sz="1100" dirty="0" smtClean="0"/>
          </a:p>
          <a:p>
            <a:r>
              <a:rPr lang="en-US" dirty="0" smtClean="0"/>
              <a:t>Through </a:t>
            </a:r>
            <a:r>
              <a:rPr lang="en-US" dirty="0"/>
              <a:t>detailed analysis and evaluation of the current CHILDS system, ADCS has identified a list of key system shortfalls. These shortfalls include the following:</a:t>
            </a:r>
          </a:p>
          <a:p>
            <a:pPr marL="800089" lvl="1" indent="-342900">
              <a:buFont typeface="+mj-lt"/>
              <a:buAutoNum type="arabicPeriod"/>
            </a:pPr>
            <a:r>
              <a:rPr lang="en-US" dirty="0" smtClean="0"/>
              <a:t>Ineffective </a:t>
            </a:r>
            <a:r>
              <a:rPr lang="en-US" dirty="0"/>
              <a:t>tools to support and drive ADCS business processes;</a:t>
            </a:r>
          </a:p>
          <a:p>
            <a:pPr marL="800089" lvl="1" indent="-342900">
              <a:buFont typeface="+mj-lt"/>
              <a:buAutoNum type="arabicPeriod"/>
            </a:pPr>
            <a:r>
              <a:rPr lang="en-US" dirty="0" smtClean="0"/>
              <a:t>Poor </a:t>
            </a:r>
            <a:r>
              <a:rPr lang="en-US" dirty="0"/>
              <a:t>system </a:t>
            </a:r>
            <a:r>
              <a:rPr lang="en-US" dirty="0" smtClean="0"/>
              <a:t>usability and sustainability</a:t>
            </a:r>
            <a:endParaRPr lang="en-US" dirty="0"/>
          </a:p>
          <a:p>
            <a:pPr marL="800089" lvl="1" indent="-342900">
              <a:buFont typeface="+mj-lt"/>
              <a:buAutoNum type="arabicPeriod"/>
            </a:pPr>
            <a:r>
              <a:rPr lang="en-US" dirty="0" smtClean="0"/>
              <a:t>Deficient </a:t>
            </a:r>
            <a:r>
              <a:rPr lang="en-US" dirty="0"/>
              <a:t>searching and matching </a:t>
            </a:r>
            <a:r>
              <a:rPr lang="en-US" dirty="0" smtClean="0"/>
              <a:t>functionality</a:t>
            </a:r>
            <a:endParaRPr lang="en-US" dirty="0"/>
          </a:p>
          <a:p>
            <a:pPr marL="457189" lvl="1" indent="0">
              <a:buNone/>
            </a:pPr>
            <a:endParaRPr lang="en-US" sz="1100" dirty="0" smtClean="0"/>
          </a:p>
          <a:p>
            <a:r>
              <a:rPr lang="en-US" dirty="0" smtClean="0"/>
              <a:t>ADCS </a:t>
            </a:r>
            <a:r>
              <a:rPr lang="en-US" dirty="0"/>
              <a:t>has </a:t>
            </a:r>
            <a:r>
              <a:rPr lang="en-US" dirty="0" smtClean="0"/>
              <a:t>recently completed </a:t>
            </a:r>
            <a:r>
              <a:rPr lang="en-US" dirty="0"/>
              <a:t>the first of a two-phased approach to procure, develop, and implement the replacement for CHILDS, known as Guardian</a:t>
            </a:r>
            <a:r>
              <a:rPr lang="en-US" dirty="0" smtClean="0"/>
              <a:t>.</a:t>
            </a:r>
          </a:p>
          <a:p>
            <a:endParaRPr lang="en-US" dirty="0" smtClean="0"/>
          </a:p>
        </p:txBody>
      </p:sp>
      <p:sp>
        <p:nvSpPr>
          <p:cNvPr id="4" name="Footer Placeholder 3"/>
          <p:cNvSpPr>
            <a:spLocks noGrp="1"/>
          </p:cNvSpPr>
          <p:nvPr>
            <p:ph type="ftr" sz="quarter" idx="11"/>
          </p:nvPr>
        </p:nvSpPr>
        <p:spPr/>
        <p:txBody>
          <a:bodyPr/>
          <a:lstStyle/>
          <a:p>
            <a:r>
              <a:rPr lang="en-US" dirty="0" smtClean="0"/>
              <a:t>AZ DCS Presentation to ITAC - CH15002 CHG04 | June 15, 2016</a:t>
            </a:r>
            <a:endParaRPr lang="en-US" dirty="0"/>
          </a:p>
        </p:txBody>
      </p:sp>
      <p:sp>
        <p:nvSpPr>
          <p:cNvPr id="5" name="Slide Number Placeholder 4"/>
          <p:cNvSpPr>
            <a:spLocks noGrp="1"/>
          </p:cNvSpPr>
          <p:nvPr>
            <p:ph type="sldNum" sz="quarter" idx="12"/>
          </p:nvPr>
        </p:nvSpPr>
        <p:spPr/>
        <p:txBody>
          <a:bodyPr/>
          <a:lstStyle/>
          <a:p>
            <a:fld id="{F7C12BC4-994B-473A-871F-46235A85AC2B}" type="slidenum">
              <a:rPr lang="en-US" smtClean="0"/>
              <a:pPr/>
              <a:t>3</a:t>
            </a:fld>
            <a:endParaRPr lang="en-US" dirty="0"/>
          </a:p>
        </p:txBody>
      </p:sp>
    </p:spTree>
    <p:extLst>
      <p:ext uri="{BB962C8B-B14F-4D97-AF65-F5344CB8AC3E}">
        <p14:creationId xmlns:p14="http://schemas.microsoft.com/office/powerpoint/2010/main" val="1369209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Status</a:t>
            </a:r>
            <a:endParaRPr lang="en-US" dirty="0"/>
          </a:p>
        </p:txBody>
      </p:sp>
      <p:sp>
        <p:nvSpPr>
          <p:cNvPr id="3" name="Content Placeholder 2"/>
          <p:cNvSpPr>
            <a:spLocks noGrp="1"/>
          </p:cNvSpPr>
          <p:nvPr>
            <p:ph idx="1"/>
          </p:nvPr>
        </p:nvSpPr>
        <p:spPr/>
        <p:txBody>
          <a:bodyPr/>
          <a:lstStyle/>
          <a:p>
            <a:r>
              <a:rPr lang="en-US" dirty="0" smtClean="0"/>
              <a:t>ADCS recently completed a cost benefit analysis and feasibility study to ensure the selection of the most cost efficient and advantageous replacement solution.</a:t>
            </a:r>
          </a:p>
          <a:p>
            <a:pPr lvl="1"/>
            <a:r>
              <a:rPr lang="en-US" dirty="0" smtClean="0"/>
              <a:t>This </a:t>
            </a:r>
            <a:r>
              <a:rPr lang="en-US" dirty="0"/>
              <a:t>solution </a:t>
            </a:r>
            <a:r>
              <a:rPr lang="en-US" dirty="0" smtClean="0"/>
              <a:t>will </a:t>
            </a:r>
            <a:r>
              <a:rPr lang="en-US" dirty="0"/>
              <a:t>support the new Federal child welfare system requirements (CCWIS</a:t>
            </a:r>
            <a:r>
              <a:rPr lang="en-US" dirty="0" smtClean="0"/>
              <a:t>).</a:t>
            </a:r>
          </a:p>
          <a:p>
            <a:endParaRPr lang="en-US" dirty="0"/>
          </a:p>
          <a:p>
            <a:r>
              <a:rPr lang="en-US" dirty="0"/>
              <a:t>ADCS </a:t>
            </a:r>
            <a:r>
              <a:rPr lang="en-US" dirty="0" smtClean="0"/>
              <a:t>recently submitted </a:t>
            </a:r>
            <a:r>
              <a:rPr lang="en-US" dirty="0"/>
              <a:t>the Implementation Advance Planning Document </a:t>
            </a:r>
            <a:r>
              <a:rPr lang="en-US" dirty="0" smtClean="0"/>
              <a:t>(IAPD) </a:t>
            </a:r>
            <a:r>
              <a:rPr lang="en-US" dirty="0"/>
              <a:t>and received Federal approval on June 3, </a:t>
            </a:r>
            <a:r>
              <a:rPr lang="en-US" dirty="0" smtClean="0"/>
              <a:t>2016.</a:t>
            </a:r>
          </a:p>
          <a:p>
            <a:pPr lvl="1"/>
            <a:r>
              <a:rPr lang="en-US" dirty="0"/>
              <a:t>The Federal agency Administration for Children and Families </a:t>
            </a:r>
            <a:r>
              <a:rPr lang="en-US" dirty="0" smtClean="0"/>
              <a:t>(ACF) </a:t>
            </a:r>
            <a:r>
              <a:rPr lang="en-US" dirty="0"/>
              <a:t>acknowledges that ADCS is at the vanguard of implementing a system </a:t>
            </a:r>
            <a:r>
              <a:rPr lang="en-US" dirty="0" smtClean="0"/>
              <a:t>that meets  </a:t>
            </a:r>
            <a:r>
              <a:rPr lang="en-US" dirty="0"/>
              <a:t>the CCWIS requirements.</a:t>
            </a:r>
          </a:p>
          <a:p>
            <a:pPr lvl="1"/>
            <a:r>
              <a:rPr lang="en-US" dirty="0" smtClean="0"/>
              <a:t>Approval includes Federal Match funding of up to $34M.</a:t>
            </a:r>
          </a:p>
          <a:p>
            <a:endParaRPr lang="en-US" dirty="0" smtClean="0"/>
          </a:p>
          <a:p>
            <a:r>
              <a:rPr lang="en-US" dirty="0" smtClean="0"/>
              <a:t>ADCS </a:t>
            </a:r>
            <a:r>
              <a:rPr lang="en-US" dirty="0" smtClean="0"/>
              <a:t>is pursuing </a:t>
            </a:r>
            <a:r>
              <a:rPr lang="en-US" dirty="0"/>
              <a:t>a procurement strategy which:</a:t>
            </a:r>
          </a:p>
          <a:p>
            <a:pPr lvl="1"/>
            <a:r>
              <a:rPr lang="en-US" dirty="0"/>
              <a:t>Starts with a mobile solution that will benefit case workers in the </a:t>
            </a:r>
            <a:r>
              <a:rPr lang="en-US" dirty="0" smtClean="0"/>
              <a:t>field (</a:t>
            </a:r>
            <a:r>
              <a:rPr lang="en-US" dirty="0"/>
              <a:t>released June 9</a:t>
            </a:r>
            <a:r>
              <a:rPr lang="en-US" baseline="30000" dirty="0"/>
              <a:t>th</a:t>
            </a:r>
            <a:r>
              <a:rPr lang="en-US" dirty="0"/>
              <a:t>, </a:t>
            </a:r>
            <a:r>
              <a:rPr lang="en-US" dirty="0" smtClean="0"/>
              <a:t>2016);</a:t>
            </a:r>
            <a:endParaRPr lang="en-US" dirty="0"/>
          </a:p>
          <a:p>
            <a:pPr lvl="1"/>
            <a:r>
              <a:rPr lang="en-US" dirty="0"/>
              <a:t>Next procure a foundational technology platform to enforce a consistent data model and data exchange </a:t>
            </a:r>
            <a:r>
              <a:rPr lang="en-US" dirty="0" smtClean="0"/>
              <a:t>standards;</a:t>
            </a:r>
            <a:endParaRPr lang="en-US" dirty="0"/>
          </a:p>
          <a:p>
            <a:pPr lvl="1"/>
            <a:r>
              <a:rPr lang="en-US" dirty="0"/>
              <a:t>Followed by the functional modules, such as case management, financial management, provider management.</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AZ DCS Presentation to ITAC - CH15002 CHG04 | June 22, 2016</a:t>
            </a:r>
            <a:endParaRPr lang="en-US" dirty="0"/>
          </a:p>
        </p:txBody>
      </p:sp>
      <p:sp>
        <p:nvSpPr>
          <p:cNvPr id="5" name="Slide Number Placeholder 4"/>
          <p:cNvSpPr>
            <a:spLocks noGrp="1"/>
          </p:cNvSpPr>
          <p:nvPr>
            <p:ph type="sldNum" sz="quarter" idx="12"/>
          </p:nvPr>
        </p:nvSpPr>
        <p:spPr/>
        <p:txBody>
          <a:bodyPr/>
          <a:lstStyle/>
          <a:p>
            <a:fld id="{F7C12BC4-994B-473A-871F-46235A85AC2B}" type="slidenum">
              <a:rPr lang="en-US" smtClean="0"/>
              <a:pPr/>
              <a:t>4</a:t>
            </a:fld>
            <a:endParaRPr lang="en-US" dirty="0"/>
          </a:p>
        </p:txBody>
      </p:sp>
    </p:spTree>
    <p:extLst>
      <p:ext uri="{BB962C8B-B14F-4D97-AF65-F5344CB8AC3E}">
        <p14:creationId xmlns:p14="http://schemas.microsoft.com/office/powerpoint/2010/main" val="3990656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a:t>
            </a:r>
            <a:r>
              <a:rPr lang="en-US" dirty="0" smtClean="0"/>
              <a:t>Change Request</a:t>
            </a:r>
            <a:endParaRPr lang="en-US" dirty="0"/>
          </a:p>
        </p:txBody>
      </p:sp>
      <p:sp>
        <p:nvSpPr>
          <p:cNvPr id="3" name="Content Placeholder 2"/>
          <p:cNvSpPr>
            <a:spLocks noGrp="1"/>
          </p:cNvSpPr>
          <p:nvPr>
            <p:ph idx="1"/>
          </p:nvPr>
        </p:nvSpPr>
        <p:spPr/>
        <p:txBody>
          <a:bodyPr/>
          <a:lstStyle/>
          <a:p>
            <a:r>
              <a:rPr lang="en-US" dirty="0" smtClean="0"/>
              <a:t>Pre-PIJ </a:t>
            </a:r>
            <a:r>
              <a:rPr lang="en-US" dirty="0"/>
              <a:t>CH15002 included </a:t>
            </a:r>
            <a:r>
              <a:rPr lang="en-US" dirty="0" smtClean="0"/>
              <a:t>preparation and issuance of an RFP to hire a vendor to conduct a cost benefit analysis and feasibility study which was completed under a separate PIJ (CH15004).</a:t>
            </a:r>
            <a:endParaRPr lang="en-US" dirty="0"/>
          </a:p>
          <a:p>
            <a:endParaRPr lang="en-US" dirty="0"/>
          </a:p>
          <a:p>
            <a:r>
              <a:rPr lang="en-US" dirty="0" smtClean="0"/>
              <a:t>Today’s </a:t>
            </a:r>
            <a:r>
              <a:rPr lang="en-US" dirty="0"/>
              <a:t>Change Request (CHG04) is to extend the </a:t>
            </a:r>
            <a:r>
              <a:rPr lang="en-US" dirty="0" smtClean="0"/>
              <a:t>vendor </a:t>
            </a:r>
            <a:r>
              <a:rPr lang="en-US" dirty="0"/>
              <a:t>engagement to include the following scope:</a:t>
            </a:r>
          </a:p>
          <a:p>
            <a:pPr lvl="1"/>
            <a:r>
              <a:rPr lang="en-US" dirty="0" smtClean="0"/>
              <a:t>Provide </a:t>
            </a:r>
            <a:r>
              <a:rPr lang="en-US" dirty="0"/>
              <a:t>program coordination between State entities, such as ITAC, and Federal entities such as the Administration for Children and Families (ACF);</a:t>
            </a:r>
          </a:p>
          <a:p>
            <a:pPr lvl="1"/>
            <a:r>
              <a:rPr lang="en-US" dirty="0" smtClean="0"/>
              <a:t>Plan </a:t>
            </a:r>
            <a:r>
              <a:rPr lang="en-US" dirty="0"/>
              <a:t>and participate in the procurement process;</a:t>
            </a:r>
          </a:p>
          <a:p>
            <a:pPr lvl="1"/>
            <a:r>
              <a:rPr lang="en-US" dirty="0" smtClean="0"/>
              <a:t>Create </a:t>
            </a:r>
            <a:r>
              <a:rPr lang="en-US" dirty="0"/>
              <a:t>multiple RFPs and related documentation that align with the recommendations presented in the feasibility study (Pre-PIJ CH15004 deliverables);</a:t>
            </a:r>
          </a:p>
          <a:p>
            <a:pPr lvl="1"/>
            <a:r>
              <a:rPr lang="en-US" dirty="0" smtClean="0"/>
              <a:t>Maintain </a:t>
            </a:r>
            <a:r>
              <a:rPr lang="en-US" dirty="0"/>
              <a:t>the Guardian roadmap/schedule.</a:t>
            </a:r>
          </a:p>
          <a:p>
            <a:endParaRPr lang="en-US" dirty="0"/>
          </a:p>
          <a:p>
            <a:r>
              <a:rPr lang="en-US" dirty="0"/>
              <a:t>To </a:t>
            </a:r>
            <a:r>
              <a:rPr lang="en-US" dirty="0" smtClean="0"/>
              <a:t>fulfill </a:t>
            </a:r>
            <a:r>
              <a:rPr lang="en-US" dirty="0"/>
              <a:t>this scope, DCS is requesting </a:t>
            </a:r>
            <a:r>
              <a:rPr lang="en-US" dirty="0" smtClean="0"/>
              <a:t>$600,000 and </a:t>
            </a:r>
            <a:r>
              <a:rPr lang="en-US" dirty="0"/>
              <a:t>an extended completion date of 12/31/16. This will allow DCS to issue all necessary RFPs for the Guardian program, at which point </a:t>
            </a:r>
            <a:r>
              <a:rPr lang="en-US" dirty="0" smtClean="0"/>
              <a:t>a new PIJ will be completed and </a:t>
            </a:r>
            <a:r>
              <a:rPr lang="en-US" dirty="0"/>
              <a:t>this Pre-PIJ will be closed.</a:t>
            </a:r>
          </a:p>
        </p:txBody>
      </p:sp>
      <p:sp>
        <p:nvSpPr>
          <p:cNvPr id="4" name="Footer Placeholder 3"/>
          <p:cNvSpPr>
            <a:spLocks noGrp="1"/>
          </p:cNvSpPr>
          <p:nvPr>
            <p:ph type="ftr" sz="quarter" idx="11"/>
          </p:nvPr>
        </p:nvSpPr>
        <p:spPr/>
        <p:txBody>
          <a:bodyPr/>
          <a:lstStyle/>
          <a:p>
            <a:r>
              <a:rPr lang="en-US" smtClean="0"/>
              <a:t>AZ DCS Presentation to ITAC - CH15002 CHG04 | June 22, 2016</a:t>
            </a:r>
            <a:endParaRPr lang="en-US" dirty="0"/>
          </a:p>
        </p:txBody>
      </p:sp>
      <p:sp>
        <p:nvSpPr>
          <p:cNvPr id="5" name="Slide Number Placeholder 4"/>
          <p:cNvSpPr>
            <a:spLocks noGrp="1"/>
          </p:cNvSpPr>
          <p:nvPr>
            <p:ph type="sldNum" sz="quarter" idx="12"/>
          </p:nvPr>
        </p:nvSpPr>
        <p:spPr/>
        <p:txBody>
          <a:bodyPr/>
          <a:lstStyle/>
          <a:p>
            <a:fld id="{F7C12BC4-994B-473A-871F-46235A85AC2B}" type="slidenum">
              <a:rPr lang="en-US" smtClean="0"/>
              <a:pPr/>
              <a:t>5</a:t>
            </a:fld>
            <a:endParaRPr lang="en-US" dirty="0"/>
          </a:p>
        </p:txBody>
      </p:sp>
    </p:spTree>
    <p:extLst>
      <p:ext uri="{BB962C8B-B14F-4D97-AF65-F5344CB8AC3E}">
        <p14:creationId xmlns:p14="http://schemas.microsoft.com/office/powerpoint/2010/main" val="841525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133" y="224363"/>
            <a:ext cx="10752667" cy="718608"/>
          </a:xfrm>
        </p:spPr>
        <p:txBody>
          <a:bodyPr/>
          <a:lstStyle/>
          <a:p>
            <a:r>
              <a:rPr lang="en-US" dirty="0" smtClean="0"/>
              <a:t>Schedule</a:t>
            </a:r>
            <a:endParaRPr lang="en-US" dirty="0"/>
          </a:p>
        </p:txBody>
      </p:sp>
      <p:sp>
        <p:nvSpPr>
          <p:cNvPr id="3" name="Content Placeholder 2"/>
          <p:cNvSpPr>
            <a:spLocks noGrp="1"/>
          </p:cNvSpPr>
          <p:nvPr>
            <p:ph idx="1"/>
          </p:nvPr>
        </p:nvSpPr>
        <p:spPr/>
        <p:txBody>
          <a:bodyPr/>
          <a:lstStyle/>
          <a:p>
            <a:r>
              <a:rPr lang="en-US" dirty="0" smtClean="0"/>
              <a:t>Provide your favorite schedule slide and talk about the plan</a:t>
            </a:r>
            <a:endParaRPr lang="en-US" dirty="0"/>
          </a:p>
        </p:txBody>
      </p:sp>
      <p:sp>
        <p:nvSpPr>
          <p:cNvPr id="4" name="Footer Placeholder 3"/>
          <p:cNvSpPr>
            <a:spLocks noGrp="1"/>
          </p:cNvSpPr>
          <p:nvPr>
            <p:ph type="ftr" sz="quarter" idx="11"/>
          </p:nvPr>
        </p:nvSpPr>
        <p:spPr/>
        <p:txBody>
          <a:bodyPr/>
          <a:lstStyle/>
          <a:p>
            <a:r>
              <a:rPr lang="en-US" smtClean="0"/>
              <a:t>AZ DCS Presentation to ITAC - CH15002 CHG04 | June 22, 2016</a:t>
            </a:r>
            <a:endParaRPr lang="en-US" dirty="0"/>
          </a:p>
        </p:txBody>
      </p:sp>
      <p:sp>
        <p:nvSpPr>
          <p:cNvPr id="5" name="Slide Number Placeholder 4"/>
          <p:cNvSpPr>
            <a:spLocks noGrp="1"/>
          </p:cNvSpPr>
          <p:nvPr>
            <p:ph type="sldNum" sz="quarter" idx="12"/>
          </p:nvPr>
        </p:nvSpPr>
        <p:spPr/>
        <p:txBody>
          <a:bodyPr/>
          <a:lstStyle/>
          <a:p>
            <a:fld id="{F7C12BC4-994B-473A-871F-46235A85AC2B}" type="slidenum">
              <a:rPr lang="en-US" smtClean="0"/>
              <a:pPr/>
              <a:t>6</a:t>
            </a:fld>
            <a:endParaRPr lang="en-US" dirty="0"/>
          </a:p>
        </p:txBody>
      </p:sp>
      <p:pic>
        <p:nvPicPr>
          <p:cNvPr id="8" name="Picture 7"/>
          <p:cNvPicPr>
            <a:picLocks noChangeAspect="1"/>
          </p:cNvPicPr>
          <p:nvPr/>
        </p:nvPicPr>
        <p:blipFill rotWithShape="1">
          <a:blip r:embed="rId2"/>
          <a:srcRect t="1643"/>
          <a:stretch/>
        </p:blipFill>
        <p:spPr>
          <a:xfrm>
            <a:off x="601132" y="1016758"/>
            <a:ext cx="10104599" cy="5271061"/>
          </a:xfrm>
          <a:prstGeom prst="rect">
            <a:avLst/>
          </a:prstGeom>
        </p:spPr>
      </p:pic>
      <p:sp>
        <p:nvSpPr>
          <p:cNvPr id="9" name="Rectangle 8"/>
          <p:cNvSpPr/>
          <p:nvPr/>
        </p:nvSpPr>
        <p:spPr>
          <a:xfrm>
            <a:off x="1828800" y="1460310"/>
            <a:ext cx="785312" cy="4827509"/>
          </a:xfrm>
          <a:prstGeom prst="rect">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2614112" y="485774"/>
            <a:ext cx="0" cy="5900738"/>
          </a:xfrm>
          <a:prstGeom prst="line">
            <a:avLst/>
          </a:prstGeom>
          <a:ln w="28575">
            <a:solidFill>
              <a:schemeClr val="tx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057727" y="481009"/>
            <a:ext cx="0" cy="5900738"/>
          </a:xfrm>
          <a:prstGeom prst="line">
            <a:avLst/>
          </a:prstGeom>
          <a:ln w="28575">
            <a:solidFill>
              <a:schemeClr val="tx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668137" y="854661"/>
            <a:ext cx="1337481" cy="5148"/>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919780" y="457717"/>
            <a:ext cx="832279" cy="369332"/>
          </a:xfrm>
          <a:prstGeom prst="rect">
            <a:avLst/>
          </a:prstGeom>
          <a:noFill/>
        </p:spPr>
        <p:txBody>
          <a:bodyPr wrap="none" rtlCol="0">
            <a:spAutoFit/>
          </a:bodyPr>
          <a:lstStyle/>
          <a:p>
            <a:r>
              <a:rPr lang="en-US" dirty="0" smtClean="0"/>
              <a:t>CHG04</a:t>
            </a:r>
            <a:endParaRPr lang="en-US" dirty="0"/>
          </a:p>
        </p:txBody>
      </p:sp>
      <p:sp>
        <p:nvSpPr>
          <p:cNvPr id="18" name="Rectangle 17"/>
          <p:cNvSpPr/>
          <p:nvPr/>
        </p:nvSpPr>
        <p:spPr>
          <a:xfrm>
            <a:off x="4077267" y="1460309"/>
            <a:ext cx="6628464" cy="4827509"/>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4497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133" y="620588"/>
            <a:ext cx="10752667" cy="718608"/>
          </a:xfrm>
        </p:spPr>
        <p:txBody>
          <a:bodyPr/>
          <a:lstStyle/>
          <a:p>
            <a:r>
              <a:rPr lang="en-US" dirty="0" smtClean="0"/>
              <a:t>Costs</a:t>
            </a:r>
            <a:endParaRPr lang="en-US" dirty="0"/>
          </a:p>
        </p:txBody>
      </p:sp>
      <p:sp>
        <p:nvSpPr>
          <p:cNvPr id="3" name="Content Placeholder 2"/>
          <p:cNvSpPr>
            <a:spLocks noGrp="1"/>
          </p:cNvSpPr>
          <p:nvPr>
            <p:ph idx="1"/>
          </p:nvPr>
        </p:nvSpPr>
        <p:spPr>
          <a:xfrm>
            <a:off x="601133" y="1224435"/>
            <a:ext cx="10752667" cy="5191558"/>
          </a:xfrm>
        </p:spPr>
        <p:txBody>
          <a:bodyPr/>
          <a:lstStyle/>
          <a:p>
            <a:r>
              <a:rPr lang="en-US" sz="1700" dirty="0"/>
              <a:t>Pre-PIJ CH15002 included the work for DCS to procure </a:t>
            </a:r>
            <a:r>
              <a:rPr lang="en-US" sz="1700" dirty="0" smtClean="0"/>
              <a:t>vendor services to fulfill </a:t>
            </a:r>
            <a:r>
              <a:rPr lang="en-US" sz="1700" dirty="0"/>
              <a:t>scope under Pre-PIJ CH15004, and for DCS to work with </a:t>
            </a:r>
            <a:r>
              <a:rPr lang="en-US" sz="1700" dirty="0" smtClean="0"/>
              <a:t>the vendor on </a:t>
            </a:r>
            <a:r>
              <a:rPr lang="en-US" sz="1700" dirty="0"/>
              <a:t>this scope. The three change requests already approved for Pre-PIJ </a:t>
            </a:r>
            <a:r>
              <a:rPr lang="en-US" sz="1700" dirty="0" smtClean="0"/>
              <a:t>CH15002 include:</a:t>
            </a:r>
          </a:p>
          <a:p>
            <a:pPr lvl="1"/>
            <a:r>
              <a:rPr lang="en-US" dirty="0" smtClean="0"/>
              <a:t>Extend </a:t>
            </a:r>
            <a:r>
              <a:rPr lang="en-US" dirty="0"/>
              <a:t>the end dates for Pre-PIJ </a:t>
            </a:r>
            <a:r>
              <a:rPr lang="en-US" dirty="0" smtClean="0"/>
              <a:t>CH15002 </a:t>
            </a:r>
            <a:r>
              <a:rPr lang="en-US" dirty="0"/>
              <a:t>to ensure all Pre-PIJ CH15004 deliverables were clearly defined;</a:t>
            </a:r>
          </a:p>
          <a:p>
            <a:pPr lvl="1"/>
            <a:r>
              <a:rPr lang="en-US" dirty="0" smtClean="0"/>
              <a:t>Expand </a:t>
            </a:r>
            <a:r>
              <a:rPr lang="en-US" dirty="0"/>
              <a:t>the scope of Pre-PIJ CH15002 for PCG to create the document required to report findings of the feasibility study to the Federal Government - Implementation Advance Planning Document (IAPD);</a:t>
            </a:r>
          </a:p>
          <a:p>
            <a:pPr lvl="1"/>
            <a:r>
              <a:rPr lang="en-US" dirty="0" smtClean="0"/>
              <a:t>Expand </a:t>
            </a:r>
            <a:r>
              <a:rPr lang="en-US" dirty="0"/>
              <a:t>the scope of Pre-PIJ CH15002 for PCG to create an RFP for the mobile solution, and an RFP for the technology platform on which Guardian will be built</a:t>
            </a:r>
            <a:r>
              <a:rPr lang="en-US" dirty="0" smtClean="0"/>
              <a:t>.</a:t>
            </a:r>
          </a:p>
          <a:p>
            <a:pPr marL="457189" lvl="1" indent="0">
              <a:buNone/>
            </a:pPr>
            <a:endParaRPr lang="en-US" dirty="0"/>
          </a:p>
          <a:p>
            <a:pPr marL="457189" lvl="1" indent="0">
              <a:buNone/>
            </a:pPr>
            <a:endParaRPr lang="en-US" dirty="0" smtClean="0"/>
          </a:p>
          <a:p>
            <a:pPr marL="457189" lvl="1" indent="0">
              <a:buNone/>
            </a:pPr>
            <a:endParaRPr lang="en-US" dirty="0" smtClean="0"/>
          </a:p>
          <a:p>
            <a:endParaRPr lang="en-US" dirty="0" smtClean="0"/>
          </a:p>
          <a:p>
            <a:r>
              <a:rPr lang="en-US" sz="1700" dirty="0" smtClean="0"/>
              <a:t>Under </a:t>
            </a:r>
            <a:r>
              <a:rPr lang="en-US" sz="1700" dirty="0"/>
              <a:t>Pre-PIJ CH15004, DCS hired </a:t>
            </a:r>
            <a:r>
              <a:rPr lang="en-US" sz="1700" dirty="0" smtClean="0"/>
              <a:t>PCG </a:t>
            </a:r>
            <a:r>
              <a:rPr lang="en-US" sz="1700" dirty="0"/>
              <a:t>to conduct a feasibility study for the Guardian program (CHILDS Replacement). This scope included work for PCG to document the requirements necessary for the replacement system, and to conduct an alternatives analysis, cost benefit analysis, and feasibility study</a:t>
            </a:r>
            <a:r>
              <a:rPr lang="en-US" sz="1700" dirty="0" smtClean="0"/>
              <a:t>.</a:t>
            </a:r>
            <a:endParaRPr lang="en-US" sz="1700" dirty="0"/>
          </a:p>
          <a:p>
            <a:endParaRPr lang="en-US" dirty="0" smtClean="0"/>
          </a:p>
        </p:txBody>
      </p:sp>
      <p:sp>
        <p:nvSpPr>
          <p:cNvPr id="4" name="Footer Placeholder 3"/>
          <p:cNvSpPr>
            <a:spLocks noGrp="1"/>
          </p:cNvSpPr>
          <p:nvPr>
            <p:ph type="ftr" sz="quarter" idx="11"/>
          </p:nvPr>
        </p:nvSpPr>
        <p:spPr/>
        <p:txBody>
          <a:bodyPr/>
          <a:lstStyle/>
          <a:p>
            <a:r>
              <a:rPr lang="en-US" smtClean="0"/>
              <a:t>AZ DCS Presentation to ITAC - CH15002 CHG04 | June 22, 2016</a:t>
            </a:r>
            <a:endParaRPr lang="en-US" dirty="0"/>
          </a:p>
        </p:txBody>
      </p:sp>
      <p:sp>
        <p:nvSpPr>
          <p:cNvPr id="5" name="Slide Number Placeholder 4"/>
          <p:cNvSpPr>
            <a:spLocks noGrp="1"/>
          </p:cNvSpPr>
          <p:nvPr>
            <p:ph type="sldNum" sz="quarter" idx="12"/>
          </p:nvPr>
        </p:nvSpPr>
        <p:spPr/>
        <p:txBody>
          <a:bodyPr/>
          <a:lstStyle/>
          <a:p>
            <a:fld id="{F7C12BC4-994B-473A-871F-46235A85AC2B}" type="slidenum">
              <a:rPr lang="en-US" smtClean="0"/>
              <a:pPr/>
              <a:t>7</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29871325"/>
              </p:ext>
            </p:extLst>
          </p:nvPr>
        </p:nvGraphicFramePr>
        <p:xfrm>
          <a:off x="2489196" y="3574175"/>
          <a:ext cx="6976535" cy="1203960"/>
        </p:xfrm>
        <a:graphic>
          <a:graphicData uri="http://schemas.openxmlformats.org/drawingml/2006/table">
            <a:tbl>
              <a:tblPr firstRow="1" bandRow="1">
                <a:tableStyleId>{5C22544A-7EE6-4342-B048-85BDC9FD1C3A}</a:tableStyleId>
              </a:tblPr>
              <a:tblGrid>
                <a:gridCol w="1395307"/>
                <a:gridCol w="1395307"/>
                <a:gridCol w="1395307"/>
                <a:gridCol w="1395307"/>
                <a:gridCol w="1395307"/>
              </a:tblGrid>
              <a:tr h="419030">
                <a:tc>
                  <a:txBody>
                    <a:bodyPr/>
                    <a:lstStyle/>
                    <a:p>
                      <a:pPr algn="ctr"/>
                      <a:r>
                        <a:rPr lang="en-US" sz="1100" dirty="0" smtClean="0"/>
                        <a:t>Fund Type</a:t>
                      </a:r>
                      <a:endParaRPr lang="en-US" sz="1100" dirty="0"/>
                    </a:p>
                  </a:txBody>
                  <a:tcPr/>
                </a:tc>
                <a:tc>
                  <a:txBody>
                    <a:bodyPr/>
                    <a:lstStyle/>
                    <a:p>
                      <a:pPr algn="ctr"/>
                      <a:r>
                        <a:rPr lang="en-US" sz="1100" dirty="0" smtClean="0"/>
                        <a:t>General Fund</a:t>
                      </a:r>
                      <a:endParaRPr lang="en-US" sz="1100" dirty="0"/>
                    </a:p>
                  </a:txBody>
                  <a:tcPr/>
                </a:tc>
                <a:tc>
                  <a:txBody>
                    <a:bodyPr/>
                    <a:lstStyle/>
                    <a:p>
                      <a:pPr algn="ctr"/>
                      <a:r>
                        <a:rPr lang="en-US" sz="1100" dirty="0" smtClean="0"/>
                        <a:t>Automation Projects Fund</a:t>
                      </a:r>
                      <a:endParaRPr lang="en-US" sz="1100" dirty="0"/>
                    </a:p>
                  </a:txBody>
                  <a:tcPr/>
                </a:tc>
                <a:tc>
                  <a:txBody>
                    <a:bodyPr/>
                    <a:lstStyle/>
                    <a:p>
                      <a:pPr algn="ctr"/>
                      <a:r>
                        <a:rPr lang="en-US" sz="1100" dirty="0" smtClean="0"/>
                        <a:t>Federal Funds</a:t>
                      </a:r>
                      <a:endParaRPr lang="en-US" sz="1100" dirty="0"/>
                    </a:p>
                  </a:txBody>
                  <a:tcPr/>
                </a:tc>
                <a:tc>
                  <a:txBody>
                    <a:bodyPr/>
                    <a:lstStyle/>
                    <a:p>
                      <a:pPr algn="ctr"/>
                      <a:r>
                        <a:rPr lang="en-US" sz="1100" dirty="0" smtClean="0"/>
                        <a:t>Total</a:t>
                      </a:r>
                      <a:r>
                        <a:rPr lang="en-US" sz="1100" baseline="0" dirty="0" smtClean="0"/>
                        <a:t> Costs</a:t>
                      </a:r>
                      <a:endParaRPr lang="en-US" sz="1100" dirty="0"/>
                    </a:p>
                  </a:txBody>
                  <a:tcPr/>
                </a:tc>
              </a:tr>
              <a:tr h="239446">
                <a:tc>
                  <a:txBody>
                    <a:bodyPr/>
                    <a:lstStyle/>
                    <a:p>
                      <a:r>
                        <a:rPr lang="en-US" sz="1100" dirty="0" smtClean="0"/>
                        <a:t>Current</a:t>
                      </a:r>
                      <a:endParaRPr lang="en-US" sz="1100" dirty="0"/>
                    </a:p>
                  </a:txBody>
                  <a:tcPr/>
                </a:tc>
                <a:tc>
                  <a:txBody>
                    <a:bodyPr/>
                    <a:lstStyle/>
                    <a:p>
                      <a:pPr algn="ctr"/>
                      <a:r>
                        <a:rPr lang="en-US" sz="1100" dirty="0" smtClean="0"/>
                        <a:t>$508,193</a:t>
                      </a:r>
                      <a:endParaRPr lang="en-US" sz="1100" dirty="0"/>
                    </a:p>
                  </a:txBody>
                  <a:tcPr/>
                </a:tc>
                <a:tc>
                  <a:txBody>
                    <a:bodyPr/>
                    <a:lstStyle/>
                    <a:p>
                      <a:pPr algn="ctr"/>
                      <a:r>
                        <a:rPr lang="en-US" sz="1100" dirty="0" smtClean="0"/>
                        <a:t>-</a:t>
                      </a:r>
                      <a:endParaRPr lang="en-US" sz="1100" dirty="0"/>
                    </a:p>
                  </a:txBody>
                  <a:tcPr/>
                </a:tc>
                <a:tc>
                  <a:txBody>
                    <a:bodyPr/>
                    <a:lstStyle/>
                    <a:p>
                      <a:pPr algn="ctr"/>
                      <a:r>
                        <a:rPr lang="en-US" sz="1100" dirty="0" smtClean="0"/>
                        <a:t>$508,193</a:t>
                      </a:r>
                      <a:endParaRPr lang="en-US" sz="1100" dirty="0"/>
                    </a:p>
                  </a:txBody>
                  <a:tcPr/>
                </a:tc>
                <a:tc>
                  <a:txBody>
                    <a:bodyPr/>
                    <a:lstStyle/>
                    <a:p>
                      <a:pPr algn="ctr"/>
                      <a:r>
                        <a:rPr lang="en-US" sz="1100" dirty="0" smtClean="0"/>
                        <a:t>$1,016,386</a:t>
                      </a:r>
                      <a:endParaRPr lang="en-US" sz="1100" dirty="0"/>
                    </a:p>
                  </a:txBody>
                  <a:tcPr/>
                </a:tc>
              </a:tr>
              <a:tr h="239446">
                <a:tc>
                  <a:txBody>
                    <a:bodyPr/>
                    <a:lstStyle/>
                    <a:p>
                      <a:r>
                        <a:rPr lang="en-US" sz="1100" dirty="0" smtClean="0"/>
                        <a:t>Requested</a:t>
                      </a:r>
                      <a:endParaRPr lang="en-US" sz="1100" dirty="0"/>
                    </a:p>
                  </a:txBody>
                  <a:tcPr/>
                </a:tc>
                <a:tc>
                  <a:txBody>
                    <a:bodyPr/>
                    <a:lstStyle/>
                    <a:p>
                      <a:pPr algn="ctr"/>
                      <a:r>
                        <a:rPr lang="en-US" sz="1100" dirty="0" smtClean="0"/>
                        <a:t>-</a:t>
                      </a:r>
                      <a:endParaRPr lang="en-US" sz="1100" dirty="0"/>
                    </a:p>
                  </a:txBody>
                  <a:tcPr/>
                </a:tc>
                <a:tc>
                  <a:txBody>
                    <a:bodyPr/>
                    <a:lstStyle/>
                    <a:p>
                      <a:pPr algn="ctr"/>
                      <a:r>
                        <a:rPr lang="en-US" sz="1100" dirty="0" smtClean="0"/>
                        <a:t>$300,000</a:t>
                      </a:r>
                      <a:endParaRPr lang="en-US" sz="1100" dirty="0"/>
                    </a:p>
                  </a:txBody>
                  <a:tcPr/>
                </a:tc>
                <a:tc>
                  <a:txBody>
                    <a:bodyPr/>
                    <a:lstStyle/>
                    <a:p>
                      <a:pPr algn="ctr"/>
                      <a:r>
                        <a:rPr lang="en-US" sz="1100" dirty="0" smtClean="0"/>
                        <a:t>$300,000</a:t>
                      </a:r>
                      <a:endParaRPr lang="en-US" sz="1100" dirty="0"/>
                    </a:p>
                  </a:txBody>
                  <a:tcPr/>
                </a:tc>
                <a:tc>
                  <a:txBody>
                    <a:bodyPr/>
                    <a:lstStyle/>
                    <a:p>
                      <a:pPr algn="ctr"/>
                      <a:r>
                        <a:rPr lang="en-US" sz="1100" dirty="0" smtClean="0"/>
                        <a:t>$600,000</a:t>
                      </a:r>
                      <a:endParaRPr lang="en-US" sz="1100" dirty="0"/>
                    </a:p>
                  </a:txBody>
                  <a:tcPr/>
                </a:tc>
              </a:tr>
              <a:tr h="239446">
                <a:tc>
                  <a:txBody>
                    <a:bodyPr/>
                    <a:lstStyle/>
                    <a:p>
                      <a:endParaRPr lang="en-US" sz="1100" dirty="0"/>
                    </a:p>
                  </a:txBody>
                  <a:tcPr/>
                </a:tc>
                <a:tc>
                  <a:txBody>
                    <a:bodyPr/>
                    <a:lstStyle/>
                    <a:p>
                      <a:pPr algn="ctr"/>
                      <a:endParaRPr lang="en-US" sz="1100" dirty="0"/>
                    </a:p>
                  </a:txBody>
                  <a:tcPr/>
                </a:tc>
                <a:tc>
                  <a:txBody>
                    <a:bodyPr/>
                    <a:lstStyle/>
                    <a:p>
                      <a:pPr algn="ctr"/>
                      <a:endParaRPr lang="en-US" sz="1100"/>
                    </a:p>
                  </a:txBody>
                  <a:tcPr/>
                </a:tc>
                <a:tc>
                  <a:txBody>
                    <a:bodyPr/>
                    <a:lstStyle/>
                    <a:p>
                      <a:pPr algn="ctr"/>
                      <a:r>
                        <a:rPr lang="en-US" sz="1100" dirty="0" smtClean="0"/>
                        <a:t>Total Costs</a:t>
                      </a:r>
                      <a:endParaRPr lang="en-US" sz="1100" dirty="0"/>
                    </a:p>
                  </a:txBody>
                  <a:tcPr/>
                </a:tc>
                <a:tc>
                  <a:txBody>
                    <a:bodyPr/>
                    <a:lstStyle/>
                    <a:p>
                      <a:pPr algn="ctr"/>
                      <a:r>
                        <a:rPr lang="en-US" sz="1100" dirty="0" smtClean="0"/>
                        <a:t>$1,616,386</a:t>
                      </a:r>
                      <a:endParaRPr lang="en-US" sz="11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79295764"/>
              </p:ext>
            </p:extLst>
          </p:nvPr>
        </p:nvGraphicFramePr>
        <p:xfrm>
          <a:off x="1913464" y="5847303"/>
          <a:ext cx="8128000" cy="568690"/>
        </p:xfrm>
        <a:graphic>
          <a:graphicData uri="http://schemas.openxmlformats.org/drawingml/2006/table">
            <a:tbl>
              <a:tblPr firstRow="1" bandRow="1">
                <a:tableStyleId>{5C22544A-7EE6-4342-B048-85BDC9FD1C3A}</a:tableStyleId>
              </a:tblPr>
              <a:tblGrid>
                <a:gridCol w="2032000"/>
                <a:gridCol w="2032000"/>
                <a:gridCol w="2032000"/>
                <a:gridCol w="2032000"/>
              </a:tblGrid>
              <a:tr h="284345">
                <a:tc>
                  <a:txBody>
                    <a:bodyPr/>
                    <a:lstStyle/>
                    <a:p>
                      <a:pPr algn="ctr"/>
                      <a:r>
                        <a:rPr lang="en-US" sz="1100" dirty="0" smtClean="0"/>
                        <a:t>Fund Type</a:t>
                      </a:r>
                      <a:endParaRPr lang="en-US" sz="1100" dirty="0"/>
                    </a:p>
                  </a:txBody>
                  <a:tcPr/>
                </a:tc>
                <a:tc>
                  <a:txBody>
                    <a:bodyPr/>
                    <a:lstStyle/>
                    <a:p>
                      <a:pPr algn="ctr"/>
                      <a:r>
                        <a:rPr lang="en-US" sz="1100" dirty="0" smtClean="0"/>
                        <a:t>Automation Projects</a:t>
                      </a:r>
                      <a:r>
                        <a:rPr lang="en-US" sz="1100" baseline="0" dirty="0" smtClean="0"/>
                        <a:t> Fund</a:t>
                      </a:r>
                      <a:endParaRPr lang="en-US" sz="1100" dirty="0"/>
                    </a:p>
                  </a:txBody>
                  <a:tcPr/>
                </a:tc>
                <a:tc>
                  <a:txBody>
                    <a:bodyPr/>
                    <a:lstStyle/>
                    <a:p>
                      <a:pPr algn="ctr"/>
                      <a:r>
                        <a:rPr lang="en-US" sz="1100" dirty="0" smtClean="0"/>
                        <a:t>Federal Funds</a:t>
                      </a:r>
                      <a:endParaRPr lang="en-US" sz="1100" dirty="0"/>
                    </a:p>
                  </a:txBody>
                  <a:tcPr/>
                </a:tc>
                <a:tc>
                  <a:txBody>
                    <a:bodyPr/>
                    <a:lstStyle/>
                    <a:p>
                      <a:pPr algn="ctr"/>
                      <a:r>
                        <a:rPr lang="en-US" sz="1100" dirty="0" smtClean="0"/>
                        <a:t>Total Costs</a:t>
                      </a:r>
                      <a:endParaRPr lang="en-US" sz="1100" dirty="0"/>
                    </a:p>
                  </a:txBody>
                  <a:tcPr/>
                </a:tc>
              </a:tr>
              <a:tr h="284345">
                <a:tc>
                  <a:txBody>
                    <a:bodyPr/>
                    <a:lstStyle/>
                    <a:p>
                      <a:pPr algn="ctr"/>
                      <a:r>
                        <a:rPr lang="en-US" sz="1100" dirty="0" smtClean="0"/>
                        <a:t>Completed Costs</a:t>
                      </a:r>
                      <a:endParaRPr lang="en-US" sz="1100" dirty="0"/>
                    </a:p>
                  </a:txBody>
                  <a:tcPr/>
                </a:tc>
                <a:tc>
                  <a:txBody>
                    <a:bodyPr/>
                    <a:lstStyle/>
                    <a:p>
                      <a:pPr algn="ctr"/>
                      <a:r>
                        <a:rPr lang="en-US" sz="1100" dirty="0" smtClean="0"/>
                        <a:t>$308,499</a:t>
                      </a:r>
                      <a:endParaRPr lang="en-US" sz="1100" dirty="0"/>
                    </a:p>
                  </a:txBody>
                  <a:tcPr/>
                </a:tc>
                <a:tc>
                  <a:txBody>
                    <a:bodyPr/>
                    <a:lstStyle/>
                    <a:p>
                      <a:pPr algn="ctr"/>
                      <a:r>
                        <a:rPr lang="en-US" sz="1100" dirty="0" smtClean="0"/>
                        <a:t>$308,499</a:t>
                      </a:r>
                      <a:endParaRPr lang="en-US" sz="1100" dirty="0"/>
                    </a:p>
                  </a:txBody>
                  <a:tcPr/>
                </a:tc>
                <a:tc>
                  <a:txBody>
                    <a:bodyPr/>
                    <a:lstStyle/>
                    <a:p>
                      <a:pPr algn="ctr"/>
                      <a:r>
                        <a:rPr lang="en-US" sz="1100" dirty="0" smtClean="0"/>
                        <a:t>$616,998</a:t>
                      </a:r>
                      <a:endParaRPr lang="en-US" sz="1100" dirty="0"/>
                    </a:p>
                  </a:txBody>
                  <a:tcPr/>
                </a:tc>
              </a:tr>
            </a:tbl>
          </a:graphicData>
        </a:graphic>
      </p:graphicFrame>
    </p:spTree>
    <p:extLst>
      <p:ext uri="{BB962C8B-B14F-4D97-AF65-F5344CB8AC3E}">
        <p14:creationId xmlns:p14="http://schemas.microsoft.com/office/powerpoint/2010/main" val="1618553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605733263"/>
              </p:ext>
            </p:extLst>
          </p:nvPr>
        </p:nvGraphicFramePr>
        <p:xfrm>
          <a:off x="601131" y="1306988"/>
          <a:ext cx="10752668" cy="5029200"/>
        </p:xfrm>
        <a:graphic>
          <a:graphicData uri="http://schemas.openxmlformats.org/drawingml/2006/table">
            <a:tbl>
              <a:tblPr firstRow="1" bandRow="1">
                <a:tableStyleId>{5C22544A-7EE6-4342-B048-85BDC9FD1C3A}</a:tableStyleId>
              </a:tblPr>
              <a:tblGrid>
                <a:gridCol w="5376334">
                  <a:extLst>
                    <a:ext uri="{9D8B030D-6E8A-4147-A177-3AD203B41FA5}">
                      <a16:colId xmlns:a16="http://schemas.microsoft.com/office/drawing/2014/main" xmlns="" val="20000"/>
                    </a:ext>
                  </a:extLst>
                </a:gridCol>
                <a:gridCol w="5376334">
                  <a:extLst>
                    <a:ext uri="{9D8B030D-6E8A-4147-A177-3AD203B41FA5}">
                      <a16:colId xmlns:a16="http://schemas.microsoft.com/office/drawing/2014/main" xmlns="" val="20001"/>
                    </a:ext>
                  </a:extLst>
                </a:gridCol>
              </a:tblGrid>
              <a:tr h="208430">
                <a:tc>
                  <a:txBody>
                    <a:bodyPr/>
                    <a:lstStyle/>
                    <a:p>
                      <a:pPr algn="ctr"/>
                      <a:r>
                        <a:rPr lang="en-US" sz="1600" dirty="0" smtClean="0">
                          <a:latin typeface="Arial" panose="020B0604020202020204" pitchFamily="34" charset="0"/>
                          <a:cs typeface="Arial" panose="020B0604020202020204" pitchFamily="34" charset="0"/>
                        </a:rPr>
                        <a:t>risk</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dirty="0" smtClean="0">
                          <a:latin typeface="Arial" panose="020B0604020202020204" pitchFamily="34" charset="0"/>
                          <a:cs typeface="Arial" panose="020B0604020202020204" pitchFamily="34" charset="0"/>
                        </a:rPr>
                        <a:t>mitigation</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0"/>
                  </a:ext>
                </a:extLst>
              </a:tr>
              <a:tr h="208430">
                <a:tc>
                  <a:txBody>
                    <a:bodyPr/>
                    <a:lstStyle/>
                    <a:p>
                      <a:r>
                        <a:rPr lang="en-US" sz="1600" b="1" dirty="0" smtClean="0">
                          <a:latin typeface="Arial" panose="020B0604020202020204" pitchFamily="34" charset="0"/>
                          <a:cs typeface="Arial" panose="020B0604020202020204" pitchFamily="34" charset="0"/>
                        </a:rPr>
                        <a:t>Executive Sponsorship</a:t>
                      </a:r>
                    </a:p>
                    <a:p>
                      <a:pPr marL="285750" indent="-285750">
                        <a:buFont typeface="Arial" panose="020B0604020202020204" pitchFamily="34" charset="0"/>
                        <a:buChar char="•"/>
                      </a:pPr>
                      <a:r>
                        <a:rPr lang="en-US" sz="1600" b="0" dirty="0" smtClean="0">
                          <a:latin typeface="Arial" panose="020B0604020202020204" pitchFamily="34" charset="0"/>
                          <a:cs typeface="Arial" panose="020B0604020202020204" pitchFamily="34" charset="0"/>
                        </a:rPr>
                        <a:t>Impact on agency organization, budget, effort</a:t>
                      </a:r>
                    </a:p>
                  </a:txBody>
                  <a:tcPr/>
                </a:tc>
                <a:tc>
                  <a:txBody>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Reorganized Steering Committee to</a:t>
                      </a:r>
                      <a:r>
                        <a:rPr lang="en-US" sz="1600" baseline="0" dirty="0" smtClean="0">
                          <a:latin typeface="Arial" panose="020B0604020202020204" pitchFamily="34" charset="0"/>
                          <a:cs typeface="Arial" panose="020B0604020202020204" pitchFamily="34" charset="0"/>
                        </a:rPr>
                        <a:t> decide</a:t>
                      </a:r>
                    </a:p>
                    <a:p>
                      <a:pPr marL="285750" indent="-285750">
                        <a:buFont typeface="Arial" panose="020B0604020202020204" pitchFamily="34" charset="0"/>
                        <a:buChar char="•"/>
                      </a:pPr>
                      <a:r>
                        <a:rPr lang="en-US" sz="1600" baseline="0" dirty="0" smtClean="0">
                          <a:latin typeface="Arial" panose="020B0604020202020204" pitchFamily="34" charset="0"/>
                          <a:cs typeface="Arial" panose="020B0604020202020204" pitchFamily="34" charset="0"/>
                        </a:rPr>
                        <a:t>Specialized working groups to advise</a:t>
                      </a:r>
                    </a:p>
                  </a:txBody>
                  <a:tcPr/>
                </a:tc>
                <a:extLst>
                  <a:ext uri="{0D108BD9-81ED-4DB2-BD59-A6C34878D82A}">
                    <a16:rowId xmlns:a16="http://schemas.microsoft.com/office/drawing/2014/main" xmlns="" val="10001"/>
                  </a:ext>
                </a:extLst>
              </a:tr>
              <a:tr h="208430">
                <a:tc>
                  <a:txBody>
                    <a:bodyPr/>
                    <a:lstStyle/>
                    <a:p>
                      <a:r>
                        <a:rPr lang="en-US" sz="1600" b="1" dirty="0" smtClean="0">
                          <a:latin typeface="Arial" panose="020B0604020202020204" pitchFamily="34" charset="0"/>
                          <a:cs typeface="Arial" panose="020B0604020202020204" pitchFamily="34" charset="0"/>
                        </a:rPr>
                        <a:t>Project Complexity</a:t>
                      </a:r>
                    </a:p>
                    <a:p>
                      <a:pPr marL="285750" indent="-285750">
                        <a:buFont typeface="Arial" panose="020B0604020202020204" pitchFamily="34" charset="0"/>
                        <a:buChar char="•"/>
                      </a:pPr>
                      <a:r>
                        <a:rPr lang="en-US" sz="1600" b="0" dirty="0" smtClean="0">
                          <a:latin typeface="Arial" panose="020B0604020202020204" pitchFamily="34" charset="0"/>
                          <a:cs typeface="Arial" panose="020B0604020202020204" pitchFamily="34" charset="0"/>
                        </a:rPr>
                        <a:t>Incremental</a:t>
                      </a:r>
                      <a:r>
                        <a:rPr lang="en-US" sz="1600" b="0" baseline="0" dirty="0" smtClean="0">
                          <a:latin typeface="Arial" panose="020B0604020202020204" pitchFamily="34" charset="0"/>
                          <a:cs typeface="Arial" panose="020B0604020202020204" pitchFamily="34" charset="0"/>
                        </a:rPr>
                        <a:t> benefit delivery requires coordination</a:t>
                      </a:r>
                    </a:p>
                    <a:p>
                      <a:pPr marL="285750" indent="-285750">
                        <a:buFont typeface="Arial" panose="020B0604020202020204" pitchFamily="34" charset="0"/>
                        <a:buChar char="•"/>
                      </a:pPr>
                      <a:r>
                        <a:rPr lang="en-US" sz="1600" b="0" baseline="0" dirty="0" smtClean="0">
                          <a:latin typeface="Arial" panose="020B0604020202020204" pitchFamily="34" charset="0"/>
                          <a:cs typeface="Arial" panose="020B0604020202020204" pitchFamily="34" charset="0"/>
                        </a:rPr>
                        <a:t>Data management between CHILDS and Guardian</a:t>
                      </a:r>
                    </a:p>
                  </a:txBody>
                  <a:tcPr/>
                </a:tc>
                <a:tc>
                  <a:txBody>
                    <a:bodyPr/>
                    <a:lstStyle/>
                    <a:p>
                      <a:pPr marL="285750" marR="0" indent="-2857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baseline="0" dirty="0" smtClean="0">
                          <a:solidFill>
                            <a:schemeClr val="dk1"/>
                          </a:solidFill>
                          <a:latin typeface="Arial" panose="020B0604020202020204" pitchFamily="34" charset="0"/>
                          <a:ea typeface="+mn-ea"/>
                          <a:cs typeface="Arial" panose="020B0604020202020204" pitchFamily="34" charset="0"/>
                        </a:rPr>
                        <a:t>IV&amp;V vendor to maintain oversight and quality monitoring during the full span of the project</a:t>
                      </a:r>
                    </a:p>
                    <a:p>
                      <a:pPr marL="285750" marR="0" indent="-2857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latin typeface="Arial" panose="020B0604020202020204" pitchFamily="34" charset="0"/>
                          <a:cs typeface="Arial" panose="020B0604020202020204" pitchFamily="34" charset="0"/>
                        </a:rPr>
                        <a:t>Schedules with dependencies and contingency</a:t>
                      </a:r>
                    </a:p>
                    <a:p>
                      <a:pPr marL="285750" marR="0" indent="-2857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baseline="0" dirty="0" smtClean="0">
                          <a:latin typeface="Arial" panose="020B0604020202020204" pitchFamily="34" charset="0"/>
                          <a:cs typeface="Arial" panose="020B0604020202020204" pitchFamily="34" charset="0"/>
                        </a:rPr>
                        <a:t>Coordination of CHILDS decommissioning</a:t>
                      </a:r>
                    </a:p>
                  </a:txBody>
                  <a:tcPr/>
                </a:tc>
                <a:extLst>
                  <a:ext uri="{0D108BD9-81ED-4DB2-BD59-A6C34878D82A}">
                    <a16:rowId xmlns:a16="http://schemas.microsoft.com/office/drawing/2014/main" xmlns="" val="10002"/>
                  </a:ext>
                </a:extLst>
              </a:tr>
              <a:tr h="410225">
                <a:tc>
                  <a:txBody>
                    <a:bodyPr/>
                    <a:lstStyle/>
                    <a:p>
                      <a:r>
                        <a:rPr lang="en-US" sz="1600" b="1" dirty="0" smtClean="0">
                          <a:latin typeface="Arial" panose="020B0604020202020204" pitchFamily="34" charset="0"/>
                          <a:cs typeface="Arial" panose="020B0604020202020204" pitchFamily="34" charset="0"/>
                        </a:rPr>
                        <a:t>System Complexity</a:t>
                      </a:r>
                    </a:p>
                    <a:p>
                      <a:pPr marL="285750" indent="-285750">
                        <a:buFont typeface="Arial" panose="020B0604020202020204" pitchFamily="34" charset="0"/>
                        <a:buChar char="•"/>
                      </a:pPr>
                      <a:r>
                        <a:rPr lang="en-US" sz="1600" b="0" dirty="0" smtClean="0">
                          <a:latin typeface="Arial" panose="020B0604020202020204" pitchFamily="34" charset="0"/>
                          <a:cs typeface="Arial" panose="020B0604020202020204" pitchFamily="34" charset="0"/>
                        </a:rPr>
                        <a:t>Integration</a:t>
                      </a:r>
                      <a:r>
                        <a:rPr lang="en-US" sz="1600" b="0" baseline="0" dirty="0" smtClean="0">
                          <a:latin typeface="Arial" panose="020B0604020202020204" pitchFamily="34" charset="0"/>
                          <a:cs typeface="Arial" panose="020B0604020202020204" pitchFamily="34" charset="0"/>
                        </a:rPr>
                        <a:t> and configuration complexity</a:t>
                      </a:r>
                      <a:endParaRPr lang="en-US" sz="1600" b="0" dirty="0" smtClean="0">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Concept of Operations</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Industry standards</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DCS oversight of vendors</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3"/>
                  </a:ext>
                </a:extLst>
              </a:tr>
              <a:tr h="208430">
                <a:tc>
                  <a:txBody>
                    <a:bodyPr/>
                    <a:lstStyle/>
                    <a:p>
                      <a:r>
                        <a:rPr lang="en-US" sz="1600" b="1" dirty="0" smtClean="0">
                          <a:latin typeface="Arial" panose="020B0604020202020204" pitchFamily="34" charset="0"/>
                          <a:cs typeface="Arial" panose="020B0604020202020204" pitchFamily="34" charset="0"/>
                        </a:rPr>
                        <a:t>Funding</a:t>
                      </a:r>
                    </a:p>
                    <a:p>
                      <a:pPr marL="285750" indent="-285750">
                        <a:buFont typeface="Arial" panose="020B0604020202020204" pitchFamily="34" charset="0"/>
                        <a:buChar char="•"/>
                      </a:pPr>
                      <a:r>
                        <a:rPr lang="en-US" sz="1600" b="0" dirty="0" smtClean="0">
                          <a:latin typeface="Arial" panose="020B0604020202020204" pitchFamily="34" charset="0"/>
                          <a:cs typeface="Arial" panose="020B0604020202020204" pitchFamily="34" charset="0"/>
                        </a:rPr>
                        <a:t>DCS and Federal budgets</a:t>
                      </a:r>
                    </a:p>
                  </a:txBody>
                  <a:tcPr/>
                </a:tc>
                <a:tc>
                  <a:txBody>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Agreed</a:t>
                      </a:r>
                      <a:r>
                        <a:rPr lang="en-US" sz="1600" baseline="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funding to complete</a:t>
                      </a:r>
                      <a:r>
                        <a:rPr lang="en-US" sz="1600" baseline="0" dirty="0" smtClean="0">
                          <a:latin typeface="Arial" panose="020B0604020202020204" pitchFamily="34" charset="0"/>
                          <a:cs typeface="Arial" panose="020B0604020202020204" pitchFamily="34" charset="0"/>
                        </a:rPr>
                        <a:t> solution</a:t>
                      </a:r>
                    </a:p>
                    <a:p>
                      <a:pPr marL="285750" indent="-285750">
                        <a:buFont typeface="Arial" panose="020B0604020202020204" pitchFamily="34" charset="0"/>
                        <a:buChar char="•"/>
                      </a:pPr>
                      <a:r>
                        <a:rPr lang="en-US" sz="1600" baseline="0" dirty="0" smtClean="0">
                          <a:latin typeface="Arial" panose="020B0604020202020204" pitchFamily="34" charset="0"/>
                          <a:cs typeface="Arial" panose="020B0604020202020204" pitchFamily="34" charset="0"/>
                        </a:rPr>
                        <a:t>Buy-in from State, Federal, and DCS management</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4"/>
                  </a:ext>
                </a:extLst>
              </a:tr>
              <a:tr h="208430">
                <a:tc>
                  <a:txBody>
                    <a:bodyPr/>
                    <a:lstStyle/>
                    <a:p>
                      <a:r>
                        <a:rPr lang="en-US" sz="1600" b="1" dirty="0" smtClean="0">
                          <a:latin typeface="Arial" panose="020B0604020202020204" pitchFamily="34" charset="0"/>
                          <a:cs typeface="Arial" panose="020B0604020202020204" pitchFamily="34" charset="0"/>
                        </a:rPr>
                        <a:t>Competitive Procurement</a:t>
                      </a:r>
                    </a:p>
                    <a:p>
                      <a:pPr marL="285750" indent="-285750">
                        <a:buFont typeface="Arial" panose="020B0604020202020204" pitchFamily="34" charset="0"/>
                        <a:buChar char="•"/>
                      </a:pPr>
                      <a:r>
                        <a:rPr lang="en-US" sz="1600" b="0" dirty="0" smtClean="0">
                          <a:latin typeface="Arial" panose="020B0604020202020204" pitchFamily="34" charset="0"/>
                          <a:cs typeface="Arial" panose="020B0604020202020204" pitchFamily="34" charset="0"/>
                        </a:rPr>
                        <a:t>Limited vendor and evolving product market</a:t>
                      </a:r>
                    </a:p>
                  </a:txBody>
                  <a:tcPr/>
                </a:tc>
                <a:tc>
                  <a:txBody>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Procurement strategy coordinated with RFP and evaluation criteria</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5"/>
                  </a:ext>
                </a:extLst>
              </a:tr>
              <a:tr h="208430">
                <a:tc>
                  <a:txBody>
                    <a:bodyPr/>
                    <a:lstStyle/>
                    <a:p>
                      <a:pPr marL="0" marR="0" indent="0" algn="l" defTabSz="914377" rtl="0" eaLnBrk="1" fontAlgn="auto" latinLnBrk="0" hangingPunct="1">
                        <a:lnSpc>
                          <a:spcPct val="100000"/>
                        </a:lnSpc>
                        <a:spcBef>
                          <a:spcPts val="0"/>
                        </a:spcBef>
                        <a:spcAft>
                          <a:spcPts val="0"/>
                        </a:spcAft>
                        <a:buClrTx/>
                        <a:buSzTx/>
                        <a:buFontTx/>
                        <a:buNone/>
                        <a:tabLst/>
                        <a:defRPr/>
                      </a:pPr>
                      <a:r>
                        <a:rPr lang="en-US" sz="1600" b="1" dirty="0" smtClean="0">
                          <a:latin typeface="Arial" panose="020B0604020202020204" pitchFamily="34" charset="0"/>
                          <a:cs typeface="Arial" panose="020B0604020202020204" pitchFamily="34" charset="0"/>
                        </a:rPr>
                        <a:t>System Acceptance</a:t>
                      </a:r>
                    </a:p>
                    <a:p>
                      <a:pPr marL="285750" marR="0" indent="-2857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smtClean="0">
                          <a:latin typeface="Arial" panose="020B0604020202020204" pitchFamily="34" charset="0"/>
                          <a:cs typeface="Arial" panose="020B0604020202020204" pitchFamily="34" charset="0"/>
                        </a:rPr>
                        <a:t>Management need for reporting and analytics</a:t>
                      </a:r>
                    </a:p>
                    <a:p>
                      <a:pPr marL="285750" marR="0" indent="-2857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smtClean="0">
                          <a:latin typeface="Arial" panose="020B0604020202020204" pitchFamily="34" charset="0"/>
                          <a:cs typeface="Arial" panose="020B0604020202020204" pitchFamily="34" charset="0"/>
                        </a:rPr>
                        <a:t>Changing DCS processes while configuring system</a:t>
                      </a:r>
                    </a:p>
                    <a:p>
                      <a:pPr marL="285750" marR="0" indent="-2857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smtClean="0">
                          <a:latin typeface="Arial" panose="020B0604020202020204" pitchFamily="34" charset="0"/>
                          <a:cs typeface="Arial" panose="020B0604020202020204" pitchFamily="34" charset="0"/>
                        </a:rPr>
                        <a:t>Busy caseworkers with limited time for training</a:t>
                      </a:r>
                      <a:endParaRPr lang="en-US" sz="1600" b="0" baseline="0" dirty="0" smtClean="0">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Business process redesign informs configuration</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Incremental delivery provides early successes, champions, and growing understanding</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Communication and training provides awareness</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6"/>
                  </a:ext>
                </a:extLst>
              </a:tr>
            </a:tbl>
          </a:graphicData>
        </a:graphic>
      </p:graphicFrame>
      <p:sp>
        <p:nvSpPr>
          <p:cNvPr id="2" name="Title 1"/>
          <p:cNvSpPr>
            <a:spLocks noGrp="1"/>
          </p:cNvSpPr>
          <p:nvPr>
            <p:ph type="title"/>
          </p:nvPr>
        </p:nvSpPr>
        <p:spPr/>
        <p:txBody>
          <a:bodyPr/>
          <a:lstStyle/>
          <a:p>
            <a:r>
              <a:rPr lang="en-US" dirty="0" smtClean="0"/>
              <a:t>Risks</a:t>
            </a:r>
            <a:endParaRPr lang="en-US" dirty="0"/>
          </a:p>
        </p:txBody>
      </p:sp>
      <p:sp>
        <p:nvSpPr>
          <p:cNvPr id="4" name="Footer Placeholder 3"/>
          <p:cNvSpPr>
            <a:spLocks noGrp="1"/>
          </p:cNvSpPr>
          <p:nvPr>
            <p:ph type="ftr" sz="quarter" idx="11"/>
          </p:nvPr>
        </p:nvSpPr>
        <p:spPr/>
        <p:txBody>
          <a:bodyPr/>
          <a:lstStyle/>
          <a:p>
            <a:r>
              <a:rPr lang="en-US" smtClean="0"/>
              <a:t>AZ DCS Presentation to ITAC - CH15002 CHG04 | June 22, 2016</a:t>
            </a:r>
            <a:endParaRPr lang="en-US" dirty="0"/>
          </a:p>
        </p:txBody>
      </p:sp>
      <p:sp>
        <p:nvSpPr>
          <p:cNvPr id="5" name="Slide Number Placeholder 4"/>
          <p:cNvSpPr>
            <a:spLocks noGrp="1"/>
          </p:cNvSpPr>
          <p:nvPr>
            <p:ph type="sldNum" sz="quarter" idx="12"/>
          </p:nvPr>
        </p:nvSpPr>
        <p:spPr/>
        <p:txBody>
          <a:bodyPr/>
          <a:lstStyle/>
          <a:p>
            <a:fld id="{F7C12BC4-994B-473A-871F-46235A85AC2B}" type="slidenum">
              <a:rPr lang="en-US" smtClean="0"/>
              <a:pPr/>
              <a:t>8</a:t>
            </a:fld>
            <a:endParaRPr lang="en-US" dirty="0"/>
          </a:p>
        </p:txBody>
      </p:sp>
    </p:spTree>
    <p:extLst>
      <p:ext uri="{BB962C8B-B14F-4D97-AF65-F5344CB8AC3E}">
        <p14:creationId xmlns:p14="http://schemas.microsoft.com/office/powerpoint/2010/main" val="3767152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and Outreach</a:t>
            </a:r>
            <a:endParaRPr lang="en-US" dirty="0"/>
          </a:p>
        </p:txBody>
      </p:sp>
      <p:sp>
        <p:nvSpPr>
          <p:cNvPr id="3" name="Content Placeholder 2"/>
          <p:cNvSpPr>
            <a:spLocks noGrp="1"/>
          </p:cNvSpPr>
          <p:nvPr>
            <p:ph idx="1"/>
          </p:nvPr>
        </p:nvSpPr>
        <p:spPr/>
        <p:txBody>
          <a:bodyPr/>
          <a:lstStyle/>
          <a:p>
            <a:r>
              <a:rPr lang="en-US" dirty="0" smtClean="0"/>
              <a:t>ADCS convened a steering committee during the feasibility study and will reconvene a revised steering committee as the initial RFPs are being evaluated.</a:t>
            </a:r>
          </a:p>
          <a:p>
            <a:endParaRPr lang="en-US" dirty="0" smtClean="0"/>
          </a:p>
          <a:p>
            <a:r>
              <a:rPr lang="en-US" dirty="0" smtClean="0"/>
              <a:t>ADCS is building a communications and outreach program to inform DCS management, staff, and providers on benefits and changes that the new system will bring about.</a:t>
            </a:r>
          </a:p>
          <a:p>
            <a:endParaRPr lang="en-US" dirty="0" smtClean="0"/>
          </a:p>
          <a:p>
            <a:r>
              <a:rPr lang="en-US" dirty="0" smtClean="0"/>
              <a:t>ADCS is maintaining status updates on the work with AZ state entities such as JLBC, ADOA, SPO; the Federal agency ACF; other states who are considering similar replacements for their child welfare systems; and a program of presentations through organizations such as APHSA.</a:t>
            </a:r>
          </a:p>
          <a:p>
            <a:endParaRPr lang="en-US" dirty="0" smtClean="0"/>
          </a:p>
          <a:p>
            <a:r>
              <a:rPr lang="en-US" dirty="0" smtClean="0"/>
              <a:t>ADCS will be pleased to update ITAC regularly as the project continues.</a:t>
            </a:r>
          </a:p>
          <a:p>
            <a:endParaRPr lang="en-US" dirty="0"/>
          </a:p>
        </p:txBody>
      </p:sp>
      <p:sp>
        <p:nvSpPr>
          <p:cNvPr id="4" name="Footer Placeholder 3"/>
          <p:cNvSpPr>
            <a:spLocks noGrp="1"/>
          </p:cNvSpPr>
          <p:nvPr>
            <p:ph type="ftr" sz="quarter" idx="11"/>
          </p:nvPr>
        </p:nvSpPr>
        <p:spPr/>
        <p:txBody>
          <a:bodyPr/>
          <a:lstStyle/>
          <a:p>
            <a:r>
              <a:rPr lang="en-US" smtClean="0"/>
              <a:t>AZ DCS Presentation to ITAC - CH15002 CHG04 | June 22, 2016</a:t>
            </a:r>
            <a:endParaRPr lang="en-US" dirty="0"/>
          </a:p>
        </p:txBody>
      </p:sp>
      <p:sp>
        <p:nvSpPr>
          <p:cNvPr id="5" name="Slide Number Placeholder 4"/>
          <p:cNvSpPr>
            <a:spLocks noGrp="1"/>
          </p:cNvSpPr>
          <p:nvPr>
            <p:ph type="sldNum" sz="quarter" idx="12"/>
          </p:nvPr>
        </p:nvSpPr>
        <p:spPr/>
        <p:txBody>
          <a:bodyPr/>
          <a:lstStyle/>
          <a:p>
            <a:fld id="{F7C12BC4-994B-473A-871F-46235A85AC2B}" type="slidenum">
              <a:rPr lang="en-US" smtClean="0"/>
              <a:pPr/>
              <a:t>9</a:t>
            </a:fld>
            <a:endParaRPr lang="en-US" dirty="0"/>
          </a:p>
        </p:txBody>
      </p:sp>
    </p:spTree>
    <p:extLst>
      <p:ext uri="{BB962C8B-B14F-4D97-AF65-F5344CB8AC3E}">
        <p14:creationId xmlns:p14="http://schemas.microsoft.com/office/powerpoint/2010/main" val="18400946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15723</TotalTime>
  <Words>1127</Words>
  <Application>Microsoft Macintosh PowerPoint</Application>
  <PresentationFormat>Widescreen</PresentationFormat>
  <Paragraphs>143</Paragraphs>
  <Slides>10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Rockwell</vt:lpstr>
      <vt:lpstr>Arial</vt:lpstr>
      <vt:lpstr>Office Theme</vt:lpstr>
      <vt:lpstr>Presentation to ITAC CH15002 CHG04</vt:lpstr>
      <vt:lpstr>Contents</vt:lpstr>
      <vt:lpstr>Overview</vt:lpstr>
      <vt:lpstr>Current Status</vt:lpstr>
      <vt:lpstr>Today’s Change Request</vt:lpstr>
      <vt:lpstr>Schedule</vt:lpstr>
      <vt:lpstr>Costs</vt:lpstr>
      <vt:lpstr>Risks</vt:lpstr>
      <vt:lpstr>Communications and Outreach</vt:lpstr>
      <vt:lpstr>Q&amp;A</vt:lpstr>
    </vt:vector>
  </TitlesOfParts>
  <Company>PCG</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Paiva, Ryan</dc:creator>
  <cp:lastModifiedBy>James Dean</cp:lastModifiedBy>
  <cp:revision>808</cp:revision>
  <cp:lastPrinted>2015-01-16T22:12:16Z</cp:lastPrinted>
  <dcterms:created xsi:type="dcterms:W3CDTF">2015-01-06T16:31:53Z</dcterms:created>
  <dcterms:modified xsi:type="dcterms:W3CDTF">2016-06-10T21:16:51Z</dcterms:modified>
</cp:coreProperties>
</file>