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99" r:id="rId6"/>
    <p:sldId id="300" r:id="rId7"/>
    <p:sldId id="297" r:id="rId8"/>
    <p:sldId id="298" r:id="rId9"/>
    <p:sldId id="301" r:id="rId10"/>
    <p:sldId id="296" r:id="rId11"/>
    <p:sldId id="269" r:id="rId12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 Schnettler" initials="RS" lastIdx="5" clrIdx="0"/>
  <p:cmAuthor id="1" name="Blyler, Lisa" initials="BL" lastIdx="0" clrIdx="1"/>
  <p:cmAuthor id="2" name="Joyce Raschiatore" initials="JR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81775" autoAdjust="0"/>
  </p:normalViewPr>
  <p:slideViewPr>
    <p:cSldViewPr>
      <p:cViewPr varScale="1">
        <p:scale>
          <a:sx n="92" d="100"/>
          <a:sy n="92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/>
          <a:lstStyle>
            <a:lvl1pPr algn="r">
              <a:defRPr sz="1200"/>
            </a:lvl1pPr>
          </a:lstStyle>
          <a:p>
            <a:fld id="{5C24A785-E2DB-4DB6-AF39-7531C565FC02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0" tIns="46641" rIns="93280" bIns="466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7"/>
          </a:xfrm>
          <a:prstGeom prst="rect">
            <a:avLst/>
          </a:prstGeom>
        </p:spPr>
        <p:txBody>
          <a:bodyPr vert="horz" lIns="93280" tIns="46641" rIns="93280" bIns="4664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3"/>
            <a:ext cx="3041968" cy="465297"/>
          </a:xfrm>
          <a:prstGeom prst="rect">
            <a:avLst/>
          </a:prstGeom>
        </p:spPr>
        <p:txBody>
          <a:bodyPr vert="horz" lIns="93280" tIns="46641" rIns="93280" bIns="46641" rtlCol="0" anchor="b"/>
          <a:lstStyle>
            <a:lvl1pPr algn="r">
              <a:defRPr sz="1200"/>
            </a:lvl1pPr>
          </a:lstStyle>
          <a:p>
            <a:fld id="{4FE3A75E-90C4-40FF-8255-A69F78EC7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A392-AAA3-4295-BC69-6EE9E79DA8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0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732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C2744-C71D-4D93-890D-35555B48B0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9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6FB65-CF1F-4CAA-87F0-41EBD46881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2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2743200"/>
            <a:ext cx="4114800" cy="30480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7725" y="254000"/>
            <a:ext cx="5260076" cy="2133600"/>
          </a:xfrm>
        </p:spPr>
        <p:txBody>
          <a:bodyPr anchor="b" anchorCtr="0">
            <a:normAutofit/>
          </a:bodyPr>
          <a:lstStyle>
            <a:lvl1pPr algn="r">
              <a:defRPr sz="4000" baseline="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9" y="2849254"/>
            <a:ext cx="2815577" cy="287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4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  <a:lvl2pPr>
              <a:defRPr>
                <a:latin typeface="Franklin Gothic Book" pitchFamily="34" charset="0"/>
              </a:defRPr>
            </a:lvl2pPr>
            <a:lvl3pPr>
              <a:defRPr>
                <a:latin typeface="Franklin Gothic Book" pitchFamily="34" charset="0"/>
              </a:defRPr>
            </a:lvl3pPr>
            <a:lvl4pPr>
              <a:defRPr>
                <a:latin typeface="Franklin Gothic Book" pitchFamily="34" charset="0"/>
              </a:defRPr>
            </a:lvl4pPr>
            <a:lvl5pP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3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5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>
                <a:latin typeface="Franklin Gothic Book" pitchFamily="34" charset="0"/>
              </a:defRPr>
            </a:lvl2pPr>
            <a:lvl3pPr>
              <a:defRPr sz="2000">
                <a:latin typeface="Franklin Gothic Book" pitchFamily="34" charset="0"/>
              </a:defRPr>
            </a:lvl3pPr>
            <a:lvl4pPr>
              <a:defRPr sz="1800">
                <a:latin typeface="Franklin Gothic Book" pitchFamily="34" charset="0"/>
              </a:defRPr>
            </a:lvl4pPr>
            <a:lvl5pPr>
              <a:defRPr sz="1800"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Franklin Gothic Book" pitchFamily="34" charset="0"/>
              </a:defRPr>
            </a:lvl1pPr>
            <a:lvl2pPr>
              <a:defRPr sz="2400">
                <a:latin typeface="Franklin Gothic Book" pitchFamily="34" charset="0"/>
              </a:defRPr>
            </a:lvl2pPr>
            <a:lvl3pPr>
              <a:defRPr sz="2000">
                <a:latin typeface="Franklin Gothic Book" pitchFamily="34" charset="0"/>
              </a:defRPr>
            </a:lvl3pPr>
            <a:lvl4pPr>
              <a:defRPr sz="1800">
                <a:latin typeface="Franklin Gothic Book" pitchFamily="34" charset="0"/>
              </a:defRPr>
            </a:lvl4pPr>
            <a:lvl5pPr>
              <a:defRPr sz="1800">
                <a:latin typeface="Franklin Gothic Book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Franklin Gothic Book" pitchFamily="34" charset="0"/>
              </a:defRPr>
            </a:lvl1pPr>
            <a:lvl2pPr>
              <a:defRPr sz="2000">
                <a:latin typeface="Franklin Gothic Book" pitchFamily="34" charset="0"/>
              </a:defRPr>
            </a:lvl2pPr>
            <a:lvl3pPr>
              <a:defRPr sz="1800">
                <a:latin typeface="Franklin Gothic Book" pitchFamily="34" charset="0"/>
              </a:defRPr>
            </a:lvl3pPr>
            <a:lvl4pPr>
              <a:defRPr sz="1600">
                <a:latin typeface="Franklin Gothic Book" pitchFamily="34" charset="0"/>
              </a:defRPr>
            </a:lvl4pPr>
            <a:lvl5pPr>
              <a:defRPr sz="1600">
                <a:latin typeface="Franklin Gothic Book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Dem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Franklin Gothic Book" pitchFamily="34" charset="0"/>
              </a:defRPr>
            </a:lvl1pPr>
            <a:lvl2pPr>
              <a:defRPr sz="2000">
                <a:latin typeface="Franklin Gothic Book" pitchFamily="34" charset="0"/>
              </a:defRPr>
            </a:lvl2pPr>
            <a:lvl3pPr>
              <a:defRPr sz="1800">
                <a:latin typeface="Franklin Gothic Book" pitchFamily="34" charset="0"/>
              </a:defRPr>
            </a:lvl3pPr>
            <a:lvl4pPr>
              <a:defRPr sz="1600">
                <a:latin typeface="Franklin Gothic Book" pitchFamily="34" charset="0"/>
              </a:defRPr>
            </a:lvl4pPr>
            <a:lvl5pPr>
              <a:defRPr sz="1600">
                <a:latin typeface="Franklin Gothic Book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8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8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Franklin Gothic Book" pitchFamily="34" charset="0"/>
              </a:defRPr>
            </a:lvl1pPr>
            <a:lvl2pPr>
              <a:defRPr sz="2800">
                <a:latin typeface="Franklin Gothic Book" pitchFamily="34" charset="0"/>
              </a:defRPr>
            </a:lvl2pPr>
            <a:lvl3pPr>
              <a:defRPr sz="2400">
                <a:latin typeface="Franklin Gothic Book" pitchFamily="34" charset="0"/>
              </a:defRPr>
            </a:lvl3pPr>
            <a:lvl4pPr>
              <a:defRPr sz="2000">
                <a:latin typeface="Franklin Gothic Book" pitchFamily="34" charset="0"/>
              </a:defRPr>
            </a:lvl4pPr>
            <a:lvl5pPr>
              <a:defRPr sz="2000">
                <a:latin typeface="Franklin Gothic Book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Franklin Gothic 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6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Franklin Gothic Dem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Franklin Gothic Book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517334"/>
            <a:ext cx="9144000" cy="0"/>
          </a:xfrm>
          <a:prstGeom prst="line">
            <a:avLst/>
          </a:prstGeom>
          <a:ln w="28575">
            <a:solidFill>
              <a:srgbClr val="D719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0506" y="6590904"/>
            <a:ext cx="9144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026" y="6328142"/>
            <a:ext cx="1780190" cy="39847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143F90"/>
          </a:solidFill>
          <a:ln>
            <a:solidFill>
              <a:srgbClr val="6E99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4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2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chemeClr val="tx1">
              <a:lumMod val="75000"/>
              <a:lumOff val="25000"/>
            </a:schemeClr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d.Block@AZED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895600"/>
            <a:ext cx="53340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to:</a:t>
            </a:r>
          </a:p>
          <a:p>
            <a:endParaRPr lang="en-US" dirty="0" smtClean="0"/>
          </a:p>
          <a:p>
            <a:r>
              <a:rPr lang="en-US" dirty="0" smtClean="0"/>
              <a:t>Information Technology</a:t>
            </a:r>
          </a:p>
          <a:p>
            <a:r>
              <a:rPr lang="en-US" dirty="0" smtClean="0"/>
              <a:t> </a:t>
            </a:r>
            <a:r>
              <a:rPr lang="en-US" dirty="0"/>
              <a:t>Authorization Committee</a:t>
            </a:r>
            <a:br>
              <a:rPr lang="en-US" dirty="0"/>
            </a:br>
            <a:endParaRPr lang="en-US" dirty="0" smtClean="0"/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June 24, 2015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Satish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Pattisapu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Deputy </a:t>
            </a:r>
            <a:r>
              <a:rPr lang="en-US" dirty="0" smtClean="0"/>
              <a:t>Chief Information Officer</a:t>
            </a:r>
          </a:p>
          <a:p>
            <a:endParaRPr lang="en-US" dirty="0"/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Early Childhood Education – Preschool Development Grant (ECE-PDG)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FY 2016 Projects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69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715962"/>
          </a:xfrm>
        </p:spPr>
        <p:txBody>
          <a:bodyPr>
            <a:noAutofit/>
          </a:bodyPr>
          <a:lstStyle/>
          <a:p>
            <a:r>
              <a:rPr lang="en-US" sz="3200" b="1" dirty="0"/>
              <a:t>Business Problem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State of Arizona’s Early Childhood infrastructure is limited by an under-developed early childhood workforce and systems that do not support preschool programs in High Need Communities (HNC).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Currently, HNC preschool children information (data) is not integrated with the States’ K-12 data.  Integrating preschool data with K-12 data will significantly enhance the ability of administrators, educators and specialists to track progress of early childhood HNC students and recommend policies to improve future performance of these students.</a:t>
            </a:r>
          </a:p>
        </p:txBody>
      </p:sp>
    </p:spTree>
    <p:extLst>
      <p:ext uri="{BB962C8B-B14F-4D97-AF65-F5344CB8AC3E}">
        <p14:creationId xmlns:p14="http://schemas.microsoft.com/office/powerpoint/2010/main" val="10536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1173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Proposed Business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ADE I.T. will provide IT services,  applications development and systems integration to enable the following solution components: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AZDash Integration</a:t>
            </a:r>
            <a:r>
              <a:rPr lang="en-US" sz="2000" dirty="0"/>
              <a:t>:  Integrate existing preschool student data into ADE Agency </a:t>
            </a:r>
            <a:r>
              <a:rPr lang="en-US" sz="2000" dirty="0" smtClean="0"/>
              <a:t>Operational </a:t>
            </a:r>
            <a:r>
              <a:rPr lang="en-US" sz="2000" dirty="0"/>
              <a:t>Data </a:t>
            </a:r>
            <a:r>
              <a:rPr lang="en-US" sz="2000" dirty="0" smtClean="0"/>
              <a:t>Store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Profiles</a:t>
            </a:r>
            <a:r>
              <a:rPr lang="en-US" sz="2000" dirty="0"/>
              <a:t>:  Collect characteristics for preschool providers, teachers and </a:t>
            </a:r>
            <a:r>
              <a:rPr lang="en-US" sz="2000" dirty="0" smtClean="0"/>
              <a:t>students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Fiscal Monitoring</a:t>
            </a:r>
            <a:r>
              <a:rPr lang="en-US" sz="2000" dirty="0"/>
              <a:t>:  </a:t>
            </a:r>
            <a:r>
              <a:rPr lang="en-US" sz="2000" dirty="0" smtClean="0"/>
              <a:t>Provided </a:t>
            </a:r>
            <a:r>
              <a:rPr lang="en-US" sz="2000" dirty="0"/>
              <a:t>by </a:t>
            </a:r>
            <a:r>
              <a:rPr lang="en-US" sz="2000" dirty="0" smtClean="0"/>
              <a:t>existing </a:t>
            </a:r>
            <a:r>
              <a:rPr lang="en-US" sz="2000" dirty="0"/>
              <a:t>Grants Management </a:t>
            </a:r>
            <a:r>
              <a:rPr lang="en-US" sz="2000" dirty="0" smtClean="0"/>
              <a:t>System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External Interactions</a:t>
            </a:r>
            <a:r>
              <a:rPr lang="en-US" sz="2000" dirty="0"/>
              <a:t>:  Automate data collection from certain </a:t>
            </a:r>
            <a:r>
              <a:rPr lang="en-US" sz="2000" dirty="0" smtClean="0"/>
              <a:t>external applications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Internal Interactions</a:t>
            </a:r>
            <a:r>
              <a:rPr lang="en-US" sz="2000" dirty="0"/>
              <a:t>:  Integration with ADE internal applications and </a:t>
            </a:r>
            <a:r>
              <a:rPr lang="en-US" sz="2000" dirty="0" smtClean="0"/>
              <a:t>services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221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884238"/>
          </a:xfrm>
        </p:spPr>
        <p:txBody>
          <a:bodyPr>
            <a:normAutofit/>
          </a:bodyPr>
          <a:lstStyle/>
          <a:p>
            <a:pPr marL="0" indent="0"/>
            <a:r>
              <a:rPr lang="en-US" sz="3200" b="1" dirty="0"/>
              <a:t>Proposed Technical </a:t>
            </a:r>
            <a:r>
              <a:rPr lang="en-US" sz="3200" b="1" dirty="0" smtClean="0"/>
              <a:t>Solution</a:t>
            </a:r>
            <a:endParaRPr lang="en-US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486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Combination of new development and integration with existing applications </a:t>
            </a:r>
            <a:br>
              <a:rPr lang="en-US" sz="2000" dirty="0" smtClean="0"/>
            </a:br>
            <a:endParaRPr lang="en-US" sz="2000" dirty="0" smtClean="0"/>
          </a:p>
          <a:p>
            <a:pPr lvl="0"/>
            <a:r>
              <a:rPr lang="en-US" sz="2000" dirty="0" smtClean="0"/>
              <a:t>New development of an ECE web portal using a .Net front end  </a:t>
            </a:r>
            <a:br>
              <a:rPr lang="en-US" sz="2000" dirty="0" smtClean="0"/>
            </a:br>
            <a:endParaRPr lang="en-US" sz="2000" dirty="0" smtClean="0"/>
          </a:p>
          <a:p>
            <a:pPr lvl="0"/>
            <a:r>
              <a:rPr lang="en-US" sz="2000" dirty="0" smtClean="0"/>
              <a:t>Extensions to the existing Microsoft Dynamics CRM platform for profile management and change request based work flows </a:t>
            </a:r>
            <a:br>
              <a:rPr lang="en-US" sz="2000" dirty="0" smtClean="0"/>
            </a:br>
            <a:r>
              <a:rPr lang="en-US" sz="2000" dirty="0" smtClean="0"/>
              <a:t> </a:t>
            </a:r>
          </a:p>
          <a:p>
            <a:pPr lvl="0"/>
            <a:r>
              <a:rPr lang="en-US" sz="2000" dirty="0" smtClean="0"/>
              <a:t>Modification of existing Agency developed AZDash Reports </a:t>
            </a:r>
          </a:p>
          <a:p>
            <a:pPr marL="0" indent="0">
              <a:buNone/>
            </a:pPr>
            <a:endParaRPr lang="en-US" sz="2000" dirty="0" smtClean="0"/>
          </a:p>
          <a:p>
            <a:pPr lvl="0"/>
            <a:r>
              <a:rPr lang="en-US" sz="2000" dirty="0" smtClean="0"/>
              <a:t>Batch Load GOLD data into ADE Agency ODS</a:t>
            </a:r>
            <a:br>
              <a:rPr lang="en-US" sz="2000" dirty="0" smtClean="0"/>
            </a:br>
            <a:r>
              <a:rPr lang="en-US" sz="2000" dirty="0" smtClean="0"/>
              <a:t>  </a:t>
            </a:r>
          </a:p>
          <a:p>
            <a:pPr lvl="0"/>
            <a:r>
              <a:rPr lang="en-US" sz="2000" dirty="0" smtClean="0"/>
              <a:t>Event Management System (EMS) to view and register for ECM related events </a:t>
            </a:r>
            <a:br>
              <a:rPr lang="en-US" sz="2000" dirty="0" smtClean="0"/>
            </a:br>
            <a:r>
              <a:rPr lang="en-US" sz="20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3346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410200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/>
              <a:t>Content </a:t>
            </a:r>
            <a:r>
              <a:rPr lang="en-US" sz="2000" dirty="0"/>
              <a:t>Management System </a:t>
            </a:r>
            <a:r>
              <a:rPr lang="en-US" sz="2000" dirty="0" smtClean="0"/>
              <a:t>for storing and managing ECE artifacts</a:t>
            </a:r>
            <a:br>
              <a:rPr lang="en-US" sz="2000" dirty="0" smtClean="0"/>
            </a:br>
            <a:endParaRPr lang="en-US" sz="2000" dirty="0" smtClean="0"/>
          </a:p>
          <a:p>
            <a:pPr lvl="0"/>
            <a:r>
              <a:rPr lang="en-US" sz="2000" dirty="0" smtClean="0"/>
              <a:t>Import external </a:t>
            </a:r>
            <a:r>
              <a:rPr lang="en-US" sz="2000" dirty="0"/>
              <a:t>Information using a variety of </a:t>
            </a:r>
            <a:r>
              <a:rPr lang="en-US" sz="2000" dirty="0" smtClean="0"/>
              <a:t>methods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</a:p>
          <a:p>
            <a:pPr lvl="0"/>
            <a:r>
              <a:rPr lang="en-US" sz="2000" dirty="0"/>
              <a:t>Exporting data in Excel and PDF </a:t>
            </a:r>
            <a:r>
              <a:rPr lang="en-US" sz="2000" dirty="0" smtClean="0"/>
              <a:t>formats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Notification capabilities leveraging </a:t>
            </a:r>
            <a:r>
              <a:rPr lang="en-US" sz="2000" dirty="0" smtClean="0"/>
              <a:t>CRM application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lvl="0"/>
            <a:r>
              <a:rPr lang="en-US" sz="2000" dirty="0"/>
              <a:t>Extend existing Agency ODS for </a:t>
            </a:r>
            <a:r>
              <a:rPr lang="en-US" sz="2000" dirty="0" smtClean="0"/>
              <a:t>sub-grantees </a:t>
            </a:r>
            <a:r>
              <a:rPr lang="en-US" sz="2000" dirty="0"/>
              <a:t>access to preschool student profile </a:t>
            </a:r>
            <a:r>
              <a:rPr lang="en-US" sz="2000" dirty="0" smtClean="0"/>
              <a:t>information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lvl="0"/>
            <a:r>
              <a:rPr lang="en-US" sz="2000" dirty="0"/>
              <a:t>Integrate new ECE Portal with ADEConnect for Authorization and </a:t>
            </a:r>
            <a:r>
              <a:rPr lang="en-US" sz="2000" dirty="0" smtClean="0"/>
              <a:t>Authentication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txBody>
          <a:bodyPr>
            <a:normAutofit/>
          </a:bodyPr>
          <a:lstStyle/>
          <a:p>
            <a:pPr marL="0" indent="0"/>
            <a:r>
              <a:rPr lang="en-US" sz="2800" b="1" dirty="0"/>
              <a:t>Proposed Technical </a:t>
            </a:r>
            <a:r>
              <a:rPr lang="en-US" sz="2800" b="1" dirty="0" smtClean="0"/>
              <a:t>Solution (continued)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8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roposed </a:t>
            </a:r>
            <a:r>
              <a:rPr lang="en-US" dirty="0"/>
              <a:t>T</a:t>
            </a:r>
            <a:r>
              <a:rPr lang="en-US" dirty="0" smtClean="0"/>
              <a:t>echnical </a:t>
            </a:r>
            <a:r>
              <a:rPr lang="en-US" dirty="0"/>
              <a:t>E</a:t>
            </a:r>
            <a:r>
              <a:rPr lang="en-US" dirty="0" smtClean="0"/>
              <a:t>nvironment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42370"/>
              </p:ext>
            </p:extLst>
          </p:nvPr>
        </p:nvGraphicFramePr>
        <p:xfrm>
          <a:off x="914400" y="1143000"/>
          <a:ext cx="7620000" cy="534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3" imgW="9825444" imgH="7416873" progId="Visio.Drawing.11">
                  <p:embed/>
                </p:oleObj>
              </mc:Choice>
              <mc:Fallback>
                <p:oleObj name="Visio" r:id="rId3" imgW="9825444" imgH="741687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620000" cy="5346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713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ECE / PDG  </a:t>
            </a:r>
            <a:br>
              <a:rPr lang="en-US" sz="2800" dirty="0" smtClean="0"/>
            </a:br>
            <a:r>
              <a:rPr lang="en-US" sz="2800" dirty="0" smtClean="0"/>
              <a:t>Current known risks and mitigation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sz="1900" b="1" dirty="0"/>
              <a:t>Size and magnitude of ADE IT project</a:t>
            </a:r>
          </a:p>
          <a:p>
            <a:pPr lvl="1" fontAlgn="t"/>
            <a:r>
              <a:rPr lang="en-US" sz="1800" dirty="0" smtClean="0"/>
              <a:t>Smaller incremental deliverables with dedicated development team using agile development approach</a:t>
            </a:r>
          </a:p>
          <a:p>
            <a:pPr lvl="1" fontAlgn="t"/>
            <a:r>
              <a:rPr lang="en-US" sz="1800" dirty="0" smtClean="0"/>
              <a:t>Utilize </a:t>
            </a:r>
            <a:r>
              <a:rPr lang="en-US" sz="1800" dirty="0"/>
              <a:t>industry best </a:t>
            </a:r>
            <a:r>
              <a:rPr lang="en-US" sz="1800" dirty="0" smtClean="0"/>
              <a:t>practices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sz="1900" b="1" dirty="0" smtClean="0"/>
              <a:t>Diverse Data formats</a:t>
            </a:r>
          </a:p>
          <a:p>
            <a:pPr lvl="1"/>
            <a:r>
              <a:rPr lang="en-US" sz="1800" dirty="0" smtClean="0"/>
              <a:t>Ed-Fi specifications for data consistency</a:t>
            </a:r>
          </a:p>
          <a:p>
            <a:pPr lvl="1"/>
            <a:r>
              <a:rPr lang="en-US" sz="1800" dirty="0" smtClean="0"/>
              <a:t>Proof of concept approach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sz="1900" b="1" dirty="0" smtClean="0"/>
              <a:t>Reliance on outside vendors and the specifications around integration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onstant communication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900" b="1" dirty="0"/>
              <a:t>Potentially difficult technical challenges and determination of how to approach challenge</a:t>
            </a:r>
          </a:p>
          <a:p>
            <a:pPr lvl="1"/>
            <a:r>
              <a:rPr lang="en-US" sz="1800" dirty="0" smtClean="0"/>
              <a:t>Architectural </a:t>
            </a:r>
            <a:r>
              <a:rPr lang="en-US" sz="1800" dirty="0"/>
              <a:t>R</a:t>
            </a:r>
            <a:r>
              <a:rPr lang="en-US" sz="1800" dirty="0" smtClean="0"/>
              <a:t>eview </a:t>
            </a:r>
            <a:r>
              <a:rPr lang="en-US" sz="1800" dirty="0"/>
              <a:t>T</a:t>
            </a:r>
            <a:r>
              <a:rPr lang="en-US" sz="1800" dirty="0" smtClean="0"/>
              <a:t>eam </a:t>
            </a:r>
            <a:r>
              <a:rPr lang="en-US" sz="1800" dirty="0"/>
              <a:t>to maintain adherence to </a:t>
            </a:r>
            <a:r>
              <a:rPr lang="en-US" sz="1800" dirty="0" smtClean="0"/>
              <a:t>architecture </a:t>
            </a:r>
            <a:r>
              <a:rPr lang="en-US" sz="1800" dirty="0"/>
              <a:t>and design </a:t>
            </a:r>
            <a:r>
              <a:rPr lang="en-US" sz="1800" dirty="0" smtClean="0"/>
              <a:t>requirements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81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91000" y="2743200"/>
            <a:ext cx="4800600" cy="2133600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Satish Pattisapu</a:t>
            </a:r>
          </a:p>
          <a:p>
            <a:pPr algn="r"/>
            <a:r>
              <a:rPr lang="en-US" sz="2400" dirty="0">
                <a:latin typeface="Arial" pitchFamily="34" charset="0"/>
                <a:cs typeface="Arial" pitchFamily="34" charset="0"/>
              </a:rPr>
              <a:t>Deputy </a:t>
            </a:r>
            <a:r>
              <a:rPr lang="en-US" sz="2400" dirty="0"/>
              <a:t>Chief Information Officer</a:t>
            </a:r>
          </a:p>
          <a:p>
            <a:pPr algn="r"/>
            <a:r>
              <a:rPr lang="en-US" sz="2400" dirty="0" smtClean="0"/>
              <a:t>(602) 542-1562</a:t>
            </a:r>
          </a:p>
          <a:p>
            <a:pPr algn="r"/>
            <a:r>
              <a:rPr lang="en-US" sz="2400" dirty="0" smtClean="0">
                <a:hlinkClick r:id="rId3"/>
              </a:rPr>
              <a:t>Satish. Pattisapu@AZED.gov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3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5D7C72B476A4FACA06610557E67A5" ma:contentTypeVersion="0" ma:contentTypeDescription="Create a new document." ma:contentTypeScope="" ma:versionID="e1fc74afa27fdbab50ce49b1844cf10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FB0EE3-1503-419B-BA40-F5FE8B0EC4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0F8716B-5BC1-4788-967B-FC6D29EF62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5735D5-75FE-4ABB-85D0-BAC9594468D7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8842</TotalTime>
  <Words>146</Words>
  <Application>Microsoft Office PowerPoint</Application>
  <PresentationFormat>On-screen Show (4:3)</PresentationFormat>
  <Paragraphs>54</Paragraphs>
  <Slides>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Visio</vt:lpstr>
      <vt:lpstr>Early Childhood Education – Preschool Development Grant (ECE-PDG) FY 2016 Projects</vt:lpstr>
      <vt:lpstr>Business Problem </vt:lpstr>
      <vt:lpstr>Proposed Business Solution</vt:lpstr>
      <vt:lpstr>Proposed Technical Solution</vt:lpstr>
      <vt:lpstr>Proposed Technical Solution (continued)</vt:lpstr>
      <vt:lpstr>Proposed Technical Environment </vt:lpstr>
      <vt:lpstr>ECE / PDG   Current known risks and mitigation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2015 education transformation funding requests</dc:title>
  <dc:creator>Blyler, Lisa</dc:creator>
  <cp:lastModifiedBy>Watkins, Tom</cp:lastModifiedBy>
  <cp:revision>119</cp:revision>
  <cp:lastPrinted>2015-06-18T14:58:04Z</cp:lastPrinted>
  <dcterms:created xsi:type="dcterms:W3CDTF">2013-11-25T21:47:19Z</dcterms:created>
  <dcterms:modified xsi:type="dcterms:W3CDTF">2015-06-18T16:32:11Z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0x010100E475D7C72B476A4FACA06610557E67A5</vt:lpwstr>
  </property>
</Properties>
</file>