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715000" cx="9144000"/>
  <p:notesSz cx="6858000" cy="9144000"/>
  <p:embeddedFontLs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Suzan Tasvibi-Tanh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4T14:44:43.403">
    <p:pos x="6000" y="0"/>
    <p:text>Identify if the cost saving is annual or monthly also validate the LD cost against CTL estimate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04T14:47:04.431">
    <p:pos x="6000" y="0"/>
    <p:text>Patrick, where are you contents?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 name="Shape 36"/>
        <p:cNvGrpSpPr/>
        <p:nvPr/>
      </p:nvGrpSpPr>
      <p:grpSpPr>
        <a:xfrm>
          <a:off x="0" y="0"/>
          <a:ext cx="0" cy="0"/>
          <a:chOff x="0" y="0"/>
          <a:chExt cx="0" cy="0"/>
        </a:xfrm>
      </p:grpSpPr>
      <p:sp>
        <p:nvSpPr>
          <p:cNvPr id="37" name="Shape 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39" name="Shape 139"/>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Shape 15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0" name="Shape 16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t/>
            </a:r>
            <a:endParaRPr sz="1000"/>
          </a:p>
        </p:txBody>
      </p:sp>
      <p:sp>
        <p:nvSpPr>
          <p:cNvPr id="171" name="Shape 17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81" name="Shape 18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Shape 31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2" name="Shape 31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Shape 32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2" name="Shape 32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Shape 33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2" name="Shape 33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Shape 3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2" name="Shape 3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Shape 35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3" name="Shape 35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Shape 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4" name="Shape 374"/>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84" name="Shape 38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394" name="Shape 39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404" name="Shape 40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Shape 41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17" name="Shape 41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5" name="Shape 55"/>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0" name="Shape 8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0" name="Shape 9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99" name="Shape 99"/>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20" name="Shape 120"/>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30" name="Shape 130"/>
          <p:cNvSpPr/>
          <p:nvPr>
            <p:ph idx="2" type="sldImg"/>
          </p:nvPr>
        </p:nvSpPr>
        <p:spPr>
          <a:xfrm>
            <a:off x="685800" y="685800"/>
            <a:ext cx="54864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Section Header" type="secHead">
  <p:cSld name="SECTION_HEAD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Shape 16"/>
          <p:cNvSpPr txBox="1"/>
          <p:nvPr>
            <p:ph type="title"/>
          </p:nvPr>
        </p:nvSpPr>
        <p:spPr>
          <a:xfrm>
            <a:off x="228599" y="2931584"/>
            <a:ext cx="7772401" cy="1124479"/>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lt1"/>
              </a:buClr>
              <a:buSzPts val="4000"/>
              <a:buFont typeface="Calibri"/>
              <a:buNone/>
              <a:defRPr b="1" i="0" sz="40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body"/>
          </p:nvPr>
        </p:nvSpPr>
        <p:spPr>
          <a:xfrm>
            <a:off x="228600" y="4074583"/>
            <a:ext cx="7772400" cy="687917"/>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rgbClr val="AB3333"/>
              </a:buClr>
              <a:buSzPts val="2000"/>
              <a:buFont typeface="Noto Sans Symbols"/>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1" i="1"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1"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lank" type="blank">
  <p:cSld name="BLANK">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Shape 19"/>
          <p:cNvSpPr txBox="1"/>
          <p:nvPr>
            <p:ph idx="10" type="dt"/>
          </p:nvPr>
        </p:nvSpPr>
        <p:spPr>
          <a:xfrm>
            <a:off x="7096146" y="5408307"/>
            <a:ext cx="904855" cy="171753"/>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3200400" y="5408307"/>
            <a:ext cx="2895600" cy="1717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8167586" y="5408307"/>
            <a:ext cx="747814" cy="17175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type="obj">
  <p:cSld name="OBJEC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Shape 23"/>
          <p:cNvSpPr txBox="1"/>
          <p:nvPr>
            <p:ph type="title"/>
          </p:nvPr>
        </p:nvSpPr>
        <p:spPr>
          <a:xfrm>
            <a:off x="457200" y="127000"/>
            <a:ext cx="8229600" cy="591428"/>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Shape 24"/>
          <p:cNvSpPr txBox="1"/>
          <p:nvPr>
            <p:ph idx="1" type="body"/>
          </p:nvPr>
        </p:nvSpPr>
        <p:spPr>
          <a:xfrm>
            <a:off x="457200" y="825501"/>
            <a:ext cx="8229600" cy="425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AB3333"/>
              </a:buClr>
              <a:buSzPts val="2400"/>
              <a:buFont typeface="Noto Sans Symbols"/>
              <a:buChar char="✓"/>
              <a:defRPr b="0" i="0" sz="2400" u="none" cap="none" strike="noStrike">
                <a:solidFill>
                  <a:schemeClr val="dk1"/>
                </a:solidFill>
                <a:latin typeface="Calibri"/>
                <a:ea typeface="Calibri"/>
                <a:cs typeface="Calibri"/>
                <a:sym typeface="Calibri"/>
              </a:defRPr>
            </a:lvl1pPr>
            <a:lvl2pPr indent="-228600" lvl="1" marL="914400" marR="0" rtl="0" algn="l">
              <a:spcBef>
                <a:spcPts val="480"/>
              </a:spcBef>
              <a:spcAft>
                <a:spcPts val="0"/>
              </a:spcAft>
              <a:buClr>
                <a:srgbClr val="AB3333"/>
              </a:buClr>
              <a:buSzPts val="2400"/>
              <a:buFont typeface="Arial"/>
              <a:buNone/>
              <a:defRPr b="1" i="1" sz="2400" u="none" cap="none" strike="noStrike">
                <a:solidFill>
                  <a:srgbClr val="AB3333"/>
                </a:solidFill>
                <a:latin typeface="Calibri"/>
                <a:ea typeface="Calibri"/>
                <a:cs typeface="Calibri"/>
                <a:sym typeface="Calibri"/>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spcBef>
                <a:spcPts val="400"/>
              </a:spcBef>
              <a:spcAft>
                <a:spcPts val="0"/>
              </a:spcAft>
              <a:buClr>
                <a:srgbClr val="AB3333"/>
              </a:buClr>
              <a:buSzPts val="2000"/>
              <a:buFont typeface="Arial"/>
              <a:buNone/>
              <a:defRPr b="0" i="1" sz="2000" u="none" cap="none" strike="noStrike">
                <a:solidFill>
                  <a:srgbClr val="AB3333"/>
                </a:solidFill>
                <a:latin typeface="Calibri"/>
                <a:ea typeface="Calibri"/>
                <a:cs typeface="Calibri"/>
                <a:sym typeface="Calibri"/>
              </a:defRPr>
            </a:lvl4pPr>
            <a:lvl5pPr indent="-228600" lvl="4" marL="22860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7096146" y="5394019"/>
            <a:ext cx="904855" cy="171753"/>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3200400" y="5394019"/>
            <a:ext cx="2895600" cy="1717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457200" y="127000"/>
            <a:ext cx="8229600" cy="591428"/>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Shape 30"/>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1" name="Shape 31"/>
        <p:cNvGrpSpPr/>
        <p:nvPr/>
      </p:nvGrpSpPr>
      <p:grpSpPr>
        <a:xfrm>
          <a:off x="0" y="0"/>
          <a:ext cx="0" cy="0"/>
          <a:chOff x="0" y="0"/>
          <a:chExt cx="0" cy="0"/>
        </a:xfrm>
      </p:grpSpPr>
      <p:sp>
        <p:nvSpPr>
          <p:cNvPr id="32" name="Shape 32"/>
          <p:cNvSpPr txBox="1"/>
          <p:nvPr>
            <p:ph type="title"/>
          </p:nvPr>
        </p:nvSpPr>
        <p:spPr>
          <a:xfrm>
            <a:off x="457200" y="127000"/>
            <a:ext cx="8229600" cy="591428"/>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Shape 33"/>
          <p:cNvSpPr txBox="1"/>
          <p:nvPr>
            <p:ph idx="10" type="dt"/>
          </p:nvPr>
        </p:nvSpPr>
        <p:spPr>
          <a:xfrm>
            <a:off x="7096146" y="5394019"/>
            <a:ext cx="904855" cy="171753"/>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200400" y="5394019"/>
            <a:ext cx="2895600" cy="1717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127000"/>
            <a:ext cx="8229600" cy="591428"/>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457200" y="825501"/>
            <a:ext cx="8229600" cy="42545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rgbClr val="AB3333"/>
              </a:buClr>
              <a:buSzPts val="2400"/>
              <a:buFont typeface="Noto Sans Symbols"/>
              <a:buChar char="✓"/>
              <a:defRPr b="0" i="0" sz="2400" u="none" cap="none" strike="noStrike">
                <a:solidFill>
                  <a:schemeClr val="dk1"/>
                </a:solidFill>
                <a:latin typeface="Calibri"/>
                <a:ea typeface="Calibri"/>
                <a:cs typeface="Calibri"/>
                <a:sym typeface="Calibri"/>
              </a:defRPr>
            </a:lvl1pPr>
            <a:lvl2pPr indent="-228600" lvl="1" marL="914400" marR="0" rtl="0" algn="l">
              <a:spcBef>
                <a:spcPts val="480"/>
              </a:spcBef>
              <a:spcAft>
                <a:spcPts val="0"/>
              </a:spcAft>
              <a:buClr>
                <a:srgbClr val="AB3333"/>
              </a:buClr>
              <a:buSzPts val="2400"/>
              <a:buFont typeface="Arial"/>
              <a:buNone/>
              <a:defRPr b="1" i="1" sz="2400" u="none" cap="none" strike="noStrike">
                <a:solidFill>
                  <a:srgbClr val="AB3333"/>
                </a:solidFill>
                <a:latin typeface="Calibri"/>
                <a:ea typeface="Calibri"/>
                <a:cs typeface="Calibri"/>
                <a:sym typeface="Calibri"/>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spcBef>
                <a:spcPts val="400"/>
              </a:spcBef>
              <a:spcAft>
                <a:spcPts val="0"/>
              </a:spcAft>
              <a:buClr>
                <a:srgbClr val="AB3333"/>
              </a:buClr>
              <a:buSzPts val="2000"/>
              <a:buFont typeface="Arial"/>
              <a:buNone/>
              <a:defRPr b="0" i="1" sz="2000" u="none" cap="none" strike="noStrike">
                <a:solidFill>
                  <a:srgbClr val="AB3333"/>
                </a:solidFill>
                <a:latin typeface="Calibri"/>
                <a:ea typeface="Calibri"/>
                <a:cs typeface="Calibri"/>
                <a:sym typeface="Calibri"/>
              </a:defRPr>
            </a:lvl4pPr>
            <a:lvl5pPr indent="-228600" lvl="4" marL="22860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7096146" y="5394019"/>
            <a:ext cx="904855" cy="171753"/>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200400" y="5394019"/>
            <a:ext cx="2895600" cy="171753"/>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 name="Shape 39"/>
        <p:cNvGrpSpPr/>
        <p:nvPr/>
      </p:nvGrpSpPr>
      <p:grpSpPr>
        <a:xfrm>
          <a:off x="0" y="0"/>
          <a:ext cx="0" cy="0"/>
          <a:chOff x="0" y="0"/>
          <a:chExt cx="0" cy="0"/>
        </a:xfrm>
      </p:grpSpPr>
      <p:sp>
        <p:nvSpPr>
          <p:cNvPr id="40" name="Shape 40"/>
          <p:cNvSpPr txBox="1"/>
          <p:nvPr>
            <p:ph type="title"/>
          </p:nvPr>
        </p:nvSpPr>
        <p:spPr>
          <a:xfrm>
            <a:off x="228599" y="2931584"/>
            <a:ext cx="7772401" cy="112447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SzPts val="4000"/>
              <a:buFont typeface="Calibri"/>
              <a:buNone/>
            </a:pPr>
            <a:r>
              <a:rPr b="1" i="0" lang="en-US" sz="4000" u="none" cap="none" strike="noStrike">
                <a:solidFill>
                  <a:schemeClr val="lt1"/>
                </a:solidFill>
                <a:latin typeface="Calibri"/>
                <a:ea typeface="Calibri"/>
                <a:cs typeface="Calibri"/>
                <a:sym typeface="Calibri"/>
              </a:rPr>
              <a:t>AZN</a:t>
            </a:r>
            <a:r>
              <a:rPr lang="en-US"/>
              <a:t>et</a:t>
            </a:r>
            <a:r>
              <a:rPr b="1" i="0" lang="en-US" sz="4000" u="none" cap="none" strike="noStrike">
                <a:solidFill>
                  <a:schemeClr val="lt1"/>
                </a:solidFill>
                <a:latin typeface="Calibri"/>
                <a:ea typeface="Calibri"/>
                <a:cs typeface="Calibri"/>
                <a:sym typeface="Calibri"/>
              </a:rPr>
              <a:t> II VOICE &amp; NETWORK OVERSIGHT COMMITTEE </a:t>
            </a:r>
            <a:endParaRPr/>
          </a:p>
        </p:txBody>
      </p:sp>
      <p:sp>
        <p:nvSpPr>
          <p:cNvPr id="41" name="Shape 41"/>
          <p:cNvSpPr txBox="1"/>
          <p:nvPr>
            <p:ph idx="1" type="body"/>
          </p:nvPr>
        </p:nvSpPr>
        <p:spPr>
          <a:xfrm>
            <a:off x="228600" y="4074583"/>
            <a:ext cx="7772400" cy="6879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AB3333"/>
              </a:buClr>
              <a:buSzPts val="2000"/>
              <a:buFont typeface="Noto Sans Symbols"/>
              <a:buNone/>
            </a:pPr>
            <a:r>
              <a:rPr lang="en-US"/>
              <a:t>April 12, 2018</a:t>
            </a:r>
            <a:endParaRPr/>
          </a:p>
        </p:txBody>
      </p:sp>
      <p:sp>
        <p:nvSpPr>
          <p:cNvPr id="42" name="Shape 42"/>
          <p:cNvSpPr txBox="1"/>
          <p:nvPr>
            <p:ph idx="4294967295" type="ftr"/>
          </p:nvPr>
        </p:nvSpPr>
        <p:spPr>
          <a:xfrm>
            <a:off x="6248400" y="5408613"/>
            <a:ext cx="2895600" cy="1714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86375"/>
            <a:ext cx="8229600" cy="591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600"/>
              <a:t>WebEx Storage Continued</a:t>
            </a:r>
            <a:endParaRPr/>
          </a:p>
        </p:txBody>
      </p:sp>
      <p:sp>
        <p:nvSpPr>
          <p:cNvPr id="142" name="Shape 142"/>
          <p:cNvSpPr txBox="1"/>
          <p:nvPr>
            <p:ph idx="10" type="dt"/>
          </p:nvPr>
        </p:nvSpPr>
        <p:spPr>
          <a:xfrm>
            <a:off x="7096146" y="5394019"/>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43" name="Shape 143"/>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44" name="Shape 144"/>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145" name="Shape 145"/>
          <p:cNvSpPr txBox="1"/>
          <p:nvPr>
            <p:ph idx="1" type="body"/>
          </p:nvPr>
        </p:nvSpPr>
        <p:spPr>
          <a:xfrm>
            <a:off x="457200" y="825501"/>
            <a:ext cx="8229600" cy="425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0" rtl="0">
              <a:lnSpc>
                <a:spcPct val="120000"/>
              </a:lnSpc>
              <a:spcBef>
                <a:spcPts val="400"/>
              </a:spcBef>
              <a:spcAft>
                <a:spcPts val="0"/>
              </a:spcAft>
              <a:buClr>
                <a:schemeClr val="dk1"/>
              </a:buClr>
              <a:buSzPts val="1100"/>
              <a:buFont typeface="Arial"/>
              <a:buNone/>
            </a:pPr>
            <a:r>
              <a:rPr b="1" lang="en-US" sz="1800" u="sng"/>
              <a:t>Recommendations</a:t>
            </a:r>
            <a:endParaRPr b="1" sz="1800" u="sng"/>
          </a:p>
          <a:p>
            <a:pPr indent="-381000" lvl="0" marL="457200" rtl="0">
              <a:lnSpc>
                <a:spcPct val="120000"/>
              </a:lnSpc>
              <a:spcBef>
                <a:spcPts val="600"/>
              </a:spcBef>
              <a:spcAft>
                <a:spcPts val="0"/>
              </a:spcAft>
              <a:buSzPts val="2400"/>
              <a:buChar char="❖"/>
            </a:pPr>
            <a:r>
              <a:rPr lang="en-US" sz="1450">
                <a:latin typeface="Arial"/>
                <a:ea typeface="Arial"/>
                <a:cs typeface="Arial"/>
                <a:sym typeface="Arial"/>
              </a:rPr>
              <a:t></a:t>
            </a:r>
            <a:r>
              <a:rPr lang="en-US" sz="1800"/>
              <a:t>Each Agency should follow their own retention schedules</a:t>
            </a:r>
            <a:endParaRPr sz="1800"/>
          </a:p>
          <a:p>
            <a:pPr indent="-381000" lvl="0" marL="457200" rtl="0">
              <a:lnSpc>
                <a:spcPct val="120000"/>
              </a:lnSpc>
              <a:spcBef>
                <a:spcPts val="0"/>
              </a:spcBef>
              <a:spcAft>
                <a:spcPts val="0"/>
              </a:spcAft>
              <a:buSzPts val="2400"/>
              <a:buChar char="❖"/>
            </a:pPr>
            <a:r>
              <a:rPr lang="en-US" sz="1450">
                <a:latin typeface="Arial"/>
                <a:ea typeface="Arial"/>
                <a:cs typeface="Arial"/>
                <a:sym typeface="Arial"/>
              </a:rPr>
              <a:t></a:t>
            </a:r>
            <a:r>
              <a:rPr lang="en-US" sz="1800"/>
              <a:t>Recordings should be downloaded for long term storage</a:t>
            </a:r>
            <a:endParaRPr sz="1800"/>
          </a:p>
          <a:p>
            <a:pPr indent="-381000" lvl="0" marL="457200" rtl="0">
              <a:lnSpc>
                <a:spcPct val="120000"/>
              </a:lnSpc>
              <a:spcBef>
                <a:spcPts val="0"/>
              </a:spcBef>
              <a:spcAft>
                <a:spcPts val="0"/>
              </a:spcAft>
              <a:buSzPts val="2400"/>
              <a:buChar char="❖"/>
            </a:pPr>
            <a:r>
              <a:rPr lang="en-US" sz="1450">
                <a:latin typeface="Arial"/>
                <a:ea typeface="Arial"/>
                <a:cs typeface="Arial"/>
                <a:sym typeface="Arial"/>
              </a:rPr>
              <a:t></a:t>
            </a:r>
            <a:r>
              <a:rPr lang="en-US" sz="1800"/>
              <a:t>Instructions are located on the AZNet or Cisco web page(s)</a:t>
            </a:r>
            <a:endParaRPr sz="1800"/>
          </a:p>
          <a:p>
            <a:pPr indent="-381000" lvl="0" marL="457200" rtl="0">
              <a:lnSpc>
                <a:spcPct val="120000"/>
              </a:lnSpc>
              <a:spcBef>
                <a:spcPts val="0"/>
              </a:spcBef>
              <a:spcAft>
                <a:spcPts val="0"/>
              </a:spcAft>
              <a:buSzPts val="2400"/>
              <a:buChar char="❖"/>
            </a:pPr>
            <a:r>
              <a:rPr lang="en-US" sz="1450">
                <a:latin typeface="Arial"/>
                <a:ea typeface="Arial"/>
                <a:cs typeface="Arial"/>
                <a:sym typeface="Arial"/>
              </a:rPr>
              <a:t></a:t>
            </a:r>
            <a:r>
              <a:rPr lang="en-US" sz="1800"/>
              <a:t>https://aset.az.gov/aznet-ii-arizona-network</a:t>
            </a:r>
            <a:endParaRPr sz="1800"/>
          </a:p>
          <a:p>
            <a:pPr indent="-381000" lvl="0" marL="457200" rtl="0">
              <a:lnSpc>
                <a:spcPct val="120000"/>
              </a:lnSpc>
              <a:spcBef>
                <a:spcPts val="0"/>
              </a:spcBef>
              <a:spcAft>
                <a:spcPts val="0"/>
              </a:spcAft>
              <a:buSzPts val="2400"/>
              <a:buChar char="❖"/>
            </a:pPr>
            <a:r>
              <a:rPr lang="en-US" sz="1450">
                <a:latin typeface="Arial"/>
                <a:ea typeface="Arial"/>
                <a:cs typeface="Arial"/>
                <a:sym typeface="Arial"/>
              </a:rPr>
              <a:t></a:t>
            </a:r>
            <a:r>
              <a:rPr lang="en-US" sz="1800"/>
              <a:t>https://collaborationhelp.cisco.com/article/en-us/nzpa89j</a:t>
            </a:r>
            <a:endParaRPr sz="1800"/>
          </a:p>
          <a:p>
            <a:pPr indent="-190500" lvl="0" marL="342900" rtl="0">
              <a:spcBef>
                <a:spcPts val="600"/>
              </a:spcBef>
              <a:spcAft>
                <a:spcPts val="0"/>
              </a:spcAft>
              <a:buClr>
                <a:srgbClr val="AB3333"/>
              </a:buClr>
              <a:buSzPts val="2400"/>
              <a:buFont typeface="Noto Sans Symbols"/>
              <a:buNone/>
            </a:pPr>
            <a:r>
              <a:t/>
            </a:r>
            <a:endParaRPr/>
          </a:p>
          <a:p>
            <a:pPr indent="-190500" lvl="0" marL="342900" marR="0" rtl="0" algn="l">
              <a:spcBef>
                <a:spcPts val="0"/>
              </a:spcBef>
              <a:spcAft>
                <a:spcPts val="0"/>
              </a:spcAft>
              <a:buClr>
                <a:srgbClr val="AB3333"/>
              </a:buClr>
              <a:buSzPts val="2400"/>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a:t>Carrier Hosts</a:t>
            </a:r>
            <a:endParaRPr/>
          </a:p>
        </p:txBody>
      </p:sp>
      <p:sp>
        <p:nvSpPr>
          <p:cNvPr id="152" name="Shape 152"/>
          <p:cNvSpPr txBox="1"/>
          <p:nvPr>
            <p:ph idx="1" type="body"/>
          </p:nvPr>
        </p:nvSpPr>
        <p:spPr>
          <a:xfrm>
            <a:off x="457200" y="825501"/>
            <a:ext cx="8229600" cy="4254600"/>
          </a:xfrm>
          <a:prstGeom prst="rect">
            <a:avLst/>
          </a:prstGeom>
        </p:spPr>
        <p:txBody>
          <a:bodyPr anchorCtr="0" anchor="t" bIns="91425" lIns="91425" spcFirstLastPara="1" rIns="91425" wrap="square" tIns="91425">
            <a:noAutofit/>
          </a:bodyPr>
          <a:lstStyle/>
          <a:p>
            <a:pPr indent="0" lvl="0" marL="0">
              <a:spcBef>
                <a:spcPts val="480"/>
              </a:spcBef>
              <a:spcAft>
                <a:spcPts val="0"/>
              </a:spcAft>
              <a:buNone/>
            </a:pPr>
            <a:r>
              <a:t/>
            </a:r>
            <a:endParaRPr/>
          </a:p>
        </p:txBody>
      </p:sp>
      <p:sp>
        <p:nvSpPr>
          <p:cNvPr id="153" name="Shape 153"/>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54" name="Shape 154"/>
          <p:cNvPicPr preferRelativeResize="0"/>
          <p:nvPr/>
        </p:nvPicPr>
        <p:blipFill>
          <a:blip r:embed="rId3">
            <a:alphaModFix/>
          </a:blip>
          <a:stretch>
            <a:fillRect/>
          </a:stretch>
        </p:blipFill>
        <p:spPr>
          <a:xfrm>
            <a:off x="285750" y="0"/>
            <a:ext cx="8572500" cy="5715000"/>
          </a:xfrm>
          <a:prstGeom prst="rect">
            <a:avLst/>
          </a:prstGeom>
          <a:noFill/>
          <a:ln>
            <a:noFill/>
          </a:ln>
        </p:spPr>
      </p:pic>
      <p:sp>
        <p:nvSpPr>
          <p:cNvPr id="155" name="Shape 155"/>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56" name="Shape 156"/>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465950" y="137200"/>
            <a:ext cx="7395300" cy="880200"/>
          </a:xfrm>
          <a:prstGeom prst="rect">
            <a:avLst/>
          </a:prstGeom>
          <a:noFill/>
          <a:ln>
            <a:noFill/>
          </a:ln>
        </p:spPr>
        <p:txBody>
          <a:bodyPr anchorCtr="0" anchor="ctr" bIns="45700" lIns="91425" spcFirstLastPara="1" rIns="91425" wrap="square" tIns="45700">
            <a:noAutofit/>
          </a:bodyPr>
          <a:lstStyle/>
          <a:p>
            <a:pPr indent="0" lvl="1" marL="0" rtl="0" algn="ctr">
              <a:spcBef>
                <a:spcPts val="0"/>
              </a:spcBef>
              <a:spcAft>
                <a:spcPts val="0"/>
              </a:spcAft>
              <a:buClr>
                <a:schemeClr val="dk1"/>
              </a:buClr>
              <a:buFont typeface="Arial"/>
              <a:buNone/>
            </a:pPr>
            <a:r>
              <a:rPr lang="en-US" sz="3000">
                <a:latin typeface="Calibri"/>
                <a:ea typeface="Calibri"/>
                <a:cs typeface="Calibri"/>
                <a:sym typeface="Calibri"/>
              </a:rPr>
              <a:t>Carrier Metro Optical Ethernet (MOE) Hosts - Current</a:t>
            </a:r>
            <a:r>
              <a:rPr lang="en-US" sz="3000" u="none" cap="none" strike="noStrike">
                <a:latin typeface="Calibri"/>
                <a:ea typeface="Calibri"/>
                <a:cs typeface="Calibri"/>
                <a:sym typeface="Calibri"/>
              </a:rPr>
              <a:t> </a:t>
            </a:r>
            <a:endParaRPr sz="3000" u="none" cap="none" strike="noStrike">
              <a:latin typeface="Calibri"/>
              <a:ea typeface="Calibri"/>
              <a:cs typeface="Calibri"/>
              <a:sym typeface="Calibri"/>
            </a:endParaRPr>
          </a:p>
        </p:txBody>
      </p:sp>
      <p:sp>
        <p:nvSpPr>
          <p:cNvPr id="163" name="Shape 163"/>
          <p:cNvSpPr txBox="1"/>
          <p:nvPr>
            <p:ph idx="1" type="body"/>
          </p:nvPr>
        </p:nvSpPr>
        <p:spPr>
          <a:xfrm>
            <a:off x="298314" y="3456562"/>
            <a:ext cx="8594225" cy="1469767"/>
          </a:xfrm>
          <a:prstGeom prst="rect">
            <a:avLst/>
          </a:prstGeom>
          <a:noFill/>
          <a:ln>
            <a:noFill/>
          </a:ln>
        </p:spPr>
        <p:txBody>
          <a:bodyPr anchorCtr="0" anchor="t" bIns="45700" lIns="91425" spcFirstLastPara="1" rIns="91425" wrap="square" tIns="45700">
            <a:noAutofit/>
          </a:bodyPr>
          <a:lstStyle/>
          <a:p>
            <a:pPr indent="0" lvl="1" marL="457200" marR="0" rtl="0" algn="l">
              <a:lnSpc>
                <a:spcPct val="140000"/>
              </a:lnSpc>
              <a:spcBef>
                <a:spcPts val="306"/>
              </a:spcBef>
              <a:spcAft>
                <a:spcPts val="0"/>
              </a:spcAft>
              <a:buClr>
                <a:srgbClr val="AB3333"/>
              </a:buClr>
              <a:buSzPts val="1530"/>
              <a:buFont typeface="Arial"/>
              <a:buNone/>
            </a:pPr>
            <a:r>
              <a:t/>
            </a:r>
            <a:endParaRPr b="1" i="0" sz="1530" u="none" cap="none" strike="noStrike">
              <a:solidFill>
                <a:schemeClr val="dk1"/>
              </a:solidFill>
              <a:latin typeface="Calibri"/>
              <a:ea typeface="Calibri"/>
              <a:cs typeface="Calibri"/>
              <a:sym typeface="Calibri"/>
            </a:endParaRPr>
          </a:p>
          <a:p>
            <a:pPr indent="86359" lvl="1" marL="457200" marR="0" rtl="0" algn="l">
              <a:lnSpc>
                <a:spcPct val="90000"/>
              </a:lnSpc>
              <a:spcBef>
                <a:spcPts val="272"/>
              </a:spcBef>
              <a:spcAft>
                <a:spcPts val="0"/>
              </a:spcAft>
              <a:buClr>
                <a:srgbClr val="AB3333"/>
              </a:buClr>
              <a:buSzPts val="1360"/>
              <a:buFont typeface="Noto Sans Symbols"/>
              <a:buNone/>
            </a:pPr>
            <a:r>
              <a:t/>
            </a:r>
            <a:endParaRPr b="1" i="1" sz="1360" u="none" cap="none" strike="noStrike">
              <a:solidFill>
                <a:schemeClr val="dk1"/>
              </a:solidFill>
              <a:latin typeface="Calibri"/>
              <a:ea typeface="Calibri"/>
              <a:cs typeface="Calibri"/>
              <a:sym typeface="Calibri"/>
            </a:endParaRPr>
          </a:p>
        </p:txBody>
      </p:sp>
      <p:sp>
        <p:nvSpPr>
          <p:cNvPr id="164" name="Shape 164"/>
          <p:cNvSpPr txBox="1"/>
          <p:nvPr>
            <p:ph idx="10" type="dt"/>
          </p:nvPr>
        </p:nvSpPr>
        <p:spPr>
          <a:xfrm>
            <a:off x="6983362" y="5394019"/>
            <a:ext cx="1017640" cy="17175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65" name="Shape 165"/>
          <p:cNvSpPr txBox="1"/>
          <p:nvPr>
            <p:ph idx="11" type="ftr"/>
          </p:nvPr>
        </p:nvSpPr>
        <p:spPr>
          <a:xfrm>
            <a:off x="3200400" y="5394019"/>
            <a:ext cx="2895600" cy="1717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66" name="Shape 166"/>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167" name="Shape 167"/>
          <p:cNvSpPr/>
          <p:nvPr/>
        </p:nvSpPr>
        <p:spPr>
          <a:xfrm>
            <a:off x="228650" y="977475"/>
            <a:ext cx="8629500" cy="4145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1200"/>
          </a:p>
          <a:p>
            <a:pPr indent="-304800" lvl="0" marL="457200" marR="0" rtl="0" algn="l">
              <a:lnSpc>
                <a:spcPct val="150000"/>
              </a:lnSpc>
              <a:spcBef>
                <a:spcPts val="0"/>
              </a:spcBef>
              <a:spcAft>
                <a:spcPts val="0"/>
              </a:spcAft>
              <a:buSzPts val="1200"/>
              <a:buChar char="❖"/>
            </a:pPr>
            <a:r>
              <a:rPr lang="en-US" sz="1200"/>
              <a:t>Cox - Two hosts</a:t>
            </a:r>
            <a:endParaRPr sz="1200"/>
          </a:p>
          <a:p>
            <a:pPr indent="-304800" lvl="1" marL="914400" marR="0" rtl="0" algn="l">
              <a:lnSpc>
                <a:spcPct val="150000"/>
              </a:lnSpc>
              <a:spcBef>
                <a:spcPts val="0"/>
              </a:spcBef>
              <a:spcAft>
                <a:spcPts val="0"/>
              </a:spcAft>
              <a:buSzPts val="1200"/>
              <a:buChar char="➢"/>
            </a:pPr>
            <a:r>
              <a:rPr lang="en-US" sz="1200"/>
              <a:t>Phoenix 500M bandwidth profile/10G interface</a:t>
            </a:r>
            <a:endParaRPr sz="1200"/>
          </a:p>
          <a:p>
            <a:pPr indent="-304800" lvl="1" marL="914400" marR="0" rtl="0" algn="l">
              <a:lnSpc>
                <a:spcPct val="150000"/>
              </a:lnSpc>
              <a:spcBef>
                <a:spcPts val="0"/>
              </a:spcBef>
              <a:spcAft>
                <a:spcPts val="0"/>
              </a:spcAft>
              <a:buSzPts val="1200"/>
              <a:buChar char="➢"/>
            </a:pPr>
            <a:r>
              <a:rPr lang="en-US" sz="1200"/>
              <a:t>Tucson 500M bandwidth profile/1G interface</a:t>
            </a:r>
            <a:endParaRPr sz="1200"/>
          </a:p>
          <a:p>
            <a:pPr indent="-304800" lvl="0" marL="457200" marR="0" rtl="0" algn="l">
              <a:lnSpc>
                <a:spcPct val="150000"/>
              </a:lnSpc>
              <a:spcBef>
                <a:spcPts val="0"/>
              </a:spcBef>
              <a:spcAft>
                <a:spcPts val="0"/>
              </a:spcAft>
              <a:buSzPts val="1200"/>
              <a:buChar char="❖"/>
            </a:pPr>
            <a:r>
              <a:rPr lang="en-US" sz="1200"/>
              <a:t>CenturyLink - Three hosts</a:t>
            </a:r>
            <a:endParaRPr sz="1200"/>
          </a:p>
          <a:p>
            <a:pPr indent="-304800" lvl="1" marL="914400" marR="0" rtl="0" algn="l">
              <a:lnSpc>
                <a:spcPct val="150000"/>
              </a:lnSpc>
              <a:spcBef>
                <a:spcPts val="0"/>
              </a:spcBef>
              <a:spcAft>
                <a:spcPts val="0"/>
              </a:spcAft>
              <a:buSzPts val="1200"/>
              <a:buChar char="➢"/>
            </a:pPr>
            <a:r>
              <a:rPr lang="en-US" sz="1200">
                <a:solidFill>
                  <a:schemeClr val="dk1"/>
                </a:solidFill>
              </a:rPr>
              <a:t>Phoenix IO 1G bandwidth profile/10G interface</a:t>
            </a:r>
            <a:endParaRPr sz="1200">
              <a:solidFill>
                <a:schemeClr val="dk1"/>
              </a:solidFill>
            </a:endParaRPr>
          </a:p>
          <a:p>
            <a:pPr indent="-304800" lvl="1" marL="914400" marR="0" rtl="0" algn="l">
              <a:lnSpc>
                <a:spcPct val="150000"/>
              </a:lnSpc>
              <a:spcBef>
                <a:spcPts val="0"/>
              </a:spcBef>
              <a:spcAft>
                <a:spcPts val="0"/>
              </a:spcAft>
              <a:buSzPts val="1200"/>
              <a:buChar char="➢"/>
            </a:pPr>
            <a:r>
              <a:rPr lang="en-US" sz="1200">
                <a:solidFill>
                  <a:schemeClr val="dk1"/>
                </a:solidFill>
              </a:rPr>
              <a:t>Phoenix 206 2G bandwidth profile/10G interface - No change</a:t>
            </a:r>
            <a:endParaRPr sz="1200">
              <a:solidFill>
                <a:schemeClr val="dk1"/>
              </a:solidFill>
            </a:endParaRPr>
          </a:p>
          <a:p>
            <a:pPr indent="-304800" lvl="1" marL="914400" marR="0" rtl="0" algn="l">
              <a:lnSpc>
                <a:spcPct val="150000"/>
              </a:lnSpc>
              <a:spcBef>
                <a:spcPts val="0"/>
              </a:spcBef>
              <a:spcAft>
                <a:spcPts val="0"/>
              </a:spcAft>
              <a:buSzPts val="1200"/>
              <a:buChar char="➢"/>
            </a:pPr>
            <a:r>
              <a:rPr lang="en-US" sz="1200">
                <a:solidFill>
                  <a:schemeClr val="dk1"/>
                </a:solidFill>
              </a:rPr>
              <a:t>Tucson 1G bandwidth profile/1G interface</a:t>
            </a:r>
            <a:endParaRPr sz="1200"/>
          </a:p>
          <a:p>
            <a:pPr indent="-304800" lvl="0" marL="457200" marR="0" rtl="0" algn="l">
              <a:lnSpc>
                <a:spcPct val="150000"/>
              </a:lnSpc>
              <a:spcBef>
                <a:spcPts val="0"/>
              </a:spcBef>
              <a:spcAft>
                <a:spcPts val="0"/>
              </a:spcAft>
              <a:buSzPts val="1200"/>
              <a:buChar char="❖"/>
            </a:pPr>
            <a:r>
              <a:rPr lang="en-US" sz="1200"/>
              <a:t>Level 3/CenturyLink - Two hosts</a:t>
            </a:r>
            <a:endParaRPr sz="1200"/>
          </a:p>
          <a:p>
            <a:pPr indent="-304800" lvl="1" marL="914400" marR="0" rtl="0" algn="l">
              <a:lnSpc>
                <a:spcPct val="150000"/>
              </a:lnSpc>
              <a:spcBef>
                <a:spcPts val="0"/>
              </a:spcBef>
              <a:spcAft>
                <a:spcPts val="0"/>
              </a:spcAft>
              <a:buSzPts val="1200"/>
              <a:buChar char="➢"/>
            </a:pPr>
            <a:r>
              <a:rPr lang="en-US" sz="1200"/>
              <a:t>Phoenix 1G bandwidth profile/10G interface - No change</a:t>
            </a:r>
            <a:endParaRPr sz="1200"/>
          </a:p>
          <a:p>
            <a:pPr indent="-304800" lvl="1" marL="914400" marR="0" rtl="0" algn="l">
              <a:lnSpc>
                <a:spcPct val="150000"/>
              </a:lnSpc>
              <a:spcBef>
                <a:spcPts val="0"/>
              </a:spcBef>
              <a:spcAft>
                <a:spcPts val="0"/>
              </a:spcAft>
              <a:buSzPts val="1200"/>
              <a:buChar char="➢"/>
            </a:pPr>
            <a:r>
              <a:rPr lang="en-US" sz="1200"/>
              <a:t>Tucson 1G bandwidth profile/1G interface - No change</a:t>
            </a:r>
            <a:endParaRPr sz="1200"/>
          </a:p>
          <a:p>
            <a:pPr indent="-304800" lvl="0" marL="457200" marR="0" rtl="0" algn="l">
              <a:lnSpc>
                <a:spcPct val="150000"/>
              </a:lnSpc>
              <a:spcBef>
                <a:spcPts val="0"/>
              </a:spcBef>
              <a:spcAft>
                <a:spcPts val="0"/>
              </a:spcAft>
              <a:buSzPts val="1200"/>
              <a:buChar char="❖"/>
            </a:pPr>
            <a:r>
              <a:rPr lang="en-US" sz="1200"/>
              <a:t>Zayo (formerly known as Electric Lightwave formerly known as Integra)</a:t>
            </a:r>
            <a:endParaRPr sz="1200"/>
          </a:p>
          <a:p>
            <a:pPr indent="-304800" lvl="1" marL="914400" marR="0" rtl="0" algn="l">
              <a:lnSpc>
                <a:spcPct val="150000"/>
              </a:lnSpc>
              <a:spcBef>
                <a:spcPts val="0"/>
              </a:spcBef>
              <a:spcAft>
                <a:spcPts val="0"/>
              </a:spcAft>
              <a:buSzPts val="1200"/>
              <a:buChar char="➢"/>
            </a:pPr>
            <a:r>
              <a:rPr lang="en-US" sz="1200"/>
              <a:t>Phoenix 100M bandwidth profile/1G interface</a:t>
            </a:r>
            <a:endParaRPr sz="1200"/>
          </a:p>
          <a:p>
            <a:pPr indent="-304800" lvl="1" marL="914400" marR="0" rtl="0" algn="l">
              <a:lnSpc>
                <a:spcPct val="150000"/>
              </a:lnSpc>
              <a:spcBef>
                <a:spcPts val="0"/>
              </a:spcBef>
              <a:spcAft>
                <a:spcPts val="0"/>
              </a:spcAft>
              <a:buSzPts val="1200"/>
              <a:buChar char="➢"/>
            </a:pPr>
            <a:r>
              <a:rPr lang="en-US" sz="1200"/>
              <a:t>Tucson 500M bandwidth profile/10G interface</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74" name="Shape 174"/>
          <p:cNvSpPr txBox="1"/>
          <p:nvPr>
            <p:ph type="title"/>
          </p:nvPr>
        </p:nvSpPr>
        <p:spPr>
          <a:xfrm>
            <a:off x="148450" y="288198"/>
            <a:ext cx="7395300" cy="714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Calibri"/>
              <a:buNone/>
            </a:pPr>
            <a:r>
              <a:t/>
            </a:r>
            <a:endParaRPr/>
          </a:p>
          <a:p>
            <a:pPr indent="0" lvl="0" marL="0" marR="0" rtl="0" algn="ctr">
              <a:spcBef>
                <a:spcPts val="0"/>
              </a:spcBef>
              <a:spcAft>
                <a:spcPts val="0"/>
              </a:spcAft>
              <a:buClr>
                <a:schemeClr val="dk1"/>
              </a:buClr>
              <a:buSzPts val="4000"/>
              <a:buFont typeface="Calibri"/>
              <a:buNone/>
            </a:pPr>
            <a:r>
              <a:rPr lang="en-US" sz="3000">
                <a:solidFill>
                  <a:srgbClr val="000000"/>
                </a:solidFill>
              </a:rPr>
              <a:t>Carrier Metro Optical Ethernet (MOE) Hosts - New</a:t>
            </a:r>
            <a:r>
              <a:rPr lang="en-US" sz="3000" u="none" cap="none" strike="noStrike">
                <a:solidFill>
                  <a:srgbClr val="000000"/>
                </a:solidFill>
              </a:rPr>
              <a:t> </a:t>
            </a:r>
            <a:br>
              <a:rPr lang="en-US" sz="3000" u="none" cap="none" strike="noStrike">
                <a:solidFill>
                  <a:srgbClr val="000000"/>
                </a:solidFill>
              </a:rPr>
            </a:br>
            <a:endParaRPr sz="3000" u="none" cap="none" strike="noStrike">
              <a:solidFill>
                <a:srgbClr val="000000"/>
              </a:solidFill>
            </a:endParaRPr>
          </a:p>
        </p:txBody>
      </p:sp>
      <p:sp>
        <p:nvSpPr>
          <p:cNvPr id="175" name="Shape 175"/>
          <p:cNvSpPr/>
          <p:nvPr/>
        </p:nvSpPr>
        <p:spPr>
          <a:xfrm>
            <a:off x="405850" y="1144575"/>
            <a:ext cx="8269800" cy="36324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t/>
            </a:r>
            <a:endParaRPr b="1" i="1" sz="1600">
              <a:solidFill>
                <a:srgbClr val="C00000"/>
              </a:solidFill>
              <a:latin typeface="Calibri"/>
              <a:ea typeface="Calibri"/>
              <a:cs typeface="Calibri"/>
              <a:sym typeface="Calibri"/>
            </a:endParaRPr>
          </a:p>
          <a:p>
            <a:pPr indent="0" lvl="0" marL="0" marR="0" rtl="0" algn="l">
              <a:lnSpc>
                <a:spcPct val="150000"/>
              </a:lnSpc>
              <a:spcBef>
                <a:spcPts val="0"/>
              </a:spcBef>
              <a:spcAft>
                <a:spcPts val="0"/>
              </a:spcAft>
              <a:buNone/>
            </a:pPr>
            <a:r>
              <a:rPr lang="en-US" sz="1200"/>
              <a:t>Current bandwidth is not sufficient to support the needs of agency remotes.  Orders placed to increase bandwidth profile.</a:t>
            </a:r>
            <a:endParaRPr sz="1200"/>
          </a:p>
          <a:p>
            <a:pPr indent="-304800" lvl="0" marL="457200" marR="0" rtl="0" algn="l">
              <a:lnSpc>
                <a:spcPct val="150000"/>
              </a:lnSpc>
              <a:spcBef>
                <a:spcPts val="0"/>
              </a:spcBef>
              <a:spcAft>
                <a:spcPts val="0"/>
              </a:spcAft>
              <a:buClr>
                <a:srgbClr val="000000"/>
              </a:buClr>
              <a:buSzPts val="1200"/>
              <a:buFont typeface="Arial"/>
              <a:buChar char="➢"/>
            </a:pPr>
            <a:r>
              <a:rPr lang="en-US" sz="1200"/>
              <a:t>Cox orders in progress to increase from 500M to 2G bandwidth profile on 10G interface (Phoenix IO &amp; Tucson)</a:t>
            </a:r>
            <a:endParaRPr sz="1200"/>
          </a:p>
          <a:p>
            <a:pPr indent="-304800" lvl="1" marL="914400" marR="0" rtl="0" algn="l">
              <a:lnSpc>
                <a:spcPct val="150000"/>
              </a:lnSpc>
              <a:spcBef>
                <a:spcPts val="0"/>
              </a:spcBef>
              <a:spcAft>
                <a:spcPts val="0"/>
              </a:spcAft>
              <a:buSzPts val="1200"/>
              <a:buChar char="○"/>
            </a:pPr>
            <a:r>
              <a:rPr lang="en-US" sz="1200"/>
              <a:t>Total monthly increase to Shared INFRA is $699.00 (excluding taxes and fees)</a:t>
            </a:r>
            <a:endParaRPr sz="1200"/>
          </a:p>
          <a:p>
            <a:pPr indent="-304800" lvl="0" marL="457200" rtl="0">
              <a:lnSpc>
                <a:spcPct val="150000"/>
              </a:lnSpc>
              <a:spcBef>
                <a:spcPts val="0"/>
              </a:spcBef>
              <a:spcAft>
                <a:spcPts val="0"/>
              </a:spcAft>
              <a:buClr>
                <a:schemeClr val="dk1"/>
              </a:buClr>
              <a:buSzPts val="1200"/>
              <a:buChar char="➢"/>
            </a:pPr>
            <a:r>
              <a:rPr lang="en-US" sz="1200">
                <a:solidFill>
                  <a:schemeClr val="dk1"/>
                </a:solidFill>
              </a:rPr>
              <a:t>CenturyLink orders in progress to increase from 1G  to 2G bandwidth profile on 10G interface (Phoenix IO &amp; Tucson)</a:t>
            </a:r>
            <a:endParaRPr sz="1200">
              <a:solidFill>
                <a:schemeClr val="dk1"/>
              </a:solidFill>
            </a:endParaRPr>
          </a:p>
          <a:p>
            <a:pPr indent="-304800" lvl="1" marL="914400" rtl="0">
              <a:lnSpc>
                <a:spcPct val="150000"/>
              </a:lnSpc>
              <a:spcBef>
                <a:spcPts val="0"/>
              </a:spcBef>
              <a:spcAft>
                <a:spcPts val="0"/>
              </a:spcAft>
              <a:buClr>
                <a:schemeClr val="dk1"/>
              </a:buClr>
              <a:buSzPts val="1200"/>
              <a:buChar char="○"/>
            </a:pPr>
            <a:r>
              <a:rPr lang="en-US" sz="1200">
                <a:solidFill>
                  <a:schemeClr val="dk1"/>
                </a:solidFill>
              </a:rPr>
              <a:t>Total monthly increase to Shared INFRA is $2,520.00 (excluding taxes and fees)</a:t>
            </a:r>
            <a:endParaRPr sz="1200">
              <a:solidFill>
                <a:schemeClr val="dk1"/>
              </a:solidFill>
            </a:endParaRPr>
          </a:p>
          <a:p>
            <a:pPr indent="-304800" lvl="0" marL="457200" rtl="0">
              <a:lnSpc>
                <a:spcPct val="150000"/>
              </a:lnSpc>
              <a:spcBef>
                <a:spcPts val="0"/>
              </a:spcBef>
              <a:spcAft>
                <a:spcPts val="0"/>
              </a:spcAft>
              <a:buClr>
                <a:schemeClr val="dk1"/>
              </a:buClr>
              <a:buSzPts val="1200"/>
              <a:buChar char="➢"/>
            </a:pPr>
            <a:r>
              <a:rPr lang="en-US" sz="1200">
                <a:solidFill>
                  <a:schemeClr val="dk1"/>
                </a:solidFill>
              </a:rPr>
              <a:t>Level 3 1G bandwidth profile on 10G interface - no change.  Currently working with CenturyLink Team to acquire more information on the merger and what the future entails of the existing Level 3 infrastructure.</a:t>
            </a:r>
            <a:endParaRPr sz="1200">
              <a:solidFill>
                <a:schemeClr val="dk1"/>
              </a:solidFill>
            </a:endParaRPr>
          </a:p>
          <a:p>
            <a:pPr indent="-304800" lvl="0" marL="457200" rtl="0">
              <a:lnSpc>
                <a:spcPct val="150000"/>
              </a:lnSpc>
              <a:spcBef>
                <a:spcPts val="0"/>
              </a:spcBef>
              <a:spcAft>
                <a:spcPts val="0"/>
              </a:spcAft>
              <a:buClr>
                <a:schemeClr val="dk1"/>
              </a:buClr>
              <a:buSzPts val="1200"/>
              <a:buChar char="➢"/>
            </a:pPr>
            <a:r>
              <a:rPr lang="en-US" sz="1200">
                <a:solidFill>
                  <a:schemeClr val="dk1"/>
                </a:solidFill>
              </a:rPr>
              <a:t>Zayo orders in progress to increase from 500M to 1G bandwidth profile on 10G interface (Phoenix IO &amp; Tucson). </a:t>
            </a:r>
            <a:endParaRPr sz="1200">
              <a:solidFill>
                <a:schemeClr val="dk1"/>
              </a:solidFill>
            </a:endParaRPr>
          </a:p>
          <a:p>
            <a:pPr indent="-304800" lvl="1" marL="914400" rtl="0">
              <a:lnSpc>
                <a:spcPct val="150000"/>
              </a:lnSpc>
              <a:spcBef>
                <a:spcPts val="0"/>
              </a:spcBef>
              <a:spcAft>
                <a:spcPts val="0"/>
              </a:spcAft>
              <a:buClr>
                <a:schemeClr val="dk1"/>
              </a:buClr>
              <a:buSzPts val="1200"/>
              <a:buChar char="○"/>
            </a:pPr>
            <a:r>
              <a:rPr lang="en-US" sz="1200">
                <a:solidFill>
                  <a:schemeClr val="dk1"/>
                </a:solidFill>
              </a:rPr>
              <a:t>Total monthly increase to Shared INFRA is $1,718.00 (excluding taxes and fees)</a:t>
            </a:r>
            <a:endParaRPr sz="1200"/>
          </a:p>
          <a:p>
            <a:pPr indent="0" lvl="0" marL="0" marR="0" rtl="0" algn="l">
              <a:lnSpc>
                <a:spcPct val="150000"/>
              </a:lnSpc>
              <a:spcBef>
                <a:spcPts val="0"/>
              </a:spcBef>
              <a:spcAft>
                <a:spcPts val="0"/>
              </a:spcAft>
              <a:buNone/>
            </a:pPr>
            <a:r>
              <a:t/>
            </a:r>
            <a:endParaRPr/>
          </a:p>
        </p:txBody>
      </p:sp>
      <p:sp>
        <p:nvSpPr>
          <p:cNvPr id="176" name="Shape 176"/>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77" name="Shape 177"/>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000"/>
              <a:t>AZNET III RFP Timeline</a:t>
            </a:r>
            <a:endParaRPr sz="3000"/>
          </a:p>
        </p:txBody>
      </p:sp>
      <p:sp>
        <p:nvSpPr>
          <p:cNvPr id="184" name="Shape 184"/>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sp>
        <p:nvSpPr>
          <p:cNvPr id="185" name="Shape 185"/>
          <p:cNvSpPr/>
          <p:nvPr/>
        </p:nvSpPr>
        <p:spPr>
          <a:xfrm>
            <a:off x="5080167"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a:off x="6872974"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1492419"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188" name="Shape 188"/>
          <p:cNvSpPr/>
          <p:nvPr/>
        </p:nvSpPr>
        <p:spPr>
          <a:xfrm>
            <a:off x="1491200"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1491200"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a:t>   </a:t>
            </a:r>
            <a:endParaRPr/>
          </a:p>
        </p:txBody>
      </p:sp>
      <p:sp>
        <p:nvSpPr>
          <p:cNvPr id="190" name="Shape 190"/>
          <p:cNvSpPr/>
          <p:nvPr/>
        </p:nvSpPr>
        <p:spPr>
          <a:xfrm>
            <a:off x="1491200"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a:off x="1491200"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a:off x="3286060"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a:off x="3284841"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nvSpPr>
        <p:spPr>
          <a:xfrm>
            <a:off x="3284841"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nvSpPr>
        <p:spPr>
          <a:xfrm>
            <a:off x="3284841"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a:off x="3286191"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a:off x="1493442" y="1369651"/>
            <a:ext cx="17925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Q4</a:t>
            </a:r>
            <a:endParaRPr b="1" sz="800">
              <a:solidFill>
                <a:srgbClr val="FFFFFF"/>
              </a:solidFill>
              <a:latin typeface="Roboto"/>
              <a:ea typeface="Roboto"/>
              <a:cs typeface="Roboto"/>
              <a:sym typeface="Roboto"/>
            </a:endParaRPr>
          </a:p>
        </p:txBody>
      </p:sp>
      <p:sp>
        <p:nvSpPr>
          <p:cNvPr id="198" name="Shape 198"/>
          <p:cNvSpPr/>
          <p:nvPr/>
        </p:nvSpPr>
        <p:spPr>
          <a:xfrm>
            <a:off x="1493442" y="1677129"/>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April</a:t>
            </a:r>
            <a:endParaRPr sz="600">
              <a:solidFill>
                <a:srgbClr val="FFFFFF"/>
              </a:solidFill>
              <a:latin typeface="Roboto"/>
              <a:ea typeface="Roboto"/>
              <a:cs typeface="Roboto"/>
              <a:sym typeface="Roboto"/>
            </a:endParaRPr>
          </a:p>
        </p:txBody>
      </p:sp>
      <p:sp>
        <p:nvSpPr>
          <p:cNvPr id="199" name="Shape 199"/>
          <p:cNvSpPr/>
          <p:nvPr/>
        </p:nvSpPr>
        <p:spPr>
          <a:xfrm>
            <a:off x="2090931" y="1677129"/>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May</a:t>
            </a:r>
            <a:endParaRPr sz="600">
              <a:solidFill>
                <a:srgbClr val="FFFFFF"/>
              </a:solidFill>
              <a:latin typeface="Roboto"/>
              <a:ea typeface="Roboto"/>
              <a:cs typeface="Roboto"/>
              <a:sym typeface="Roboto"/>
            </a:endParaRPr>
          </a:p>
        </p:txBody>
      </p:sp>
      <p:sp>
        <p:nvSpPr>
          <p:cNvPr id="200" name="Shape 200"/>
          <p:cNvSpPr/>
          <p:nvPr/>
        </p:nvSpPr>
        <p:spPr>
          <a:xfrm>
            <a:off x="2688420" y="1677129"/>
            <a:ext cx="597000" cy="3075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June</a:t>
            </a:r>
            <a:endParaRPr sz="600">
              <a:solidFill>
                <a:srgbClr val="FFFFFF"/>
              </a:solidFill>
              <a:latin typeface="Roboto"/>
              <a:ea typeface="Roboto"/>
              <a:cs typeface="Roboto"/>
              <a:sym typeface="Roboto"/>
            </a:endParaRPr>
          </a:p>
        </p:txBody>
      </p:sp>
      <p:sp>
        <p:nvSpPr>
          <p:cNvPr id="201" name="Shape 201"/>
          <p:cNvSpPr/>
          <p:nvPr/>
        </p:nvSpPr>
        <p:spPr>
          <a:xfrm>
            <a:off x="3287087" y="1369651"/>
            <a:ext cx="17925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Q1</a:t>
            </a:r>
            <a:endParaRPr b="1" sz="800">
              <a:solidFill>
                <a:srgbClr val="FFFFFF"/>
              </a:solidFill>
              <a:latin typeface="Roboto"/>
              <a:ea typeface="Roboto"/>
              <a:cs typeface="Roboto"/>
              <a:sym typeface="Roboto"/>
            </a:endParaRPr>
          </a:p>
        </p:txBody>
      </p:sp>
      <p:sp>
        <p:nvSpPr>
          <p:cNvPr id="202" name="Shape 202"/>
          <p:cNvSpPr/>
          <p:nvPr/>
        </p:nvSpPr>
        <p:spPr>
          <a:xfrm>
            <a:off x="3287087" y="1677129"/>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July</a:t>
            </a:r>
            <a:endParaRPr sz="600">
              <a:solidFill>
                <a:srgbClr val="FFFFFF"/>
              </a:solidFill>
              <a:latin typeface="Roboto"/>
              <a:ea typeface="Roboto"/>
              <a:cs typeface="Roboto"/>
              <a:sym typeface="Roboto"/>
            </a:endParaRPr>
          </a:p>
        </p:txBody>
      </p:sp>
      <p:sp>
        <p:nvSpPr>
          <p:cNvPr id="203" name="Shape 203"/>
          <p:cNvSpPr/>
          <p:nvPr/>
        </p:nvSpPr>
        <p:spPr>
          <a:xfrm>
            <a:off x="3884576" y="1677129"/>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August</a:t>
            </a:r>
            <a:endParaRPr sz="600">
              <a:solidFill>
                <a:srgbClr val="FFFFFF"/>
              </a:solidFill>
              <a:latin typeface="Roboto"/>
              <a:ea typeface="Roboto"/>
              <a:cs typeface="Roboto"/>
              <a:sym typeface="Roboto"/>
            </a:endParaRPr>
          </a:p>
        </p:txBody>
      </p:sp>
      <p:sp>
        <p:nvSpPr>
          <p:cNvPr id="204" name="Shape 204"/>
          <p:cNvSpPr/>
          <p:nvPr/>
        </p:nvSpPr>
        <p:spPr>
          <a:xfrm>
            <a:off x="4482065" y="1677129"/>
            <a:ext cx="597000" cy="3075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September</a:t>
            </a:r>
            <a:endParaRPr sz="600">
              <a:solidFill>
                <a:srgbClr val="FFFFFF"/>
              </a:solidFill>
              <a:latin typeface="Roboto"/>
              <a:ea typeface="Roboto"/>
              <a:cs typeface="Roboto"/>
              <a:sym typeface="Roboto"/>
            </a:endParaRPr>
          </a:p>
        </p:txBody>
      </p:sp>
      <p:sp>
        <p:nvSpPr>
          <p:cNvPr id="205" name="Shape 205"/>
          <p:cNvSpPr/>
          <p:nvPr/>
        </p:nvSpPr>
        <p:spPr>
          <a:xfrm>
            <a:off x="5080036"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a:off x="5080167"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a:off x="5080167"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a:off x="5080167"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a:off x="5081063" y="1369651"/>
            <a:ext cx="17925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Q2</a:t>
            </a:r>
            <a:endParaRPr b="1" sz="800">
              <a:solidFill>
                <a:srgbClr val="FFFFFF"/>
              </a:solidFill>
              <a:latin typeface="Roboto"/>
              <a:ea typeface="Roboto"/>
              <a:cs typeface="Roboto"/>
              <a:sym typeface="Roboto"/>
            </a:endParaRPr>
          </a:p>
        </p:txBody>
      </p:sp>
      <p:sp>
        <p:nvSpPr>
          <p:cNvPr id="210" name="Shape 210"/>
          <p:cNvSpPr/>
          <p:nvPr/>
        </p:nvSpPr>
        <p:spPr>
          <a:xfrm>
            <a:off x="5081063" y="1677129"/>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October</a:t>
            </a:r>
            <a:endParaRPr sz="600">
              <a:solidFill>
                <a:srgbClr val="FFFFFF"/>
              </a:solidFill>
              <a:latin typeface="Roboto"/>
              <a:ea typeface="Roboto"/>
              <a:cs typeface="Roboto"/>
              <a:sym typeface="Roboto"/>
            </a:endParaRPr>
          </a:p>
        </p:txBody>
      </p:sp>
      <p:sp>
        <p:nvSpPr>
          <p:cNvPr id="211" name="Shape 211"/>
          <p:cNvSpPr/>
          <p:nvPr/>
        </p:nvSpPr>
        <p:spPr>
          <a:xfrm>
            <a:off x="5678552" y="1677129"/>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November</a:t>
            </a:r>
            <a:endParaRPr sz="600">
              <a:solidFill>
                <a:srgbClr val="FFFFFF"/>
              </a:solidFill>
              <a:latin typeface="Roboto"/>
              <a:ea typeface="Roboto"/>
              <a:cs typeface="Roboto"/>
              <a:sym typeface="Roboto"/>
            </a:endParaRPr>
          </a:p>
        </p:txBody>
      </p:sp>
      <p:sp>
        <p:nvSpPr>
          <p:cNvPr id="212" name="Shape 212"/>
          <p:cNvSpPr/>
          <p:nvPr/>
        </p:nvSpPr>
        <p:spPr>
          <a:xfrm>
            <a:off x="6276041" y="1677129"/>
            <a:ext cx="597000" cy="307500"/>
          </a:xfrm>
          <a:prstGeom prst="rect">
            <a:avLst/>
          </a:prstGeom>
          <a:solidFill>
            <a:srgbClr val="46464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December</a:t>
            </a:r>
            <a:endParaRPr sz="600">
              <a:solidFill>
                <a:srgbClr val="FFFFFF"/>
              </a:solidFill>
              <a:latin typeface="Roboto"/>
              <a:ea typeface="Roboto"/>
              <a:cs typeface="Roboto"/>
              <a:sym typeface="Roboto"/>
            </a:endParaRPr>
          </a:p>
        </p:txBody>
      </p:sp>
      <p:sp>
        <p:nvSpPr>
          <p:cNvPr id="213" name="Shape 213"/>
          <p:cNvSpPr/>
          <p:nvPr/>
        </p:nvSpPr>
        <p:spPr>
          <a:xfrm>
            <a:off x="6872974"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nvSpPr>
        <p:spPr>
          <a:xfrm>
            <a:off x="6873105"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a:off x="6872974"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a:off x="6872974"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a:off x="6874001" y="1369651"/>
            <a:ext cx="17925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Q3</a:t>
            </a:r>
            <a:endParaRPr b="1" sz="800">
              <a:solidFill>
                <a:srgbClr val="FFFFFF"/>
              </a:solidFill>
              <a:latin typeface="Roboto"/>
              <a:ea typeface="Roboto"/>
              <a:cs typeface="Roboto"/>
              <a:sym typeface="Roboto"/>
            </a:endParaRPr>
          </a:p>
        </p:txBody>
      </p:sp>
      <p:sp>
        <p:nvSpPr>
          <p:cNvPr id="218" name="Shape 218"/>
          <p:cNvSpPr/>
          <p:nvPr/>
        </p:nvSpPr>
        <p:spPr>
          <a:xfrm>
            <a:off x="6874001" y="1677129"/>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January</a:t>
            </a:r>
            <a:endParaRPr sz="600">
              <a:solidFill>
                <a:srgbClr val="FFFFFF"/>
              </a:solidFill>
              <a:latin typeface="Roboto"/>
              <a:ea typeface="Roboto"/>
              <a:cs typeface="Roboto"/>
              <a:sym typeface="Roboto"/>
            </a:endParaRPr>
          </a:p>
        </p:txBody>
      </p:sp>
      <p:sp>
        <p:nvSpPr>
          <p:cNvPr id="219" name="Shape 219"/>
          <p:cNvSpPr/>
          <p:nvPr/>
        </p:nvSpPr>
        <p:spPr>
          <a:xfrm>
            <a:off x="7471490" y="1677129"/>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February</a:t>
            </a:r>
            <a:endParaRPr sz="600">
              <a:solidFill>
                <a:srgbClr val="FFFFFF"/>
              </a:solidFill>
              <a:latin typeface="Roboto"/>
              <a:ea typeface="Roboto"/>
              <a:cs typeface="Roboto"/>
              <a:sym typeface="Roboto"/>
            </a:endParaRPr>
          </a:p>
        </p:txBody>
      </p:sp>
      <p:sp>
        <p:nvSpPr>
          <p:cNvPr id="220" name="Shape 220"/>
          <p:cNvSpPr/>
          <p:nvPr/>
        </p:nvSpPr>
        <p:spPr>
          <a:xfrm>
            <a:off x="8068979" y="1677129"/>
            <a:ext cx="597000" cy="307500"/>
          </a:xfrm>
          <a:prstGeom prst="rect">
            <a:avLst/>
          </a:prstGeom>
          <a:solidFill>
            <a:srgbClr val="50505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March</a:t>
            </a:r>
            <a:endParaRPr sz="600">
              <a:solidFill>
                <a:srgbClr val="FFFFFF"/>
              </a:solidFill>
              <a:latin typeface="Roboto"/>
              <a:ea typeface="Roboto"/>
              <a:cs typeface="Roboto"/>
              <a:sym typeface="Roboto"/>
            </a:endParaRPr>
          </a:p>
        </p:txBody>
      </p:sp>
      <p:sp>
        <p:nvSpPr>
          <p:cNvPr id="221" name="Shape 221"/>
          <p:cNvSpPr/>
          <p:nvPr/>
        </p:nvSpPr>
        <p:spPr>
          <a:xfrm flipH="1" rot="5400000">
            <a:off x="4107000" y="2255001"/>
            <a:ext cx="145800" cy="177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rot="5400000">
            <a:off x="3294213" y="3071360"/>
            <a:ext cx="141300" cy="141300"/>
          </a:xfrm>
          <a:prstGeom prst="round2SameRect">
            <a:avLst>
              <a:gd fmla="val 50000" name="adj1"/>
              <a:gd fmla="val 50000" name="adj2"/>
            </a:avLst>
          </a:prstGeom>
          <a:solidFill>
            <a:srgbClr val="3D3D3D"/>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nvSpPr>
        <p:spPr>
          <a:xfrm flipH="1" rot="5400000">
            <a:off x="3524975" y="1205326"/>
            <a:ext cx="140700" cy="2945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nvSpPr>
        <p:spPr>
          <a:xfrm flipH="1" rot="5400000">
            <a:off x="2385725" y="2344316"/>
            <a:ext cx="141900" cy="6684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a:off x="477425" y="2446975"/>
            <a:ext cx="1014600" cy="462900"/>
          </a:xfrm>
          <a:prstGeom prst="rect">
            <a:avLst/>
          </a:prstGeom>
          <a:solidFill>
            <a:srgbClr val="2F2F2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Agency Engagement / SOW</a:t>
            </a:r>
            <a:endParaRPr b="1" sz="800">
              <a:solidFill>
                <a:srgbClr val="FFFFFF"/>
              </a:solidFill>
              <a:latin typeface="Roboto"/>
              <a:ea typeface="Roboto"/>
              <a:cs typeface="Roboto"/>
              <a:sym typeface="Roboto"/>
            </a:endParaRPr>
          </a:p>
        </p:txBody>
      </p:sp>
      <p:sp>
        <p:nvSpPr>
          <p:cNvPr id="226" name="Shape 226"/>
          <p:cNvSpPr/>
          <p:nvPr/>
        </p:nvSpPr>
        <p:spPr>
          <a:xfrm>
            <a:off x="477425" y="2909495"/>
            <a:ext cx="1014600" cy="462900"/>
          </a:xfrm>
          <a:prstGeom prst="rect">
            <a:avLst/>
          </a:prstGeom>
          <a:solidFill>
            <a:srgbClr val="3D3D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Final Draft RFP to SPO</a:t>
            </a:r>
            <a:endParaRPr b="1" sz="800">
              <a:solidFill>
                <a:srgbClr val="FFFFFF"/>
              </a:solidFill>
              <a:latin typeface="Roboto"/>
              <a:ea typeface="Roboto"/>
              <a:cs typeface="Roboto"/>
              <a:sym typeface="Roboto"/>
            </a:endParaRPr>
          </a:p>
        </p:txBody>
      </p:sp>
      <p:sp>
        <p:nvSpPr>
          <p:cNvPr id="227" name="Shape 227"/>
          <p:cNvSpPr/>
          <p:nvPr/>
        </p:nvSpPr>
        <p:spPr>
          <a:xfrm>
            <a:off x="477425" y="3371847"/>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Release RFP</a:t>
            </a:r>
            <a:endParaRPr b="1" sz="800">
              <a:solidFill>
                <a:srgbClr val="FFFFFF"/>
              </a:solidFill>
              <a:latin typeface="Roboto"/>
              <a:ea typeface="Roboto"/>
              <a:cs typeface="Roboto"/>
              <a:sym typeface="Roboto"/>
            </a:endParaRPr>
          </a:p>
        </p:txBody>
      </p:sp>
      <p:sp>
        <p:nvSpPr>
          <p:cNvPr id="228" name="Shape 228"/>
          <p:cNvSpPr/>
          <p:nvPr/>
        </p:nvSpPr>
        <p:spPr>
          <a:xfrm>
            <a:off x="477425" y="3834351"/>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Responses, questions, evaluations</a:t>
            </a:r>
            <a:endParaRPr b="1" sz="800">
              <a:solidFill>
                <a:srgbClr val="FFFFFF"/>
              </a:solidFill>
              <a:latin typeface="Roboto"/>
              <a:ea typeface="Roboto"/>
              <a:cs typeface="Roboto"/>
              <a:sym typeface="Roboto"/>
            </a:endParaRPr>
          </a:p>
        </p:txBody>
      </p:sp>
      <p:sp>
        <p:nvSpPr>
          <p:cNvPr id="229" name="Shape 229"/>
          <p:cNvSpPr/>
          <p:nvPr/>
        </p:nvSpPr>
        <p:spPr>
          <a:xfrm>
            <a:off x="477425" y="1369651"/>
            <a:ext cx="1014600" cy="1077900"/>
          </a:xfrm>
          <a:prstGeom prst="rect">
            <a:avLst/>
          </a:prstGeom>
          <a:solidFill>
            <a:srgbClr val="2F2F2F"/>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Kick Off</a:t>
            </a:r>
            <a:endParaRPr sz="800">
              <a:solidFill>
                <a:srgbClr val="FFFFFF"/>
              </a:solidFill>
              <a:latin typeface="Roboto"/>
              <a:ea typeface="Roboto"/>
              <a:cs typeface="Roboto"/>
              <a:sym typeface="Roboto"/>
            </a:endParaRPr>
          </a:p>
          <a:p>
            <a:pPr indent="0" lvl="0" marL="0" rtl="0">
              <a:spcBef>
                <a:spcPts val="0"/>
              </a:spcBef>
              <a:spcAft>
                <a:spcPts val="0"/>
              </a:spcAft>
              <a:buNone/>
            </a:pPr>
            <a:r>
              <a:t/>
            </a:r>
            <a:endParaRPr sz="800">
              <a:solidFill>
                <a:srgbClr val="FFFFFF"/>
              </a:solidFill>
              <a:latin typeface="Roboto"/>
              <a:ea typeface="Roboto"/>
              <a:cs typeface="Roboto"/>
              <a:sym typeface="Roboto"/>
            </a:endParaRPr>
          </a:p>
        </p:txBody>
      </p:sp>
      <p:sp>
        <p:nvSpPr>
          <p:cNvPr id="230" name="Shape 230"/>
          <p:cNvSpPr/>
          <p:nvPr/>
        </p:nvSpPr>
        <p:spPr>
          <a:xfrm flipH="1" rot="5400000">
            <a:off x="2903648" y="1029751"/>
            <a:ext cx="141600" cy="2372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rot="5400000">
            <a:off x="1908749" y="1881301"/>
            <a:ext cx="141900" cy="669000"/>
          </a:xfrm>
          <a:prstGeom prst="round2SameRect">
            <a:avLst>
              <a:gd fmla="val 50000" name="adj1"/>
              <a:gd fmla="val 50000" name="adj2"/>
            </a:avLst>
          </a:prstGeom>
          <a:solidFill>
            <a:srgbClr val="2F2F2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a:off x="2076925" y="2193150"/>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a:off x="2952109" y="2193150"/>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flipH="1" rot="5400000">
            <a:off x="6504900" y="2713026"/>
            <a:ext cx="137400" cy="17820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flipH="1" rot="5400000">
            <a:off x="5682537" y="3532726"/>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rot="5400000">
            <a:off x="7399600" y="2877576"/>
            <a:ext cx="141600" cy="2377200"/>
          </a:xfrm>
          <a:prstGeom prst="round2SameRect">
            <a:avLst>
              <a:gd fmla="val 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rot="5400000">
            <a:off x="6281812" y="3995501"/>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a:off x="5080167"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a:off x="6872974"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nvSpPr>
        <p:spPr>
          <a:xfrm>
            <a:off x="1492419"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241" name="Shape 241"/>
          <p:cNvSpPr/>
          <p:nvPr/>
        </p:nvSpPr>
        <p:spPr>
          <a:xfrm>
            <a:off x="1491200"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a:off x="1491200"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a:t>   </a:t>
            </a:r>
            <a:endParaRPr/>
          </a:p>
        </p:txBody>
      </p:sp>
      <p:sp>
        <p:nvSpPr>
          <p:cNvPr id="243" name="Shape 243"/>
          <p:cNvSpPr/>
          <p:nvPr/>
        </p:nvSpPr>
        <p:spPr>
          <a:xfrm>
            <a:off x="1491200"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a:off x="1491200"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a:off x="3286060"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a:off x="3284841"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a:off x="3284841"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a:off x="3284841"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a:off x="3286191" y="3834351"/>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a:off x="1493442" y="1369651"/>
            <a:ext cx="1792500" cy="307500"/>
          </a:xfrm>
          <a:prstGeom prst="rect">
            <a:avLst/>
          </a:prstGeom>
          <a:solidFill>
            <a:srgbClr val="155B5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Q4</a:t>
            </a:r>
            <a:endParaRPr b="1" sz="800">
              <a:solidFill>
                <a:srgbClr val="FFFFFF"/>
              </a:solidFill>
              <a:latin typeface="Roboto"/>
              <a:ea typeface="Roboto"/>
              <a:cs typeface="Roboto"/>
              <a:sym typeface="Roboto"/>
            </a:endParaRPr>
          </a:p>
        </p:txBody>
      </p:sp>
      <p:sp>
        <p:nvSpPr>
          <p:cNvPr id="251" name="Shape 251"/>
          <p:cNvSpPr/>
          <p:nvPr/>
        </p:nvSpPr>
        <p:spPr>
          <a:xfrm>
            <a:off x="1493442" y="1677129"/>
            <a:ext cx="597000" cy="307500"/>
          </a:xfrm>
          <a:prstGeom prst="rect">
            <a:avLst/>
          </a:prstGeom>
          <a:solidFill>
            <a:srgbClr val="155B5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April</a:t>
            </a:r>
            <a:endParaRPr sz="600">
              <a:solidFill>
                <a:srgbClr val="FFFFFF"/>
              </a:solidFill>
              <a:latin typeface="Roboto"/>
              <a:ea typeface="Roboto"/>
              <a:cs typeface="Roboto"/>
              <a:sym typeface="Roboto"/>
            </a:endParaRPr>
          </a:p>
        </p:txBody>
      </p:sp>
      <p:sp>
        <p:nvSpPr>
          <p:cNvPr id="252" name="Shape 252"/>
          <p:cNvSpPr/>
          <p:nvPr/>
        </p:nvSpPr>
        <p:spPr>
          <a:xfrm>
            <a:off x="2090931" y="1677129"/>
            <a:ext cx="597000" cy="307500"/>
          </a:xfrm>
          <a:prstGeom prst="rect">
            <a:avLst/>
          </a:prstGeom>
          <a:solidFill>
            <a:srgbClr val="155B5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May</a:t>
            </a:r>
            <a:endParaRPr sz="600">
              <a:solidFill>
                <a:srgbClr val="FFFFFF"/>
              </a:solidFill>
              <a:latin typeface="Roboto"/>
              <a:ea typeface="Roboto"/>
              <a:cs typeface="Roboto"/>
              <a:sym typeface="Roboto"/>
            </a:endParaRPr>
          </a:p>
        </p:txBody>
      </p:sp>
      <p:sp>
        <p:nvSpPr>
          <p:cNvPr id="253" name="Shape 253"/>
          <p:cNvSpPr/>
          <p:nvPr/>
        </p:nvSpPr>
        <p:spPr>
          <a:xfrm>
            <a:off x="2688420" y="1677129"/>
            <a:ext cx="597000" cy="307500"/>
          </a:xfrm>
          <a:prstGeom prst="rect">
            <a:avLst/>
          </a:prstGeom>
          <a:solidFill>
            <a:srgbClr val="155B5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June</a:t>
            </a:r>
            <a:endParaRPr sz="600">
              <a:solidFill>
                <a:srgbClr val="FFFFFF"/>
              </a:solidFill>
              <a:latin typeface="Roboto"/>
              <a:ea typeface="Roboto"/>
              <a:cs typeface="Roboto"/>
              <a:sym typeface="Roboto"/>
            </a:endParaRPr>
          </a:p>
        </p:txBody>
      </p:sp>
      <p:sp>
        <p:nvSpPr>
          <p:cNvPr id="254" name="Shape 254"/>
          <p:cNvSpPr/>
          <p:nvPr/>
        </p:nvSpPr>
        <p:spPr>
          <a:xfrm>
            <a:off x="3287275" y="1369651"/>
            <a:ext cx="1792500" cy="307500"/>
          </a:xfrm>
          <a:prstGeom prst="rect">
            <a:avLst/>
          </a:prstGeom>
          <a:solidFill>
            <a:srgbClr val="1B78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Q1</a:t>
            </a:r>
            <a:endParaRPr b="1" sz="800">
              <a:solidFill>
                <a:srgbClr val="FFFFFF"/>
              </a:solidFill>
              <a:latin typeface="Roboto"/>
              <a:ea typeface="Roboto"/>
              <a:cs typeface="Roboto"/>
              <a:sym typeface="Roboto"/>
            </a:endParaRPr>
          </a:p>
        </p:txBody>
      </p:sp>
      <p:sp>
        <p:nvSpPr>
          <p:cNvPr id="255" name="Shape 255"/>
          <p:cNvSpPr/>
          <p:nvPr/>
        </p:nvSpPr>
        <p:spPr>
          <a:xfrm>
            <a:off x="3287087" y="1677129"/>
            <a:ext cx="597000" cy="307500"/>
          </a:xfrm>
          <a:prstGeom prst="rect">
            <a:avLst/>
          </a:prstGeom>
          <a:solidFill>
            <a:srgbClr val="1B78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July</a:t>
            </a:r>
            <a:endParaRPr sz="600">
              <a:solidFill>
                <a:srgbClr val="FFFFFF"/>
              </a:solidFill>
              <a:latin typeface="Roboto"/>
              <a:ea typeface="Roboto"/>
              <a:cs typeface="Roboto"/>
              <a:sym typeface="Roboto"/>
            </a:endParaRPr>
          </a:p>
        </p:txBody>
      </p:sp>
      <p:sp>
        <p:nvSpPr>
          <p:cNvPr id="256" name="Shape 256"/>
          <p:cNvSpPr/>
          <p:nvPr/>
        </p:nvSpPr>
        <p:spPr>
          <a:xfrm>
            <a:off x="3884576" y="1677129"/>
            <a:ext cx="597000" cy="307500"/>
          </a:xfrm>
          <a:prstGeom prst="rect">
            <a:avLst/>
          </a:prstGeom>
          <a:solidFill>
            <a:srgbClr val="1B78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br>
              <a:rPr lang="en-US" sz="600">
                <a:solidFill>
                  <a:srgbClr val="FFFFFF"/>
                </a:solidFill>
                <a:latin typeface="Roboto"/>
                <a:ea typeface="Roboto"/>
                <a:cs typeface="Roboto"/>
                <a:sym typeface="Roboto"/>
              </a:rPr>
            </a:br>
            <a:r>
              <a:rPr lang="en-US" sz="600">
                <a:solidFill>
                  <a:srgbClr val="FFFFFF"/>
                </a:solidFill>
                <a:latin typeface="Roboto"/>
                <a:ea typeface="Roboto"/>
                <a:cs typeface="Roboto"/>
                <a:sym typeface="Roboto"/>
              </a:rPr>
              <a:t>August</a:t>
            </a:r>
            <a:endParaRPr sz="600">
              <a:solidFill>
                <a:srgbClr val="FFFFFF"/>
              </a:solidFill>
              <a:latin typeface="Roboto"/>
              <a:ea typeface="Roboto"/>
              <a:cs typeface="Roboto"/>
              <a:sym typeface="Roboto"/>
            </a:endParaRPr>
          </a:p>
        </p:txBody>
      </p:sp>
      <p:sp>
        <p:nvSpPr>
          <p:cNvPr id="257" name="Shape 257"/>
          <p:cNvSpPr/>
          <p:nvPr/>
        </p:nvSpPr>
        <p:spPr>
          <a:xfrm>
            <a:off x="4482065" y="1677129"/>
            <a:ext cx="597000" cy="307500"/>
          </a:xfrm>
          <a:prstGeom prst="rect">
            <a:avLst/>
          </a:prstGeom>
          <a:solidFill>
            <a:srgbClr val="1B78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September</a:t>
            </a:r>
            <a:endParaRPr sz="600">
              <a:solidFill>
                <a:srgbClr val="FFFFFF"/>
              </a:solidFill>
              <a:latin typeface="Roboto"/>
              <a:ea typeface="Roboto"/>
              <a:cs typeface="Roboto"/>
              <a:sym typeface="Roboto"/>
            </a:endParaRPr>
          </a:p>
        </p:txBody>
      </p:sp>
      <p:sp>
        <p:nvSpPr>
          <p:cNvPr id="258" name="Shape 258"/>
          <p:cNvSpPr/>
          <p:nvPr/>
        </p:nvSpPr>
        <p:spPr>
          <a:xfrm>
            <a:off x="5080036"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a:off x="5080167"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nvSpPr>
        <p:spPr>
          <a:xfrm>
            <a:off x="5080167"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a:off x="5080167"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a:off x="5081063" y="1369651"/>
            <a:ext cx="1792500" cy="307500"/>
          </a:xfrm>
          <a:prstGeom prst="rect">
            <a:avLst/>
          </a:prstGeom>
          <a:solidFill>
            <a:srgbClr val="1F887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Q2</a:t>
            </a:r>
            <a:endParaRPr b="1" sz="800">
              <a:solidFill>
                <a:srgbClr val="FFFFFF"/>
              </a:solidFill>
              <a:latin typeface="Roboto"/>
              <a:ea typeface="Roboto"/>
              <a:cs typeface="Roboto"/>
              <a:sym typeface="Roboto"/>
            </a:endParaRPr>
          </a:p>
        </p:txBody>
      </p:sp>
      <p:sp>
        <p:nvSpPr>
          <p:cNvPr id="263" name="Shape 263"/>
          <p:cNvSpPr/>
          <p:nvPr/>
        </p:nvSpPr>
        <p:spPr>
          <a:xfrm>
            <a:off x="5081063" y="1677129"/>
            <a:ext cx="597000" cy="307500"/>
          </a:xfrm>
          <a:prstGeom prst="rect">
            <a:avLst/>
          </a:prstGeom>
          <a:solidFill>
            <a:srgbClr val="1F887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October</a:t>
            </a:r>
            <a:endParaRPr sz="600">
              <a:solidFill>
                <a:srgbClr val="FFFFFF"/>
              </a:solidFill>
              <a:latin typeface="Roboto"/>
              <a:ea typeface="Roboto"/>
              <a:cs typeface="Roboto"/>
              <a:sym typeface="Roboto"/>
            </a:endParaRPr>
          </a:p>
        </p:txBody>
      </p:sp>
      <p:sp>
        <p:nvSpPr>
          <p:cNvPr id="264" name="Shape 264"/>
          <p:cNvSpPr/>
          <p:nvPr/>
        </p:nvSpPr>
        <p:spPr>
          <a:xfrm>
            <a:off x="5678552" y="1677129"/>
            <a:ext cx="597000" cy="307500"/>
          </a:xfrm>
          <a:prstGeom prst="rect">
            <a:avLst/>
          </a:prstGeom>
          <a:solidFill>
            <a:srgbClr val="1F887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November</a:t>
            </a:r>
            <a:endParaRPr sz="600">
              <a:solidFill>
                <a:srgbClr val="FFFFFF"/>
              </a:solidFill>
              <a:latin typeface="Roboto"/>
              <a:ea typeface="Roboto"/>
              <a:cs typeface="Roboto"/>
              <a:sym typeface="Roboto"/>
            </a:endParaRPr>
          </a:p>
        </p:txBody>
      </p:sp>
      <p:sp>
        <p:nvSpPr>
          <p:cNvPr id="265" name="Shape 265"/>
          <p:cNvSpPr/>
          <p:nvPr/>
        </p:nvSpPr>
        <p:spPr>
          <a:xfrm>
            <a:off x="6276041" y="1677129"/>
            <a:ext cx="597000" cy="307500"/>
          </a:xfrm>
          <a:prstGeom prst="rect">
            <a:avLst/>
          </a:prstGeom>
          <a:solidFill>
            <a:srgbClr val="1F887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December</a:t>
            </a:r>
            <a:endParaRPr sz="600">
              <a:solidFill>
                <a:srgbClr val="FFFFFF"/>
              </a:solidFill>
              <a:latin typeface="Roboto"/>
              <a:ea typeface="Roboto"/>
              <a:cs typeface="Roboto"/>
              <a:sym typeface="Roboto"/>
            </a:endParaRPr>
          </a:p>
        </p:txBody>
      </p:sp>
      <p:sp>
        <p:nvSpPr>
          <p:cNvPr id="266" name="Shape 266"/>
          <p:cNvSpPr/>
          <p:nvPr/>
        </p:nvSpPr>
        <p:spPr>
          <a:xfrm>
            <a:off x="6872974" y="1984613"/>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a:off x="6873105" y="2446967"/>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nvSpPr>
        <p:spPr>
          <a:xfrm>
            <a:off x="6872974" y="2909490"/>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nvSpPr>
        <p:spPr>
          <a:xfrm>
            <a:off x="6872974" y="3371844"/>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p:nvPr/>
        </p:nvSpPr>
        <p:spPr>
          <a:xfrm>
            <a:off x="6874001" y="1369651"/>
            <a:ext cx="1792500" cy="307500"/>
          </a:xfrm>
          <a:prstGeom prst="rect">
            <a:avLst/>
          </a:prstGeom>
          <a:solidFill>
            <a:srgbClr val="249C9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b="1" lang="en-US" sz="800">
                <a:solidFill>
                  <a:srgbClr val="FFFFFF"/>
                </a:solidFill>
                <a:latin typeface="Roboto"/>
                <a:ea typeface="Roboto"/>
                <a:cs typeface="Roboto"/>
                <a:sym typeface="Roboto"/>
              </a:rPr>
              <a:t>Q3</a:t>
            </a:r>
            <a:endParaRPr b="1" sz="800">
              <a:solidFill>
                <a:srgbClr val="FFFFFF"/>
              </a:solidFill>
              <a:latin typeface="Roboto"/>
              <a:ea typeface="Roboto"/>
              <a:cs typeface="Roboto"/>
              <a:sym typeface="Roboto"/>
            </a:endParaRPr>
          </a:p>
        </p:txBody>
      </p:sp>
      <p:sp>
        <p:nvSpPr>
          <p:cNvPr id="271" name="Shape 271"/>
          <p:cNvSpPr/>
          <p:nvPr/>
        </p:nvSpPr>
        <p:spPr>
          <a:xfrm>
            <a:off x="6874001" y="1677129"/>
            <a:ext cx="597000" cy="307500"/>
          </a:xfrm>
          <a:prstGeom prst="rect">
            <a:avLst/>
          </a:prstGeom>
          <a:solidFill>
            <a:srgbClr val="249C9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January</a:t>
            </a:r>
            <a:endParaRPr sz="600">
              <a:solidFill>
                <a:srgbClr val="FFFFFF"/>
              </a:solidFill>
              <a:latin typeface="Roboto"/>
              <a:ea typeface="Roboto"/>
              <a:cs typeface="Roboto"/>
              <a:sym typeface="Roboto"/>
            </a:endParaRPr>
          </a:p>
        </p:txBody>
      </p:sp>
      <p:sp>
        <p:nvSpPr>
          <p:cNvPr id="272" name="Shape 272"/>
          <p:cNvSpPr/>
          <p:nvPr/>
        </p:nvSpPr>
        <p:spPr>
          <a:xfrm>
            <a:off x="7471490" y="1677129"/>
            <a:ext cx="597000" cy="307500"/>
          </a:xfrm>
          <a:prstGeom prst="rect">
            <a:avLst/>
          </a:prstGeom>
          <a:solidFill>
            <a:srgbClr val="249C9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February</a:t>
            </a:r>
            <a:endParaRPr sz="600">
              <a:solidFill>
                <a:srgbClr val="FFFFFF"/>
              </a:solidFill>
              <a:latin typeface="Roboto"/>
              <a:ea typeface="Roboto"/>
              <a:cs typeface="Roboto"/>
              <a:sym typeface="Roboto"/>
            </a:endParaRPr>
          </a:p>
        </p:txBody>
      </p:sp>
      <p:sp>
        <p:nvSpPr>
          <p:cNvPr id="273" name="Shape 273"/>
          <p:cNvSpPr/>
          <p:nvPr/>
        </p:nvSpPr>
        <p:spPr>
          <a:xfrm>
            <a:off x="8068979" y="1677129"/>
            <a:ext cx="597000" cy="307500"/>
          </a:xfrm>
          <a:prstGeom prst="rect">
            <a:avLst/>
          </a:prstGeom>
          <a:solidFill>
            <a:srgbClr val="249C9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FFFFFF"/>
                </a:solidFill>
                <a:latin typeface="Roboto"/>
                <a:ea typeface="Roboto"/>
                <a:cs typeface="Roboto"/>
                <a:sym typeface="Roboto"/>
              </a:rPr>
              <a:t>March</a:t>
            </a:r>
            <a:endParaRPr sz="600">
              <a:solidFill>
                <a:srgbClr val="FFFFFF"/>
              </a:solidFill>
              <a:latin typeface="Roboto"/>
              <a:ea typeface="Roboto"/>
              <a:cs typeface="Roboto"/>
              <a:sym typeface="Roboto"/>
            </a:endParaRPr>
          </a:p>
        </p:txBody>
      </p:sp>
      <p:sp>
        <p:nvSpPr>
          <p:cNvPr id="274" name="Shape 274"/>
          <p:cNvSpPr/>
          <p:nvPr/>
        </p:nvSpPr>
        <p:spPr>
          <a:xfrm flipH="1" rot="5400000">
            <a:off x="3724650" y="2637175"/>
            <a:ext cx="143100" cy="10086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nvSpPr>
        <p:spPr>
          <a:xfrm flipH="1" rot="5400000">
            <a:off x="3294213" y="3071360"/>
            <a:ext cx="141300" cy="141300"/>
          </a:xfrm>
          <a:prstGeom prst="round2SameRect">
            <a:avLst>
              <a:gd fmla="val 50000" name="adj1"/>
              <a:gd fmla="val 50000" name="adj2"/>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p:nvPr/>
        </p:nvSpPr>
        <p:spPr>
          <a:xfrm flipH="1" rot="5400000">
            <a:off x="2554875" y="1866650"/>
            <a:ext cx="159900" cy="1643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 name="Shape 277"/>
          <p:cNvSpPr/>
          <p:nvPr/>
        </p:nvSpPr>
        <p:spPr>
          <a:xfrm flipH="1" rot="5400000">
            <a:off x="1819525" y="2614225"/>
            <a:ext cx="136800" cy="148200"/>
          </a:xfrm>
          <a:prstGeom prst="round2SameRect">
            <a:avLst>
              <a:gd fmla="val 50000" name="adj1"/>
              <a:gd fmla="val 50000" name="adj2"/>
            </a:avLst>
          </a:prstGeom>
          <a:solidFill>
            <a:srgbClr val="155B5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p:nvPr/>
        </p:nvSpPr>
        <p:spPr>
          <a:xfrm>
            <a:off x="477425" y="2446975"/>
            <a:ext cx="1014600" cy="462900"/>
          </a:xfrm>
          <a:prstGeom prst="rect">
            <a:avLst/>
          </a:prstGeom>
          <a:solidFill>
            <a:srgbClr val="155B5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Agency Engagement / SOW</a:t>
            </a:r>
            <a:endParaRPr b="1" sz="800">
              <a:solidFill>
                <a:srgbClr val="FFFFFF"/>
              </a:solidFill>
              <a:latin typeface="Roboto"/>
              <a:ea typeface="Roboto"/>
              <a:cs typeface="Roboto"/>
              <a:sym typeface="Roboto"/>
            </a:endParaRPr>
          </a:p>
        </p:txBody>
      </p:sp>
      <p:sp>
        <p:nvSpPr>
          <p:cNvPr id="279" name="Shape 279"/>
          <p:cNvSpPr/>
          <p:nvPr/>
        </p:nvSpPr>
        <p:spPr>
          <a:xfrm>
            <a:off x="477425" y="2909495"/>
            <a:ext cx="1014600" cy="462900"/>
          </a:xfrm>
          <a:prstGeom prst="rect">
            <a:avLst/>
          </a:prstGeom>
          <a:solidFill>
            <a:srgbClr val="1B786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Final Draft RFP handoff  to SPO</a:t>
            </a:r>
            <a:endParaRPr b="1" sz="800">
              <a:solidFill>
                <a:srgbClr val="FFFFFF"/>
              </a:solidFill>
              <a:latin typeface="Roboto"/>
              <a:ea typeface="Roboto"/>
              <a:cs typeface="Roboto"/>
              <a:sym typeface="Roboto"/>
            </a:endParaRPr>
          </a:p>
        </p:txBody>
      </p:sp>
      <p:sp>
        <p:nvSpPr>
          <p:cNvPr id="280" name="Shape 280"/>
          <p:cNvSpPr/>
          <p:nvPr/>
        </p:nvSpPr>
        <p:spPr>
          <a:xfrm>
            <a:off x="477425" y="3371847"/>
            <a:ext cx="1014600" cy="462900"/>
          </a:xfrm>
          <a:prstGeom prst="rect">
            <a:avLst/>
          </a:prstGeom>
          <a:solidFill>
            <a:srgbClr val="1D7E7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Release RFP</a:t>
            </a:r>
            <a:endParaRPr b="1" sz="800">
              <a:solidFill>
                <a:srgbClr val="FFFFFF"/>
              </a:solidFill>
              <a:latin typeface="Roboto"/>
              <a:ea typeface="Roboto"/>
              <a:cs typeface="Roboto"/>
              <a:sym typeface="Roboto"/>
            </a:endParaRPr>
          </a:p>
        </p:txBody>
      </p:sp>
      <p:sp>
        <p:nvSpPr>
          <p:cNvPr id="281" name="Shape 281"/>
          <p:cNvSpPr/>
          <p:nvPr/>
        </p:nvSpPr>
        <p:spPr>
          <a:xfrm>
            <a:off x="477425" y="3834351"/>
            <a:ext cx="1014600" cy="462900"/>
          </a:xfrm>
          <a:prstGeom prst="rect">
            <a:avLst/>
          </a:prstGeom>
          <a:solidFill>
            <a:srgbClr val="1D7E7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Responses, questions, evaluations, BAFO</a:t>
            </a:r>
            <a:endParaRPr b="1" sz="800">
              <a:solidFill>
                <a:srgbClr val="FFFFFF"/>
              </a:solidFill>
              <a:latin typeface="Roboto"/>
              <a:ea typeface="Roboto"/>
              <a:cs typeface="Roboto"/>
              <a:sym typeface="Roboto"/>
            </a:endParaRPr>
          </a:p>
        </p:txBody>
      </p:sp>
      <p:sp>
        <p:nvSpPr>
          <p:cNvPr id="282" name="Shape 282"/>
          <p:cNvSpPr/>
          <p:nvPr/>
        </p:nvSpPr>
        <p:spPr>
          <a:xfrm>
            <a:off x="477425" y="1369651"/>
            <a:ext cx="1014600" cy="1077900"/>
          </a:xfrm>
          <a:prstGeom prst="rect">
            <a:avLst/>
          </a:prstGeom>
          <a:solidFill>
            <a:srgbClr val="155B54"/>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Kick Off</a:t>
            </a:r>
            <a:endParaRPr sz="800">
              <a:solidFill>
                <a:srgbClr val="FFFFFF"/>
              </a:solidFill>
              <a:latin typeface="Roboto"/>
              <a:ea typeface="Roboto"/>
              <a:cs typeface="Roboto"/>
              <a:sym typeface="Roboto"/>
            </a:endParaRPr>
          </a:p>
          <a:p>
            <a:pPr indent="0" lvl="0" marL="0" rtl="0">
              <a:spcBef>
                <a:spcPts val="0"/>
              </a:spcBef>
              <a:spcAft>
                <a:spcPts val="0"/>
              </a:spcAft>
              <a:buNone/>
            </a:pPr>
            <a:r>
              <a:t/>
            </a:r>
            <a:endParaRPr sz="800">
              <a:solidFill>
                <a:srgbClr val="FFFFFF"/>
              </a:solidFill>
              <a:latin typeface="Roboto"/>
              <a:ea typeface="Roboto"/>
              <a:cs typeface="Roboto"/>
              <a:sym typeface="Roboto"/>
            </a:endParaRPr>
          </a:p>
        </p:txBody>
      </p:sp>
      <p:sp>
        <p:nvSpPr>
          <p:cNvPr id="283" name="Shape 283"/>
          <p:cNvSpPr/>
          <p:nvPr/>
        </p:nvSpPr>
        <p:spPr>
          <a:xfrm flipH="1" rot="5400000">
            <a:off x="1686875" y="2082325"/>
            <a:ext cx="128100" cy="2625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nvSpPr>
        <p:spPr>
          <a:xfrm flipH="1" rot="5400000">
            <a:off x="1601125" y="2137200"/>
            <a:ext cx="132900" cy="157200"/>
          </a:xfrm>
          <a:prstGeom prst="round2SameRect">
            <a:avLst>
              <a:gd fmla="val 50000" name="adj1"/>
              <a:gd fmla="val 50000" name="adj2"/>
            </a:avLst>
          </a:prstGeom>
          <a:solidFill>
            <a:srgbClr val="155B5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nvSpPr>
        <p:spPr>
          <a:xfrm>
            <a:off x="1645225" y="2193150"/>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p:nvPr/>
        </p:nvSpPr>
        <p:spPr>
          <a:xfrm>
            <a:off x="8915484" y="1200725"/>
            <a:ext cx="44700" cy="453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nvSpPr>
        <p:spPr>
          <a:xfrm flipH="1" rot="5400000">
            <a:off x="4165625" y="3351900"/>
            <a:ext cx="134700" cy="5001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nvSpPr>
        <p:spPr>
          <a:xfrm flipH="1" rot="5400000">
            <a:off x="3982937" y="3532726"/>
            <a:ext cx="141300" cy="141300"/>
          </a:xfrm>
          <a:prstGeom prst="round2SameRect">
            <a:avLst>
              <a:gd fmla="val 50000" name="adj1"/>
              <a:gd fmla="val 50000" name="adj2"/>
            </a:avLst>
          </a:prstGeom>
          <a:solidFill>
            <a:srgbClr val="1F887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nvSpPr>
        <p:spPr>
          <a:xfrm>
            <a:off x="8388663" y="995522"/>
            <a:ext cx="526800" cy="96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600">
                <a:solidFill>
                  <a:srgbClr val="249C90"/>
                </a:solidFill>
                <a:latin typeface="Roboto"/>
                <a:ea typeface="Roboto"/>
                <a:cs typeface="Roboto"/>
                <a:sym typeface="Roboto"/>
              </a:rPr>
              <a:t>LOREM</a:t>
            </a:r>
            <a:endParaRPr>
              <a:solidFill>
                <a:srgbClr val="249C90"/>
              </a:solidFill>
            </a:endParaRPr>
          </a:p>
        </p:txBody>
      </p:sp>
      <p:sp>
        <p:nvSpPr>
          <p:cNvPr id="290" name="Shape 290"/>
          <p:cNvSpPr/>
          <p:nvPr/>
        </p:nvSpPr>
        <p:spPr>
          <a:xfrm>
            <a:off x="8386129" y="1011624"/>
            <a:ext cx="66300" cy="57600"/>
          </a:xfrm>
          <a:prstGeom prst="triangle">
            <a:avLst>
              <a:gd fmla="val 50000" name="adj"/>
            </a:avLst>
          </a:prstGeom>
          <a:solidFill>
            <a:srgbClr val="249C9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nvSpPr>
        <p:spPr>
          <a:xfrm flipH="1" rot="5400000">
            <a:off x="5697575" y="2283025"/>
            <a:ext cx="150900" cy="35799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nvSpPr>
        <p:spPr>
          <a:xfrm flipH="1" rot="5400000">
            <a:off x="3982937" y="3997676"/>
            <a:ext cx="141300" cy="141300"/>
          </a:xfrm>
          <a:prstGeom prst="round2SameRect">
            <a:avLst>
              <a:gd fmla="val 50000" name="adj1"/>
              <a:gd fmla="val 50000" name="adj2"/>
            </a:avLst>
          </a:prstGeom>
          <a:solidFill>
            <a:srgbClr val="1F887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p:nvPr/>
        </p:nvSpPr>
        <p:spPr>
          <a:xfrm>
            <a:off x="5080717"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nvSpPr>
        <p:spPr>
          <a:xfrm>
            <a:off x="6873524"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nvSpPr>
        <p:spPr>
          <a:xfrm>
            <a:off x="1491750"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nvSpPr>
        <p:spPr>
          <a:xfrm>
            <a:off x="3286741"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Shape 297"/>
          <p:cNvSpPr/>
          <p:nvPr/>
        </p:nvSpPr>
        <p:spPr>
          <a:xfrm>
            <a:off x="477975" y="4301926"/>
            <a:ext cx="1014600" cy="462900"/>
          </a:xfrm>
          <a:prstGeom prst="rect">
            <a:avLst/>
          </a:prstGeom>
          <a:solidFill>
            <a:srgbClr val="41414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Responses, questions, evaluations</a:t>
            </a:r>
            <a:endParaRPr b="1" sz="800">
              <a:solidFill>
                <a:srgbClr val="FFFFFF"/>
              </a:solidFill>
              <a:latin typeface="Roboto"/>
              <a:ea typeface="Roboto"/>
              <a:cs typeface="Roboto"/>
              <a:sym typeface="Roboto"/>
            </a:endParaRPr>
          </a:p>
        </p:txBody>
      </p:sp>
      <p:sp>
        <p:nvSpPr>
          <p:cNvPr id="298" name="Shape 298"/>
          <p:cNvSpPr/>
          <p:nvPr/>
        </p:nvSpPr>
        <p:spPr>
          <a:xfrm flipH="1" rot="5400000">
            <a:off x="7400150" y="3345151"/>
            <a:ext cx="141600" cy="2377200"/>
          </a:xfrm>
          <a:prstGeom prst="round2SameRect">
            <a:avLst>
              <a:gd fmla="val 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nvSpPr>
        <p:spPr>
          <a:xfrm flipH="1" rot="5400000">
            <a:off x="6282362" y="4463076"/>
            <a:ext cx="141300" cy="141300"/>
          </a:xfrm>
          <a:prstGeom prst="round2SameRect">
            <a:avLst>
              <a:gd fmla="val 50000" name="adj1"/>
              <a:gd fmla="val 50000" name="adj2"/>
            </a:avLst>
          </a:prstGeom>
          <a:solidFill>
            <a:srgbClr val="46464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nvSpPr>
        <p:spPr>
          <a:xfrm>
            <a:off x="5080717"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nvSpPr>
        <p:spPr>
          <a:xfrm>
            <a:off x="6873524"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p:nvPr/>
        </p:nvSpPr>
        <p:spPr>
          <a:xfrm>
            <a:off x="1491750"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nvSpPr>
        <p:spPr>
          <a:xfrm>
            <a:off x="3286741" y="4301926"/>
            <a:ext cx="1792500" cy="462900"/>
          </a:xfrm>
          <a:prstGeom prst="rect">
            <a:avLst/>
          </a:prstGeom>
          <a:solidFill>
            <a:srgbClr val="EDEDE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 name="Shape 304"/>
          <p:cNvSpPr/>
          <p:nvPr/>
        </p:nvSpPr>
        <p:spPr>
          <a:xfrm>
            <a:off x="477975" y="4301926"/>
            <a:ext cx="1014600" cy="462900"/>
          </a:xfrm>
          <a:prstGeom prst="rect">
            <a:avLst/>
          </a:prstGeom>
          <a:solidFill>
            <a:srgbClr val="1D7E7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sz="800">
                <a:solidFill>
                  <a:srgbClr val="FFFFFF"/>
                </a:solidFill>
                <a:latin typeface="Roboto"/>
                <a:ea typeface="Roboto"/>
                <a:cs typeface="Roboto"/>
                <a:sym typeface="Roboto"/>
              </a:rPr>
              <a:t>Award</a:t>
            </a:r>
            <a:endParaRPr b="1" sz="800">
              <a:solidFill>
                <a:srgbClr val="FFFFFF"/>
              </a:solidFill>
              <a:latin typeface="Roboto"/>
              <a:ea typeface="Roboto"/>
              <a:cs typeface="Roboto"/>
              <a:sym typeface="Roboto"/>
            </a:endParaRPr>
          </a:p>
        </p:txBody>
      </p:sp>
      <p:sp>
        <p:nvSpPr>
          <p:cNvPr id="305" name="Shape 305"/>
          <p:cNvSpPr/>
          <p:nvPr/>
        </p:nvSpPr>
        <p:spPr>
          <a:xfrm flipH="1" rot="5400000">
            <a:off x="7607250" y="4326525"/>
            <a:ext cx="142200" cy="413700"/>
          </a:xfrm>
          <a:prstGeom prst="round2SameRect">
            <a:avLst>
              <a:gd fmla="val 50000" name="adj1"/>
              <a:gd fmla="val 50000" name="adj2"/>
            </a:avLst>
          </a:prstGeom>
          <a:solidFill>
            <a:srgbClr val="CC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p:nvPr/>
        </p:nvSpPr>
        <p:spPr>
          <a:xfrm flipH="1" rot="5400000">
            <a:off x="7471512" y="4463101"/>
            <a:ext cx="141300" cy="141300"/>
          </a:xfrm>
          <a:prstGeom prst="round2SameRect">
            <a:avLst>
              <a:gd fmla="val 50000" name="adj1"/>
              <a:gd fmla="val 50000" name="adj2"/>
            </a:avLst>
          </a:prstGeom>
          <a:solidFill>
            <a:srgbClr val="1F887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08" name="Shape 308"/>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type="title"/>
          </p:nvPr>
        </p:nvSpPr>
        <p:spPr>
          <a:xfrm>
            <a:off x="788675" y="178924"/>
            <a:ext cx="7395300" cy="583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600"/>
              <a:t>Infrastructure Updates</a:t>
            </a:r>
            <a:endParaRPr b="0" i="0" sz="4000" u="none" cap="none" strike="noStrike">
              <a:solidFill>
                <a:schemeClr val="dk1"/>
              </a:solidFill>
              <a:latin typeface="Calibri"/>
              <a:ea typeface="Calibri"/>
              <a:cs typeface="Calibri"/>
              <a:sym typeface="Calibri"/>
            </a:endParaRPr>
          </a:p>
        </p:txBody>
      </p:sp>
      <p:sp>
        <p:nvSpPr>
          <p:cNvPr id="315" name="Shape 315"/>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16" name="Shape 316"/>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17" name="Shape 317"/>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318" name="Shape 318"/>
          <p:cNvPicPr preferRelativeResize="0"/>
          <p:nvPr/>
        </p:nvPicPr>
        <p:blipFill>
          <a:blip r:embed="rId3">
            <a:alphaModFix/>
          </a:blip>
          <a:stretch>
            <a:fillRect/>
          </a:stretch>
        </p:blipFill>
        <p:spPr>
          <a:xfrm>
            <a:off x="285750" y="0"/>
            <a:ext cx="8572500" cy="571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788670" y="178914"/>
            <a:ext cx="7395300" cy="96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600"/>
              <a:t>Hosted Mainframe</a:t>
            </a:r>
            <a:endParaRPr b="0" i="0" sz="4000" u="none" cap="none" strike="noStrike">
              <a:solidFill>
                <a:schemeClr val="dk1"/>
              </a:solidFill>
              <a:latin typeface="Calibri"/>
              <a:ea typeface="Calibri"/>
              <a:cs typeface="Calibri"/>
              <a:sym typeface="Calibri"/>
            </a:endParaRPr>
          </a:p>
        </p:txBody>
      </p:sp>
      <p:sp>
        <p:nvSpPr>
          <p:cNvPr id="325" name="Shape 325"/>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26" name="Shape 326"/>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27" name="Shape 327"/>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328" name="Shape 328"/>
          <p:cNvSpPr txBox="1"/>
          <p:nvPr>
            <p:ph idx="1" type="body"/>
          </p:nvPr>
        </p:nvSpPr>
        <p:spPr>
          <a:xfrm>
            <a:off x="274320" y="1263805"/>
            <a:ext cx="8641200" cy="3713400"/>
          </a:xfrm>
          <a:prstGeom prst="rect">
            <a:avLst/>
          </a:prstGeom>
          <a:noFill/>
          <a:ln>
            <a:noFill/>
          </a:ln>
        </p:spPr>
        <p:txBody>
          <a:bodyPr anchorCtr="0" anchor="t" bIns="45700" lIns="91425" spcFirstLastPara="1" rIns="91425" wrap="square" tIns="45700">
            <a:noAutofit/>
          </a:bodyPr>
          <a:lstStyle/>
          <a:p>
            <a:pPr indent="0" lvl="1" marL="457200" marR="0" rtl="0" algn="l">
              <a:lnSpc>
                <a:spcPct val="80000"/>
              </a:lnSpc>
              <a:spcBef>
                <a:spcPts val="0"/>
              </a:spcBef>
              <a:spcAft>
                <a:spcPts val="0"/>
              </a:spcAft>
              <a:buClr>
                <a:schemeClr val="dk1"/>
              </a:buClr>
              <a:buSzPts val="1600"/>
              <a:buFont typeface="Arial"/>
              <a:buNone/>
            </a:pPr>
            <a:r>
              <a:rPr lang="en-US">
                <a:solidFill>
                  <a:schemeClr val="dk1"/>
                </a:solidFill>
              </a:rPr>
              <a:t>Transition of ADOA Mainframe Workload to IBM zCloud</a:t>
            </a:r>
            <a:endParaRPr>
              <a:solidFill>
                <a:schemeClr val="dk1"/>
              </a:solidFill>
            </a:endParaRPr>
          </a:p>
          <a:p>
            <a:pPr indent="0" lvl="1" marL="457200" marR="0" rtl="0" algn="l">
              <a:lnSpc>
                <a:spcPct val="80000"/>
              </a:lnSpc>
              <a:spcBef>
                <a:spcPts val="0"/>
              </a:spcBef>
              <a:spcAft>
                <a:spcPts val="0"/>
              </a:spcAft>
              <a:buClr>
                <a:schemeClr val="dk1"/>
              </a:buClr>
              <a:buSzPts val="1600"/>
              <a:buFont typeface="Arial"/>
              <a:buNone/>
            </a:pPr>
            <a:r>
              <a:t/>
            </a:r>
            <a:endParaRPr>
              <a:solidFill>
                <a:schemeClr val="dk1"/>
              </a:solidFill>
            </a:endParaRPr>
          </a:p>
          <a:p>
            <a:pPr indent="-342900" lvl="0" marL="457200" marR="0" rtl="0" algn="l">
              <a:lnSpc>
                <a:spcPct val="80000"/>
              </a:lnSpc>
              <a:spcBef>
                <a:spcPts val="0"/>
              </a:spcBef>
              <a:spcAft>
                <a:spcPts val="0"/>
              </a:spcAft>
              <a:buClr>
                <a:srgbClr val="000000"/>
              </a:buClr>
              <a:buSzPts val="1800"/>
              <a:buChar char="●"/>
            </a:pPr>
            <a:r>
              <a:rPr b="1" i="0" lang="en-US" sz="1800">
                <a:solidFill>
                  <a:srgbClr val="000000"/>
                </a:solidFill>
              </a:rPr>
              <a:t>Transition began on July 7, 2017 after SPO initiated contract with IBM</a:t>
            </a:r>
            <a:r>
              <a:rPr b="1" lang="en-US" sz="1800">
                <a:solidFill>
                  <a:srgbClr val="000000"/>
                </a:solidFill>
              </a:rPr>
              <a:t>.</a:t>
            </a:r>
            <a:endParaRPr b="1" sz="18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Successfully transitioned current ADOA Mainframe Operational environment to IBM</a:t>
            </a:r>
            <a:endParaRPr sz="1600">
              <a:solidFill>
                <a:srgbClr val="000000"/>
              </a:solidFill>
            </a:endParaRPr>
          </a:p>
          <a:p>
            <a:pPr indent="-330200" lvl="2" marL="1371600" marR="0" rtl="0" algn="l">
              <a:lnSpc>
                <a:spcPct val="80000"/>
              </a:lnSpc>
              <a:spcBef>
                <a:spcPts val="0"/>
              </a:spcBef>
              <a:spcAft>
                <a:spcPts val="0"/>
              </a:spcAft>
              <a:buClr>
                <a:srgbClr val="000000"/>
              </a:buClr>
              <a:buSzPts val="1600"/>
              <a:buChar char="■"/>
            </a:pPr>
            <a:r>
              <a:rPr lang="en-US" sz="1600">
                <a:solidFill>
                  <a:srgbClr val="000000"/>
                </a:solidFill>
              </a:rPr>
              <a:t>19 ADOA employees rebadge to IBM employees to ensure continuity of service to agencies.</a:t>
            </a:r>
            <a:endParaRPr sz="1600">
              <a:solidFill>
                <a:srgbClr val="000000"/>
              </a:solidFill>
            </a:endParaRPr>
          </a:p>
          <a:p>
            <a:pPr indent="-330200" lvl="2" marL="1371600" marR="0" rtl="0" algn="l">
              <a:lnSpc>
                <a:spcPct val="80000"/>
              </a:lnSpc>
              <a:spcBef>
                <a:spcPts val="0"/>
              </a:spcBef>
              <a:spcAft>
                <a:spcPts val="0"/>
              </a:spcAft>
              <a:buClr>
                <a:srgbClr val="000000"/>
              </a:buClr>
              <a:buSzPts val="1600"/>
              <a:buChar char="■"/>
            </a:pPr>
            <a:r>
              <a:rPr lang="en-US" sz="1600">
                <a:solidFill>
                  <a:srgbClr val="000000"/>
                </a:solidFill>
              </a:rPr>
              <a:t>Rebadged employees </a:t>
            </a:r>
            <a:r>
              <a:rPr lang="en-US" sz="1600">
                <a:solidFill>
                  <a:srgbClr val="000000"/>
                </a:solidFill>
              </a:rPr>
              <a:t>relocated</a:t>
            </a:r>
            <a:r>
              <a:rPr lang="en-US" sz="1600">
                <a:solidFill>
                  <a:srgbClr val="000000"/>
                </a:solidFill>
              </a:rPr>
              <a:t> to IBM Phoenix office </a:t>
            </a:r>
            <a:endParaRPr sz="1600">
              <a:solidFill>
                <a:srgbClr val="000000"/>
              </a:solidFill>
            </a:endParaRPr>
          </a:p>
          <a:p>
            <a:pPr indent="-330200" lvl="1" marL="914400" rtl="0">
              <a:lnSpc>
                <a:spcPct val="80000"/>
              </a:lnSpc>
              <a:spcBef>
                <a:spcPts val="0"/>
              </a:spcBef>
              <a:spcAft>
                <a:spcPts val="0"/>
              </a:spcAft>
              <a:buClr>
                <a:srgbClr val="000000"/>
              </a:buClr>
              <a:buSzPts val="1600"/>
              <a:buChar char="○"/>
            </a:pPr>
            <a:r>
              <a:rPr lang="en-US" sz="1600">
                <a:solidFill>
                  <a:schemeClr val="dk1"/>
                </a:solidFill>
              </a:rPr>
              <a:t>Network between ADOA and Boulder established November 2017</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Mainframe Disk </a:t>
            </a:r>
            <a:r>
              <a:rPr lang="en-US" sz="1600">
                <a:solidFill>
                  <a:srgbClr val="000000"/>
                </a:solidFill>
              </a:rPr>
              <a:t>Storage</a:t>
            </a:r>
            <a:r>
              <a:rPr lang="en-US" sz="1600">
                <a:solidFill>
                  <a:srgbClr val="000000"/>
                </a:solidFill>
              </a:rPr>
              <a:t> Data Replicated December 4, 2017</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First Dry run accomplished December 11th, 2017</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Second Dry Run accomplished January 7th, 2018</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All Mainframe agencies transitioned to production environment in Boulder on </a:t>
            </a:r>
            <a:r>
              <a:rPr lang="en-US" sz="1600">
                <a:solidFill>
                  <a:srgbClr val="000000"/>
                </a:solidFill>
              </a:rPr>
              <a:t>January</a:t>
            </a:r>
            <a:r>
              <a:rPr lang="en-US" sz="1600">
                <a:solidFill>
                  <a:srgbClr val="000000"/>
                </a:solidFill>
              </a:rPr>
              <a:t> 21st, 2018.</a:t>
            </a:r>
            <a:endParaRPr b="1" i="0" sz="1075" u="none" cap="none" strike="noStrike">
              <a:solidFill>
                <a:schemeClr val="dk1"/>
              </a:solidFill>
              <a:latin typeface="Calibri"/>
              <a:ea typeface="Calibri"/>
              <a:cs typeface="Calibri"/>
              <a:sym typeface="Calibri"/>
            </a:endParaRPr>
          </a:p>
          <a:p>
            <a:pPr indent="-428625" lvl="1" marL="914400" marR="0" rtl="0" algn="l">
              <a:lnSpc>
                <a:spcPct val="130000"/>
              </a:lnSpc>
              <a:spcBef>
                <a:spcPts val="90"/>
              </a:spcBef>
              <a:spcAft>
                <a:spcPts val="0"/>
              </a:spcAft>
              <a:buClr>
                <a:srgbClr val="AB3333"/>
              </a:buClr>
              <a:buSzPts val="450"/>
              <a:buFont typeface="Noto Sans Symbols"/>
              <a:buNone/>
            </a:pPr>
            <a:r>
              <a:t/>
            </a:r>
            <a:endParaRPr b="1" i="0" sz="450" u="none" cap="none" strike="noStrike">
              <a:solidFill>
                <a:schemeClr val="dk1"/>
              </a:solidFill>
              <a:latin typeface="Calibri"/>
              <a:ea typeface="Calibri"/>
              <a:cs typeface="Calibri"/>
              <a:sym typeface="Calibri"/>
            </a:endParaRPr>
          </a:p>
          <a:p>
            <a:pPr indent="25400" lvl="1" marL="457200" marR="0" rtl="0" algn="l">
              <a:lnSpc>
                <a:spcPct val="80000"/>
              </a:lnSpc>
              <a:spcBef>
                <a:spcPts val="80"/>
              </a:spcBef>
              <a:spcAft>
                <a:spcPts val="0"/>
              </a:spcAft>
              <a:buClr>
                <a:srgbClr val="AB3333"/>
              </a:buClr>
              <a:buSzPts val="400"/>
              <a:buFont typeface="Noto Sans Symbols"/>
              <a:buNone/>
            </a:pPr>
            <a:r>
              <a:t/>
            </a:r>
            <a:endParaRPr b="1" i="1" sz="4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title"/>
          </p:nvPr>
        </p:nvSpPr>
        <p:spPr>
          <a:xfrm>
            <a:off x="788670" y="178914"/>
            <a:ext cx="7395300" cy="96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600"/>
              <a:t>Hosted Mainframe</a:t>
            </a:r>
            <a:endParaRPr b="0" i="0" sz="4000" u="none" cap="none" strike="noStrike">
              <a:solidFill>
                <a:schemeClr val="dk1"/>
              </a:solidFill>
              <a:latin typeface="Calibri"/>
              <a:ea typeface="Calibri"/>
              <a:cs typeface="Calibri"/>
              <a:sym typeface="Calibri"/>
            </a:endParaRPr>
          </a:p>
        </p:txBody>
      </p:sp>
      <p:sp>
        <p:nvSpPr>
          <p:cNvPr id="335" name="Shape 335"/>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36" name="Shape 336"/>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37" name="Shape 337"/>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338" name="Shape 338"/>
          <p:cNvSpPr txBox="1"/>
          <p:nvPr>
            <p:ph idx="1" type="body"/>
          </p:nvPr>
        </p:nvSpPr>
        <p:spPr>
          <a:xfrm>
            <a:off x="274325" y="1263800"/>
            <a:ext cx="8641200" cy="3987000"/>
          </a:xfrm>
          <a:prstGeom prst="rect">
            <a:avLst/>
          </a:prstGeom>
          <a:noFill/>
          <a:ln>
            <a:noFill/>
          </a:ln>
        </p:spPr>
        <p:txBody>
          <a:bodyPr anchorCtr="0" anchor="t" bIns="45700" lIns="91425" spcFirstLastPara="1" rIns="91425" wrap="square" tIns="45700">
            <a:noAutofit/>
          </a:bodyPr>
          <a:lstStyle/>
          <a:p>
            <a:pPr indent="0" lvl="1" marL="457200" marR="0" rtl="0" algn="l">
              <a:lnSpc>
                <a:spcPct val="80000"/>
              </a:lnSpc>
              <a:spcBef>
                <a:spcPts val="0"/>
              </a:spcBef>
              <a:spcAft>
                <a:spcPts val="0"/>
              </a:spcAft>
              <a:buClr>
                <a:schemeClr val="dk1"/>
              </a:buClr>
              <a:buSzPts val="1600"/>
              <a:buFont typeface="Arial"/>
              <a:buNone/>
            </a:pPr>
            <a:r>
              <a:rPr lang="en-US">
                <a:solidFill>
                  <a:schemeClr val="dk1"/>
                </a:solidFill>
              </a:rPr>
              <a:t> ADOA Mainframe Workload to IBM zCloud - Results</a:t>
            </a:r>
            <a:endParaRPr>
              <a:solidFill>
                <a:schemeClr val="dk1"/>
              </a:solidFill>
            </a:endParaRPr>
          </a:p>
          <a:p>
            <a:pPr indent="-342900" lvl="0" marL="457200" marR="0" rtl="0" algn="l">
              <a:lnSpc>
                <a:spcPct val="80000"/>
              </a:lnSpc>
              <a:spcBef>
                <a:spcPts val="0"/>
              </a:spcBef>
              <a:spcAft>
                <a:spcPts val="0"/>
              </a:spcAft>
              <a:buClr>
                <a:srgbClr val="000000"/>
              </a:buClr>
              <a:buSzPts val="1800"/>
              <a:buChar char="●"/>
            </a:pPr>
            <a:r>
              <a:rPr b="1" lang="en-US" sz="1800">
                <a:solidFill>
                  <a:srgbClr val="000000"/>
                </a:solidFill>
              </a:rPr>
              <a:t>First full business day of processing; Monday January 22, 2018. </a:t>
            </a:r>
            <a:endParaRPr b="1" sz="1800">
              <a:solidFill>
                <a:srgbClr val="000000"/>
              </a:solidFill>
            </a:endParaRPr>
          </a:p>
          <a:p>
            <a:pPr indent="0" lvl="0" marL="0" marR="0" rtl="0" algn="l">
              <a:lnSpc>
                <a:spcPct val="80000"/>
              </a:lnSpc>
              <a:spcBef>
                <a:spcPts val="0"/>
              </a:spcBef>
              <a:spcAft>
                <a:spcPts val="0"/>
              </a:spcAft>
              <a:buNone/>
            </a:pPr>
            <a:r>
              <a:t/>
            </a:r>
            <a:endParaRPr b="1" sz="1800">
              <a:solidFill>
                <a:srgbClr val="000000"/>
              </a:solidFill>
            </a:endParaRPr>
          </a:p>
          <a:p>
            <a:pPr indent="-342900" lvl="0" marL="457200" marR="0" rtl="0" algn="l">
              <a:lnSpc>
                <a:spcPct val="80000"/>
              </a:lnSpc>
              <a:spcBef>
                <a:spcPts val="0"/>
              </a:spcBef>
              <a:spcAft>
                <a:spcPts val="0"/>
              </a:spcAft>
              <a:buClr>
                <a:srgbClr val="000000"/>
              </a:buClr>
              <a:buSzPts val="1800"/>
              <a:buChar char="●"/>
            </a:pPr>
            <a:r>
              <a:rPr b="1" lang="en-US" sz="1800">
                <a:solidFill>
                  <a:srgbClr val="000000"/>
                </a:solidFill>
              </a:rPr>
              <a:t> Realized Benefits:</a:t>
            </a:r>
            <a:endParaRPr b="1" sz="18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Support Staffing - IBM bench strength brings in depth support</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Mainframe process that were taking  weeks are now running in days</a:t>
            </a:r>
            <a:endParaRPr sz="1600">
              <a:solidFill>
                <a:srgbClr val="000000"/>
              </a:solidFill>
            </a:endParaRPr>
          </a:p>
          <a:p>
            <a:pPr indent="0" lvl="0" marL="457200" marR="0" rtl="0" algn="l">
              <a:lnSpc>
                <a:spcPct val="80000"/>
              </a:lnSpc>
              <a:spcBef>
                <a:spcPts val="0"/>
              </a:spcBef>
              <a:spcAft>
                <a:spcPts val="0"/>
              </a:spcAft>
              <a:buNone/>
            </a:pPr>
            <a:r>
              <a:rPr lang="en-US" sz="1600">
                <a:solidFill>
                  <a:srgbClr val="000000"/>
                </a:solidFill>
              </a:rPr>
              <a:t>            (400%+ Overall performance increase due to upgraded  processor and storage systems) </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ADOA/ASET Operational budget stability </a:t>
            </a:r>
            <a:endParaRPr sz="1600">
              <a:solidFill>
                <a:srgbClr val="000000"/>
              </a:solidFill>
            </a:endParaRPr>
          </a:p>
          <a:p>
            <a:pPr indent="-330200" lvl="1" marL="914400" marR="0" rtl="0" algn="l">
              <a:lnSpc>
                <a:spcPct val="80000"/>
              </a:lnSpc>
              <a:spcBef>
                <a:spcPts val="0"/>
              </a:spcBef>
              <a:spcAft>
                <a:spcPts val="0"/>
              </a:spcAft>
              <a:buClr>
                <a:srgbClr val="000000"/>
              </a:buClr>
              <a:buSzPts val="1600"/>
              <a:buChar char="○"/>
            </a:pPr>
            <a:r>
              <a:rPr lang="en-US" sz="1600">
                <a:solidFill>
                  <a:srgbClr val="000000"/>
                </a:solidFill>
              </a:rPr>
              <a:t>Business Continuity Services</a:t>
            </a:r>
            <a:endParaRPr sz="1600">
              <a:solidFill>
                <a:srgbClr val="000000"/>
              </a:solidFill>
            </a:endParaRPr>
          </a:p>
          <a:p>
            <a:pPr indent="0" lvl="0" marL="0" marR="0" rtl="0" algn="l">
              <a:lnSpc>
                <a:spcPct val="80000"/>
              </a:lnSpc>
              <a:spcBef>
                <a:spcPts val="0"/>
              </a:spcBef>
              <a:spcAft>
                <a:spcPts val="0"/>
              </a:spcAft>
              <a:buNone/>
            </a:pPr>
            <a:r>
              <a:rPr b="1" i="1" lang="en-US" sz="1600">
                <a:solidFill>
                  <a:srgbClr val="000000"/>
                </a:solidFill>
              </a:rPr>
              <a:t>                       </a:t>
            </a:r>
            <a:r>
              <a:rPr lang="en-US" sz="1600">
                <a:solidFill>
                  <a:srgbClr val="000000"/>
                </a:solidFill>
              </a:rPr>
              <a:t>Disaster Recovery site no longer in Phoenix     </a:t>
            </a:r>
            <a:endParaRPr sz="1600">
              <a:solidFill>
                <a:srgbClr val="000000"/>
              </a:solidFill>
            </a:endParaRPr>
          </a:p>
          <a:p>
            <a:pPr indent="0" lvl="0" marL="0" marR="0" rtl="0" algn="l">
              <a:lnSpc>
                <a:spcPct val="80000"/>
              </a:lnSpc>
              <a:spcBef>
                <a:spcPts val="0"/>
              </a:spcBef>
              <a:spcAft>
                <a:spcPts val="0"/>
              </a:spcAft>
              <a:buNone/>
            </a:pPr>
            <a:r>
              <a:rPr lang="en-US" sz="1600">
                <a:solidFill>
                  <a:srgbClr val="000000"/>
                </a:solidFill>
              </a:rPr>
              <a:t>                       Robust network capability for Business Continuity</a:t>
            </a:r>
            <a:endParaRPr sz="1600">
              <a:solidFill>
                <a:srgbClr val="000000"/>
              </a:solidFill>
            </a:endParaRPr>
          </a:p>
          <a:p>
            <a:pPr indent="0" lvl="0" marL="0" marR="0" rtl="0" algn="l">
              <a:lnSpc>
                <a:spcPct val="80000"/>
              </a:lnSpc>
              <a:spcBef>
                <a:spcPts val="0"/>
              </a:spcBef>
              <a:spcAft>
                <a:spcPts val="0"/>
              </a:spcAft>
              <a:buNone/>
            </a:pPr>
            <a:r>
              <a:rPr lang="en-US" sz="1600">
                <a:solidFill>
                  <a:srgbClr val="000000"/>
                </a:solidFill>
              </a:rPr>
              <a:t>                       Available staffing for any recovery scenarios and long term recovery</a:t>
            </a:r>
            <a:endParaRPr sz="1600">
              <a:solidFill>
                <a:srgbClr val="000000"/>
              </a:solidFill>
            </a:endParaRPr>
          </a:p>
          <a:p>
            <a:pPr indent="-330200" lvl="1" marL="914400" rtl="0">
              <a:lnSpc>
                <a:spcPct val="80000"/>
              </a:lnSpc>
              <a:spcBef>
                <a:spcPts val="0"/>
              </a:spcBef>
              <a:spcAft>
                <a:spcPts val="0"/>
              </a:spcAft>
              <a:buClr>
                <a:schemeClr val="dk1"/>
              </a:buClr>
              <a:buSzPts val="1600"/>
              <a:buChar char="○"/>
            </a:pPr>
            <a:r>
              <a:rPr lang="en-US" sz="1600">
                <a:solidFill>
                  <a:srgbClr val="000000"/>
                </a:solidFill>
              </a:rPr>
              <a:t>Hardware and Software currency  (N-1) thus eliminating the need for Capital Expenditures for newer processors, storage or software.</a:t>
            </a:r>
            <a:endParaRPr sz="1600">
              <a:solidFill>
                <a:srgbClr val="000000"/>
              </a:solidFill>
            </a:endParaRPr>
          </a:p>
          <a:p>
            <a:pPr indent="0" lvl="0" marL="0" marR="0" rtl="0" algn="l">
              <a:lnSpc>
                <a:spcPct val="80000"/>
              </a:lnSpc>
              <a:spcBef>
                <a:spcPts val="0"/>
              </a:spcBef>
              <a:spcAft>
                <a:spcPts val="0"/>
              </a:spcAft>
              <a:buNone/>
            </a:pPr>
            <a:r>
              <a:rPr lang="en-US" sz="1600">
                <a:solidFill>
                  <a:srgbClr val="000000"/>
                </a:solidFill>
              </a:rPr>
              <a:t>                                 </a:t>
            </a:r>
            <a:endParaRPr sz="1600">
              <a:solidFill>
                <a:srgbClr val="000000"/>
              </a:solidFill>
            </a:endParaRPr>
          </a:p>
          <a:p>
            <a:pPr indent="0" lvl="0" marL="457200" marR="0" rtl="0" algn="l">
              <a:lnSpc>
                <a:spcPct val="80000"/>
              </a:lnSpc>
              <a:spcBef>
                <a:spcPts val="0"/>
              </a:spcBef>
              <a:spcAft>
                <a:spcPts val="0"/>
              </a:spcAft>
              <a:buNone/>
            </a:pPr>
            <a:r>
              <a:t/>
            </a:r>
            <a:endParaRPr sz="1600">
              <a:solidFill>
                <a:srgbClr val="000000"/>
              </a:solidFill>
            </a:endParaRPr>
          </a:p>
          <a:p>
            <a:pPr indent="-428625" lvl="1" marL="914400" marR="0" rtl="0" algn="l">
              <a:lnSpc>
                <a:spcPct val="130000"/>
              </a:lnSpc>
              <a:spcBef>
                <a:spcPts val="90"/>
              </a:spcBef>
              <a:spcAft>
                <a:spcPts val="0"/>
              </a:spcAft>
              <a:buClr>
                <a:srgbClr val="AB3333"/>
              </a:buClr>
              <a:buSzPts val="450"/>
              <a:buFont typeface="Noto Sans Symbols"/>
              <a:buNone/>
            </a:pPr>
            <a:r>
              <a:t/>
            </a:r>
            <a:endParaRPr b="1" i="0" sz="450" u="none" cap="none" strike="noStrike">
              <a:solidFill>
                <a:schemeClr val="dk1"/>
              </a:solidFill>
              <a:latin typeface="Calibri"/>
              <a:ea typeface="Calibri"/>
              <a:cs typeface="Calibri"/>
              <a:sym typeface="Calibri"/>
            </a:endParaRPr>
          </a:p>
          <a:p>
            <a:pPr indent="25400" lvl="1" marL="457200" marR="0" rtl="0" algn="l">
              <a:lnSpc>
                <a:spcPct val="80000"/>
              </a:lnSpc>
              <a:spcBef>
                <a:spcPts val="80"/>
              </a:spcBef>
              <a:spcAft>
                <a:spcPts val="0"/>
              </a:spcAft>
              <a:buClr>
                <a:srgbClr val="AB3333"/>
              </a:buClr>
              <a:buSzPts val="400"/>
              <a:buFont typeface="Noto Sans Symbols"/>
              <a:buNone/>
            </a:pPr>
            <a:r>
              <a:t/>
            </a:r>
            <a:endParaRPr b="1" i="1" sz="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788670" y="178914"/>
            <a:ext cx="7395210" cy="96247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rPr lang="en-US" sz="3200"/>
              <a:t>IO Data Center Update</a:t>
            </a:r>
            <a:endParaRPr b="0" i="0" sz="4000" u="none" cap="none" strike="noStrike">
              <a:solidFill>
                <a:schemeClr val="dk1"/>
              </a:solidFill>
              <a:latin typeface="Calibri"/>
              <a:ea typeface="Calibri"/>
              <a:cs typeface="Calibri"/>
              <a:sym typeface="Calibri"/>
            </a:endParaRPr>
          </a:p>
        </p:txBody>
      </p:sp>
      <p:sp>
        <p:nvSpPr>
          <p:cNvPr id="345" name="Shape 345"/>
          <p:cNvSpPr txBox="1"/>
          <p:nvPr>
            <p:ph idx="10" type="dt"/>
          </p:nvPr>
        </p:nvSpPr>
        <p:spPr>
          <a:xfrm>
            <a:off x="6983362" y="5394019"/>
            <a:ext cx="1017640" cy="17175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46" name="Shape 346"/>
          <p:cNvSpPr txBox="1"/>
          <p:nvPr>
            <p:ph idx="11" type="ftr"/>
          </p:nvPr>
        </p:nvSpPr>
        <p:spPr>
          <a:xfrm>
            <a:off x="3200400" y="5394019"/>
            <a:ext cx="2895600" cy="1717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47" name="Shape 347"/>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348" name="Shape 348"/>
          <p:cNvSpPr txBox="1"/>
          <p:nvPr>
            <p:ph idx="1" type="body"/>
          </p:nvPr>
        </p:nvSpPr>
        <p:spPr>
          <a:xfrm>
            <a:off x="1250050" y="1302675"/>
            <a:ext cx="6750900" cy="61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t>Floor Space</a:t>
            </a:r>
            <a:endParaRPr sz="1800"/>
          </a:p>
          <a:p>
            <a:pPr indent="-317500" lvl="0" marL="457200" marR="0" rtl="0" algn="l">
              <a:spcBef>
                <a:spcPts val="0"/>
              </a:spcBef>
              <a:spcAft>
                <a:spcPts val="0"/>
              </a:spcAft>
              <a:buClr>
                <a:schemeClr val="dk1"/>
              </a:buClr>
              <a:buSzPts val="1400"/>
              <a:buFont typeface="Calibri"/>
              <a:buChar char="●"/>
            </a:pPr>
            <a:r>
              <a:rPr lang="en-US" sz="1400"/>
              <a:t>1920 RU being built out in 4 server rows</a:t>
            </a:r>
            <a:endParaRPr sz="1400"/>
          </a:p>
          <a:p>
            <a:pPr indent="-317500" lvl="0" marL="457200" marR="0" rtl="0" algn="l">
              <a:spcBef>
                <a:spcPts val="0"/>
              </a:spcBef>
              <a:spcAft>
                <a:spcPts val="0"/>
              </a:spcAft>
              <a:buSzPts val="1400"/>
              <a:buChar char="●"/>
            </a:pPr>
            <a:r>
              <a:rPr lang="en-US" sz="1400"/>
              <a:t>480 RU available now, remaining being configured now</a:t>
            </a:r>
            <a:endParaRPr sz="1400"/>
          </a:p>
          <a:p>
            <a:pPr indent="-317500" lvl="0" marL="457200" marR="0" rtl="0" algn="l">
              <a:spcBef>
                <a:spcPts val="0"/>
              </a:spcBef>
              <a:spcAft>
                <a:spcPts val="0"/>
              </a:spcAft>
              <a:buSzPts val="1400"/>
              <a:buChar char="●"/>
            </a:pPr>
            <a:r>
              <a:rPr lang="en-US" sz="1400"/>
              <a:t>4th Server row cabinets installed</a:t>
            </a:r>
            <a:endParaRPr sz="1400"/>
          </a:p>
          <a:p>
            <a:pPr indent="0" lvl="0" marL="0" marR="0" rtl="0" algn="l">
              <a:spcBef>
                <a:spcPts val="0"/>
              </a:spcBef>
              <a:spcAft>
                <a:spcPts val="0"/>
              </a:spcAft>
              <a:buNone/>
            </a:pPr>
            <a:r>
              <a:t/>
            </a:r>
            <a:endParaRPr sz="1400"/>
          </a:p>
          <a:p>
            <a:pPr indent="0" lvl="0" marL="0" marR="0" rtl="0" algn="ctr">
              <a:spcBef>
                <a:spcPts val="0"/>
              </a:spcBef>
              <a:spcAft>
                <a:spcPts val="0"/>
              </a:spcAft>
              <a:buNone/>
            </a:pPr>
            <a:r>
              <a:rPr lang="en-US" sz="1800"/>
              <a:t>Fiber Connections</a:t>
            </a:r>
            <a:endParaRPr sz="1800"/>
          </a:p>
          <a:p>
            <a:pPr indent="-317500" lvl="0" marL="457200" marR="0" rtl="0" algn="l">
              <a:spcBef>
                <a:spcPts val="0"/>
              </a:spcBef>
              <a:spcAft>
                <a:spcPts val="0"/>
              </a:spcAft>
              <a:buSzPts val="1400"/>
              <a:buChar char="●"/>
            </a:pPr>
            <a:r>
              <a:rPr lang="en-US" sz="1400"/>
              <a:t>144 additional fiber ports to MMR installed on diverse paths</a:t>
            </a:r>
            <a:endParaRPr sz="1400"/>
          </a:p>
          <a:p>
            <a:pPr indent="-317500" lvl="0" marL="457200" marR="0" rtl="0" algn="l">
              <a:spcBef>
                <a:spcPts val="0"/>
              </a:spcBef>
              <a:spcAft>
                <a:spcPts val="0"/>
              </a:spcAft>
              <a:buSzPts val="1400"/>
              <a:buChar char="●"/>
            </a:pPr>
            <a:r>
              <a:rPr lang="en-US" sz="1400"/>
              <a:t>Direct ADOA owned fiber hand-off to DC-1 raised floor space - 24 strands on diverse paths</a:t>
            </a:r>
            <a:endParaRPr sz="1400"/>
          </a:p>
          <a:p>
            <a:pPr indent="-317500" lvl="0" marL="457200" marR="0" rtl="0" algn="l">
              <a:spcBef>
                <a:spcPts val="0"/>
              </a:spcBef>
              <a:spcAft>
                <a:spcPts val="0"/>
              </a:spcAft>
              <a:buSzPts val="1400"/>
              <a:buChar char="●"/>
            </a:pPr>
            <a:r>
              <a:rPr lang="en-US" sz="1400"/>
              <a:t>Direct ADOA owned fiber hand-off to DC-7 Network Modular - 96 strands on diverse paths</a:t>
            </a:r>
            <a:endParaRPr sz="1400"/>
          </a:p>
          <a:p>
            <a:pPr indent="-317500" lvl="0" marL="457200" marR="0" rtl="0" algn="l">
              <a:spcBef>
                <a:spcPts val="0"/>
              </a:spcBef>
              <a:spcAft>
                <a:spcPts val="0"/>
              </a:spcAft>
              <a:buSzPts val="1400"/>
              <a:buChar char="●"/>
            </a:pPr>
            <a:r>
              <a:rPr lang="en-US" sz="1400"/>
              <a:t>All fiber meets stringent Tier 1 &amp; Tier 2 testing</a:t>
            </a:r>
            <a:endParaRPr sz="1400"/>
          </a:p>
          <a:p>
            <a:pPr indent="0" lvl="0" marL="0" marR="0" rtl="0" algn="l">
              <a:spcBef>
                <a:spcPts val="0"/>
              </a:spcBef>
              <a:spcAft>
                <a:spcPts val="0"/>
              </a:spcAft>
              <a:buNone/>
            </a:pPr>
            <a:r>
              <a:rPr lang="en-US" sz="1400"/>
              <a:t> </a:t>
            </a:r>
            <a:endParaRPr sz="1400"/>
          </a:p>
        </p:txBody>
      </p:sp>
      <p:sp>
        <p:nvSpPr>
          <p:cNvPr descr="data:image/jpeg;base64,/9j/4AAQSkZJRgABAQECWAJYAAD/2wBDAAMCAgMCAgMDAwMEAwMEBQgFBQQEBQoHBwYIDAoMDAsKCwsNDhIQDQ4RDgsLEBYQERMUFRUVDA8XGBYUGBIUFRT/2wBDAQMEBAUEBQkFBQkUDQsNFBQUFBQUFBQUFBQUFBQUFBQUFBQUFBQUFBQUFBQUFBQUFBQUFBQUFBQUFBQUFBQUFBT/wAARCAHzAx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8S+Evwz03xh8NfDmt6trHi641PULNLi4lTxhq0Ss7DJIRLkKo9lAA7Cut/4Uf4d/wCgl4w/8LXWf/kum/AE/wDFlfBn/YMh/lXf5oA4L/hR/h3/AKCXjD/wtdZ/+S6P+FH+Hf8AoJeMP/C11n/5Lrvc0ZoA4L/hR/h3/oJeMP8AwtdZ/wDkuj/hR/h3/oJeMP8AwtdZ/wDkuu9zRmgDgv8AhR/h3/oJeMP/AAtdZ/8Akuj/AIUf4d/6CXjD/wALXWf/AJLrvc0ZoA4L/hR/h3/oJeMP/C11n/5Lo/4Uf4d/6CXjD/wtdZ/+S673NGaAOC/4Uf4d/wCgl4w/8LXWf/kuj/hR/h3/AKCXjD/wtdZ/+S673NGaAOB/Z+12+8SfBTwPqGpXEl5fTaJYvNczOXkmc20bM7sSSWJJJPcmvQa8u/Zi/wCSBeAv+wHYf+ksVeo0AFFFFABRRRQAUUUUAFFFFABRRRQAUUUUAFFFFABRRRQAUUUUAFFFFABRRRQAUUUUAFFFFABRRRQAUUUUAFFFFABRRRQAUUUUAFFFFABRRRQAUUUUAFFFFABRRRQAUUUUAFFFFABRRRQAUUUUAFFFFABRRRQAUUUUAFFFFAEdxcRWdvLPPKkMESl5JJGCqigZJJPAAHeuD/4TvxF4s+bwboEMmmnhdc16Z7WCQf3oIVRpJl/2m8pWBBVmFR6lt+Ivjm80adRL4Z8PNF9tgYZS8v2VZUicd0ijaOQr0ZpY/wC4Qe+8ygDhf7J+Kcnzf8JZ4Pt/+mf/AAjF1Lj/AIF/aC5/75FH9i/FP/ocvB//AISV1/8ALOu68yjzKAOF/sX4p/8AQ5eD/wDwkrr/AOWdH9i/FP8A6HLwf/4SV1/8s6i8YftBfDjwJba5JrXjjw7YzaKyR39pPq1tHPBK8bSRQsjyDbJIqOUVsFgpI4Brs9H1iLWtJstQgVkhu4UnRZAAwVlDAHBPOD60A9NDkf7F+Kf/AEOXg/8A8JK6/wDlnR/YvxT/AOhy8H/+Eldf/LOu68yjzKAOF/sX4p/9Dl4P/wDCSuv/AJZ0f2L8U/8AocvB/wD4SV1/8s67rzKPMoA4X+1PiP4f/e3+k6J4qtBzJ/Ysr2N0B/sQzs8bn6zJ+NdR4Y8V6d4u09rrTpXPluYZ7eeNop7aUAExyxsAyMAQcEcggjIIJ0vMrg/iRbTeG0fxxo8ROpaXFuv7eMf8hCxU7pImH8Tou54z1DAqCBI2QD0Kiq2nahb6rp9te2sizW1xGssUinIZWGQfyNWaACiiigAooooAKKKKACiiigAooooA86+ATf8AFl/Bn/YMh/8AQa77dXnnwDb/AIsv4N/7BsP8q77dQBLuqlrWuad4b0m81XV7+20rTLOJprm9vZlhhgjUZZ3diFVQOSScCrG6vB/2nPElxfap4F8C6foGpeLZtW1H+1tT0bSZLZJ5dNsmSR8m5mhi2NcPaRsrONyu4AbkVLb2Q15nqXij4t+B/BOi6drPiLxl4f0DSNS2my1DVNUgtre6yu8eXI7hXyvzDaTxzVXT/jl8OdW8Pf2/Y+P/AAve6F9sXTv7Ut9ZtpLb7U2NsHmh9vmHcuEzuO4cc18+fDf41al8Mvgvqvg//hHbqx8c6Hrh8K+GvDGpSQ+fIJx52mrI0MksYjjtnBd0dgEtpD1GKi+NXwL0bQ/gp8OfAetn/hIU1jxrpzeIL64XD6pdXEjm5uH9CzMdo/gARRgKMEpWem10vvt+hN7LXpf8D6sufE2kWWpSafcapZwX8dq189rJcIsq26na0xUnIjB4LYwD3ridP/aU+EWrw30th8U/Bd7FYQfaruS38Q2ki28O5U8yQiT5E3Oi7jgZZR1Ir5f+H/i7WNS+M3jDwn4ple48XeDPh5f6LqF06kfbo1uUe1vPfzoGjdscB/MHGK92/ZJsvF9r8EfA8mv67oup6VJ4c046fa6bo01nPbr9nTiWV7uZZTtwMrHHyCcc4DjqnL+t3/kLmtLle/8AwF/mdp4V/aA+F/jrW4NG8N/Efwl4h1ecMYtP0rXLW5uJAoLMVjjkLHABJwOADXe7q8P/AGZW/wBJ+LfX/kfNR/8ARcFe17qIvmjGXdJ/egTu35Nr7iXdRuqLdRuplHnX7MX/ACQLwF/2A7D/ANJYq9Rry79mL/kgXgL/ALAdh/6SxV6jQAUUUUAFFFFABRRRQAUUUUAFFFFAFPWNYsvD+mXGo6ldRWVjbrvlnmbaqj6/XjHcnFcX/wAJV408U/P4c8P2mjaa33NR8TPIk0g/vLZou8Kf+mskbDHKVFou34i+LbzWrpRNoWh3sllpNuwykl1ETHcXRHdlkDwp/d2SMPvgjv8AzKAOF/sf4ptz/wAJf4Pjzzs/4RW6fb7bv7SGfrgZ9BR/YvxT/wChy8H/APhJXX/yzruvMo8ygDhf7F+Kf/Q5eD//AAkrr/5Z0f2L8U/+hy8H/wDhJXX/AMs67rzKPMoA4X+xfin/ANDl4P8A/CSuv/lnR/YvxT/6HLwf/wCEldf/ACzruvMo8ygDhf7F+Kf/AEOXg/8A8JK6/wDlnR/Y/wAU15/4TDwe/wDs/wDCKXS59s/2kcfXBruvMo8ygDhf+Ej8deGf3mu6BYeINOXmS88NyyLcoPX7JKDuA/2JWY9kJ4PY6Hr1h4m0uDUdMukvLOYHbImRyCQykHlWBBBUgEEEEAirPmV554ykHw41638W2a+VpN7cxWmv2ycKwciOK7A/56I5jV27xkls+UmAD0mikVgygg5B5BpaACiiigAooooAKKKKACiiigAooooAKKKKACiiigAooooAKKKKACiiigAooooAKKKKACiiigAooooAKKKKACiiigAooooAKKKKACiiigDzL4Ny+Z4b1m7fm5uvEetNMT1ymo3ESA/7scaL/wABru/Orz/wyp8J+OvFHhuUbIb24fXtNPZ4piPtKj1ZLguzeguI/Wuz8ygC751fOP7UzanaR6h4m0rWrq1t/DGnR3+pSaf4wubGfSoUkaUzLpkSrDetIiOoW7mVD5QCjlw30D5lcz4g+Gng3xZ4h03Xtc8JaFrOuaYVax1PUNNhnubQq29TFK6lkw3zDaRg89aXVMfRoyPFPwd07xpYCS21/W9Annupr03mnfZjKUniEcsBWeCRQjKFz8u8EcMOc8d+0p9q8O+D/hxoulx+JL+1k8Q2mnzWPhrVzpuoXsC20/7sXCz24XJRWOZUB2/hXt3mVUv9NsdUe0e9sre8ezmFzbNPErmGUAqJEyPlYBmG4c4Y+tS47Jd19yEttd7P8T5q1Dx/8U/hT4L0jRdP8258RT/2rrCaLrltFrd5Y6RFKnlC5vZdVs490QlRXYyzsd4wXEbSNLcfGb4j/FL4U/EPX9JvtB8KaZYeGIby3RbO5ub4T3GlxXbFZ1uYlTyzKyqwUkkqfl2fP714w+H/AIU+IUdkninwxo3iVLKTzrVdY0+K7EEn99PMU7W4HIweKuaf4Z0TSbO4tLHR9Ps7W4RYpoLe1SNJUWMRqrKBggRqqAHoqgdBiq3i19w46ST6I8cb4yeOfBtzp3hPWZdE1bxJrNnpraBqEFhNbw3TyTmO88yFrmRz9nj8uU4kG4N1Hb6F86vO7P4PeE9L13wpqOmaTaaRB4Xgu4dK0vT7SGCztmudnmSIixgq2FYDaQMSPkEkEdv5lW3czjHl0LvnUkjrLGyOodGGGVuQQexqn5lc38Q/FknhPwneXdqom1SXFrp1v/z2upDsiX6biCx7KGY8A1JZ8feOv2sPiJ8F/hD4e0bw54QntrCK2W0g8Xagn2iAqvyII1XKhsKMeacnn5COa97/AGcfir4t1D4K+GL6/wDBXi/xbfXsD3U+sreaWVuXeRmJUSXqMqjO0KUXAUDAxXqvw58D2fh/4b6b4cuYY7+yhs47R47hA6zKqBCXVuu7BJz1zW54T8I6P4F0OLR9BsItL0qF5His4MiOIu5dgik/KNzE7RgDPAFAHL/8LL8Rf9En8Yf+Bejf/LCj/hZfiL/ok/jD/wAC9G/+WFegUUAef/8ACy/EX/RJ/GH/AIF6N/8ALCj/AIWX4i/6JP4w/wDAvRv/AJYV6BRQB5//AMLL8Rf9En8Yf+Bejf8Aywo/4WX4i/6JP4w/8C9G/wDlhXoFFAHn/wDwsvxF/wBEn8Yf+Bejf/LCj/hZfiL/AKJP4w/8C9G/+WFegUUAeeS/EbxDNE8bfCfxjtcFTtvNHU4PoRqGR9RXx3+zj+2R8Vb7xrP4OuvC2ofEiyt7hoRcQqiahaxhyoM0oPktgDGXK5P/AC0NfoJLGJonjbdtcFTtYqcH0I5H1FZHhPwZoXgPR4tJ8O6TaaNp0fIt7OIIpPdjj7zHuxyT3NAHE/AN/wDizHg3jH/Esh/9Brvd9eefAdv+LN+D+f8AmGxfyrvN/vQBPvql/Y+nHWRrH2C1/tYQG1F/5K+eISwYxeZjds3ANtzjIzUkkjiNigDPg7QTgE9q+ZvgX8cJls9cvfiR8Q72x8U6RplxqXiXwVrukQWR0hUckzWQSJJZrVVDKJS9yHBjIdWyGWl/QdtD3Hxb8G/h94+vJLvxP4F8M+I7uTy98+raPb3Tt5YYR5aRCTtDuB6b2x1NP8PfCLwH4R01NP0LwT4d0WwjvE1FLXT9Jgt4lukACThUQASAAYfG4Y61xuk/tJaMy3T+JvD+v+AYI9Hm1+3m8RR2+27sYQpmljFvPMVMYeItHIEk/eLhT82JLf8AaDgh8M3eu6z4J8WeGrKL7G8H9p21sTdx3M6wxuhiuJFUhnUtHKUkUHOyn/X9fcJ67no03hPQrjWrnWJdF06TV7mz/s+e/e0jM8ttuLeQ0mNzR5JOwnGSTisHwZ8Ffh38OdUk1Pwn4C8MeF9SkiMD3mi6Nb2kzRkglC8aKSpKqcZxlR6VzHxA/aQ8NfDe+8VWuqWWsXD+G7fSrm7NharOZF1C6e2gESB97sHjYsoXOCNu8nFU9c+J+tL4y+HAksPEHht9WGq+b4SuLTT5579obcyRq9wt0yQH5dybXIYsA+wA4NlcH2Z61pmj6dopuzp9ha2BvJ2urk20Kx+dMwAaV9oG5yAMseTgVd3187/Bj9qS+8ZeFfBd54x8Har4du/E2qXGk2uoItq1g8yG4KD5LqWRMrAUy4GZOB8pBr1vwL8QtP8AiFDrU+lxXK22l6pcaS1xOqhLiWBgkrREMcoH3Jk4O5G4xgkXZf1/Vxeff+v0Ot30b6g3+9G/3oGfnx4r/a2+JHwj+CfgfQ/D3hCfw/ZyaHYpF4p1CITpP/osf+oAzGpwM/OWbB5RTX1Z8FfiZ4ok+Efg+a48A+MvEdzc6Xb3U2rNfaUwu5JEEjSKZL5WClmJAZVIGBgYwNn9njSLHXv2cfBOn6nZW+o2FxoNgk1rdRLLFIv2WLhlYEEfWvSPDPhnTPB2h2mjaNaLY6XaKUt7ZGYrEpJO1ckkAZ4HQDAGAAKAOT/4WX4i/wCiT+MP/AvRv/lhR/wsvxF/0Sfxh/4F6N/8sK9AooA8/wD+Fl+Iv+iT+MP/AAL0b/5YUf8ACy/EX/RJ/GH/AIF6N/8ALCvQKKAPP/8AhZfiL/ok/jD/AMC9G/8AlhR/wsvxF/0Sfxh/4F6N/wDLCvQKKAPP/wDhZfiL/ok/jD/wL0b/AOWFH/Cy/EX/AESfxh/4F6N/8sK9AooA8z1n4geIb7R762b4XeNLRZoJIzcQX2jpJGCpG5WGoZUjOQR0xXyd+yb+2d8VfGmqQ+HdV8I3fxCto8LJq2nRrDcWy9jMxxEw4/iKE+rGvvTUtPg1bT7qxukMltdRNDKisVLIwIYZBBHBPIOaqeG/C+keDtHg0rQtMtNI02AYjtbKFYo198KOp7nqaAOG+A8gX4K+BZNwkkuNFtLqWQf8tJZYlkkf6s7sfxru/Orzv4XqfDdpqXgyb5J/Dtw0Nup/jsJGZ7R19QI/3RP9+CT0rt/MoAu+dXgPxw+JnijwH8QVfw5Lb3FzJpdjbwWOqSS/YTLc6xa2pkdUOQwSZsMASPQjg+4+ZWZqXhzRtYukub/SbG+uEEYWa5tkkcbJVlTBIJ+WREcejKrDkA0kvfjJ7IOjXp+Z4Br3jz4p6x4g0XQR4k8O6ZrOi+Ol0a7v7PR7r7LqML6T9sjLW/20MgAmKtGZZAzIjgrjaej0r40fEnxF8ctX0TSfBwufAui6sNH1C+aK2R4z9ljmNx5zagJAAZY8RCzbcvzCXnC+n654B8K+KLO+tNZ8M6Pq1pfXEd5d299YRTR3E6KqpLIrKQ7qsaAMckBFAPAqK6+G3g++8YW3iy58KaHceKrVBHBrkumwtfRKAVCpOV3qMMwwD0Y+tNdP66L/AIP3hKz2/rc8k0j4ufFXVvAnw41NbjwdHq/jnVltYFOmXZg062NjdXBdv9J3TyZt1baPKHJTP/LUYWp/tIfFe+i0DQfDHhSx1vxg39tG/ks7WJ7W4/s+/wDsX7pLnUbUwrI21yfMnMQZRskzuH0VD4d0e2t9Lt4dJsYoNLfzNPiS2QLZtsaPdEAMRnY7rlcfK7DoTWN4k+E/gXxlpsWna/4L8Pa5p8NzLex2mpaVBcRJcSMzSyhHQgO7OxZsZJYkk5NPS5Ts1p/W9/0OS0HVvG99+0heJc6vZ2PhseF7C7n8Oy2kkssMryXKsFnW58oOHX5nER3Kqrxt3n2bzq5m48IeHrzXtM1ufQtMm1rS4nhsNRks42uLSNxh0ikK7kUjghSARWz5lHS39bkdW/T8i751cr8WLeHUvhb4wtbggQzaRdozE/dBhfn2I659q3fMrgfjNfNeeEz4YtmP9oeJn/stAvVIHB+0y+wSHzCD/eKDqwpDO7+HupTat4J0W7uc/aJbSN5M9dxUE/zroqz9BsxY6TbQhQgVeFAwAOw/LFaFABRRRQAUUUUAFFFFABRRRQAUUUUAFFFFABRRRQAUUUUAFFFFABRRRQAUUUUAFFFFABRRRQAUUUUAFFFFABRRRQAUUUUAFFFFABRRRQBz/jLwfB4vsYE+0SafqNpJ59jqNuAZbaXBGQCMMpBKsp4ZSR6EcDcePtR8Fv8AZfGmiXVpt4XWdItpbywnH94hA0kB7lZF2rnAd+tevU10WRSrKGU9QwyKAPH/APhfHw+/i8XaWh7q84Vh7EHkH2NH/C+Ph7/0OGk/+BK16o2i2MjZNuufbI/lSf2FYf8APuP++j/jQB5Z/wAL4+Hv/Q4aT/4ErR/wvj4e/wDQ4aT/AOBK16n/AGFYf8+4/wC+j/jR/YVh/wA+4/76P+NAHln/AAvj4e/9DhpP/gStH/C+Ph7/ANDhpP8A4ErXqf8AYVh/z7j/AL6P+NH9hWH/AD7j/vo/40AeWf8AC+Ph7/0OGk/+BK0f8L4+Hv8A0OGk/wDgStep/wBhWH/PuP8Avo/40f2FYf8APuP++j/jQB5S/wAatBvv3fh6DUPFV03CJpVm7Q5/2rhwsKD6vn0BrS8K+DdW8RazD4h8T+StzErLaWNuxeCxVhhtjEAySMODIQMDKqAC270eLSbOFsrbpn/aGf51boARFEaqqjCqMADtTqKKACiiigAooooAKKKKACiiigAooooA8k+BLf8AFnfB/P8AzDov5V3e73rgPgW3/FnvCH/YOi/lXdbqAFuFaa3ljSZ7d3UqssYUshI+8NwIyOvII9jXh+sfs4al8SL95viX4ttfEkUOiX2hWX9j6N/ZkyxXiLHcSzyGaYSSlUXGxYowSx8s5UL7fuo3UrLqO7Wx87eEP2PdJ0nR9b0TWNP+HraZqmiz6LLe+FvAyaLqzJIoQu90tzKrEqCSqxKC2DgAbT1d38HvGnir4e6v4Z8XfEKz1SWW1totOvNM8PizW3ngkEqXMyPcSmZzIkZZVaNCFICqWyPXt1G6qEeB6t+zLrniy78W6l4k8dW17rHiJdCWVrHQ/s1rajTL57pViiNw74kDbTvkYhizAlSsaen+Kvh7/wAJN8QvA/ij+0fs3/CMvev9l8jf9p+0QeTjfuGzb16HPTjrXW7qN1HSwPXVnzR48+CviTwP+zF4t8Lafqz+JLywnbUfCDaTozpqFlefbDc2/mN5sizFJnQF1SMBFfcpBNe4fCnwPH8M/h1oHhpJvtUun2qpcXe0K1zcH5pp2A/ikkZ3Puxrp91G6kvdTSB62Jd3vRu96i3UbqAOT/Zi/wCSBeAv+wHYf+ksVeo15d+zF/yQLwF/2A7D/wBJYq9RoAKKKKACiiigAooooAKKKKACiiigDlfG3gp/EUlrqWmXg0rxFYqy2t6Y98bo2C0MyZG+JiFJAIIKgqQRzxE3xS/4RmT7L4y0W/8ADl2vBuYoJL2wl/2kuI0IA/66rG3+zXsNMkhSZdsiK6+jDIoA8g/4Xx8Pf+hw0n/wJWj/AIXx8Pf+hw0n/wACVr1RtDsWOTbr+BI/rSf2FYf8+4/76P8AjQB5Z/wvj4e/9DhpP/gStH/C+Ph7/wBDhpP/AIErXqf9hWH/AD7j/vo/40f2FYf8+4/76P8AjQB5Z/wvj4e/9DhpP/gStH/C+Ph7/wBDhpP/AIErXqf9hWH/AD7j/vo/40f2FYf8+4/76P8AjQB5Z/wvj4e/9DhpP/gStH/C+Ph7/wBDhpP/AIErXqf9hWH/AD7j/vo/40f2FYf8+4/76P8AjQB5RJ8YrLVv3PhXS9Q8TXTcLIlvJbWS+73MiBMeoj3t/smt/wAD+A7w6lJr/iGdL3WJ0EZZEKxQxZyIYVPITPJY/M5AJ4Cqvew6Za27AxwIG7HGT+tWqACiiigAooooAKKKKACiiigAooooAKKKKACiiigAooooAKKKKACiiigAooooAKKKKACiiigAooooAKKKKACiiigAooooAKKKKACiiigAooooAKKKKACiiigAooooAKKKKACiiigAooooAKKKKACiiigAooooAKKKKACiiigAooooA8e+BZP/AAp/wh/2Dov5V3OTXKyfs4eD1bFpHqVhbj7tvb6vepGnsqiYBR7AYFM/4Zy8Mf8APfWP/B1ff/H6AOtyaMmuS/4Zy8Mf899Y/wDB1ff/AB+j/hnLwx/z31j/AMHV9/8AH6AOtyaMmuS/4Zy8Mf8APfWP/B1ff/H6P+GcvDH/AD31j/wdX3/x+gDrcmjJryP4PfA/RPFHwp8IavqF7rE9/faVbXM8p1m9Bd2jVmPE4HU9hXX/APDOXhj/AJ76x/4Or7/4/QB1uTRk1yX/AAzl4Y/576x/4Or7/wCP0f8ADOXhj/nvrH/g6vv/AI/QB1uTRk1yX/DOXhj/AJ76x/4Or7/4/R/wzl4Y/wCe+sf+Dq+/+P0ASfsxf8kC8Bf9gOw/9JYq9RrH8J+F7LwboNno2nRiGws4kgt4VziONECKoyScAKBzWx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UUUAFFFFABRRRQAUUUUAFFFFABRRRQAUUUUAFFFFABRRRQAUUUUAFFFFABRRRQAUUUUAFFFFABRRRQAUUUUAFFFFABRRRQAUUUUAFFFFAHn/7Pv8AyQvwB/2ArP8A9ErXoFef/s+/8kL8Af8AYCs//RK16BQAUUUUAFFFFABRRR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VDdXlvYw+bczx28Wcb5XCr+ZrF/4WF4V/6GbR/wDwPi/+KoA6Ciuf/wCFheFf+hm0f/wPi/8AiqP+FheFf+hm0f8A8D4v/iqAOgorn/8AhYXhX/oZtH/8D4v/AIqj/hYXhX/oZtH/APA+L/4qgDoKK5//AIWF4V/6GbR//A+L/wCKq9pviTSNabGn6rZX5zjFtcJJ05/hJoA0qKKKACiiigAooooAKKKKACiiigAooooAKKKKACiiigAooooAKKKKACiiigAooooAKKKKACiiigAooooAKSlrxL9rr4Y6n8RfhDf3Hhy5u7HxZoYbUNMuLCVopm2r+9hDKQfnTIxnlgnpQB1v7Pv/ACQv4f8A/YDs/wD0StegV8ef8E6fhrq1n4Bk8eeIry8vbrUk+w6PFeTPILWwjbnywx+UO69BxiNSOtfYdABRRRQAUUUUAFFFFABRRRQAUUUUAFFFFABRRRQAUUUUAFFFFABRRRQAUUUUAFFFFABRRRQAUUUUAFFFFABRRRQAUUUUAFFFFABRRRQAUUUUAFFFFABRRRQAUUUUAFFFFABRRRQAUUUUAFFFFABRRRQAjMEUsxCqBkk9BXn/APbWt/Ej/kXL3+wvDB4/t3yVkub0etorgqkfpM6tu6qhXa5XxxIfGXii08ExMTp3kfb9f2nG61YskNsT/wBNnV93rHDIpxvBrW+I1/r2j/DvxHdeEbGHUPEtrptxJpVlMMRzXKxsYYyMrwXCjGR16jrUylypsqK5nYzrX4JeCY5vtF9oMHiC/wAYN/4gLalce+JJy5Uf7K4XgYAwK2v+FfeFf+hZ0f8A8AIv/ia+XIf2ldW8H/AXxX4q0TxVq3xP8U6Otkmo+H/Euk2emaloNzI2JBdWyizZYTnCAqzbgSskifd+hdW+Jup6XoGk3ifDzxXf6xqG8/8ACP2i2LXNsqn5jNO10LROqkD7QS275Q21ttPQhO5u/wDCvvCv/Qs6P/4ARf8AxNL/AMK+8K/9Czo//gBF/wDE14j4L/ar1L4g/GTQtA0TwTq1x4V1PQm1F76X7HHPaTrdC3m80G7z5cLiSNwiM5dcpvTDHrW/aW0X+3pYU8PeIJfDEOsjw/N4xWK2/suO+Mgh8ogzi4I88rD5iwGMOcb8AsFF81rdf87Bffy/yueg/wDCvvCv/Qs6P/4ARf8AxNH/AAr7wr/0LOj/APgBF/8AE1T+InxE0/4ZeH4da1aG6k09r61spZbVFb7P58yQrLJlhiNWkXcRkgZODiuQ1z9pLwzoa/EEPaapcTeDPswuYbeGNnvmnJSJbUGQbyZQ0Pz7BvUjOPmp7/1/XcZ3f/CvfCv/AELOj/8AgBF/8TVDUvhD4F1hcXng7QrhgPlkbTod6Y5BVtuVIPIIIIry/Rfj6vhnTfE0mpT65421N/G1x4c0nR7LTbS2umk2LItrDmZY3jjj3uZ5njJVWLYwM8x8K/2hJdNuPiff65p/ie81C68eJomi+E5wj36zHTLORrWIPL5CKpE8pcSiEjc4chgzKL5lddr/AJf5i/z/AM/8j2b/AIQvXPBP7/wjqtxf2S8v4f126kuI3HpBcuWkhb0DF4+AAq/erqPC/iqy8WWElxaCWCaCQwXVndJsntZgATHIuThgCDwSCCGUlSCcT4c/Eu1+Itnqe3TNR8P6tpN4bDUtF1dYhdWc2xZFDmGSSJg0ckcitHIylXHOQQMv4kM3ge8i8e2QKR2YSHXYl+7Pp+TmUj+9AWMob+4JV53DDGekUU2ORZI1dDuVhkEdxTqACiiigAooooAKKKKACiiigAooooAKKKKACiiigAooooAKKKKACiiigAooooA8P+D/AMI/Cnin4X+GdY1bTZL/AFO+so57m6mvJy8sjDLMfn6k12H/AAoTwJ/0Av8Aycn/APjlN+AP/JFfBn/YMh/lXf0AcF/woTwJ/wBAL/ycn/8AjlH/AAoTwJ/0Av8Aycn/APjld7RQBwX/AAoTwJ/0Av8Aycn/APjlH/ChPAn/AEAv/Jyf/wCOV3tFAHn8P7P3gC3hSKLw+sUSAKqJdThVA6AAPwKf/wAKE8Cf9AL/AMnJ/wD45Xe0UAcF/wAKE8Cf9AL/AMnJ/wD45R/woTwJ/wBAL/ycn/8Ajld7RQBwX/ChPAn/AEAv/Jyf/wCOUf8AChPAn/QC/wDJyf8A+OV3tFAHnn7Ouq3Ws/A3wJdXs73Ny+h2BeaVizyMbaIlmY8kkkkk9a9Gry79mL/kgXgL/sB2H/pLFXqNABRRRQAUUUUAFFFFABRRRQAVR12R4dD1CSNmR1t5GVlOCCFOCDV6s/xF/wAi/qf/AF6y/wDoBoA8o+F/wX8Ha18NPCWoX2ktc3t3pFpPPPJeTlpJHhRmY/P1JJP410//AAoTwJ/0Av8Aycn/APjlXvg7/wAki8D/APYDsf8A0nSuvoA4L/hQngT/AKAX/k5P/wDHKP8AhQngT/oBf+Tk/wD8crvaKAOC/wCFCeBP+gF/5OT/APxyj/hQngT/AKAX/k5P/wDHK72igDgv+FCeBP8AoBf+Tk//AMco/wCFCeBP+gF/5OT/APxyu9ooA4L/AIUJ4E/6AX/k5P8A/HKP+FCeBP8AoBf+Tk//AMcrvaKAOC/4UJ4E/wCgF/5OT/8AxysXxt8EPBWn+DNfurbRmhuINPuJY5FvJ8qyxsQR8/YivV65/wCIX/Ig+Jf+wZc/+imoAi+GOoXGqfD/AEC5upGmuHsYS8jklmPlrkknqT611Fcd8If+Sa+Hf+vGD/0WtdjQAUUUUAFFFFABRRRQAUUUUAFcn8Wrqay+FXjO4t5XguIdFvZI5YmKsjCByGBHIIPOa6yuP+Mf/JIfHH/YCvv/AEnegDC0T4FeB7jRbCWTRC8klvGzMbyfJJUEn79Xf+FCeBP+gF/5OT//AByut8O/8i/pn/XrF/6AK0KAOC/4UJ4E/wCgF/5OT/8Axyj/AIUJ4E/6AX/k5P8A/HK72igDgv8AhQngT/oBf+Tk/wD8co/4UJ4E/wCgF/5OT/8Axyu9ooA4L/hQngT/AKAX/k5P/wDHKP8AhQngT/oBf+Tk/wD8crvaKAOC/wCFCeBP+gF/5OT/APxyj/hQngT/AKAX/k5P/wDHK72igDgv+FCeBP8AoBf+Tk//AMcrjPjR8H/Cfhr4O+O9X0vTJLHU9P0G/u7W6hvZw8M0du7I6nfwQwBH0r3CuA/aE/5IH8Sv+xZ1P/0lkoA7fSrl7zT4ppMb2znAx3Iq3WfoH/IJt/8AgX/oRrQoAKKKKAPNvhpJ/aWteO9bk+aW712W0Q/3YrVEt1Qe2+OVvrI1dV4is73VNDvrTTdUk0TUJomW31CKFJmt3x8r7HBVgD1B6jPI6jjvhWxs18X6a3Eln4l1Asp6jz5ftS5+q3CkexFdx5lJ66DPCPEv7Meq/EOz8cXni7xhY3PirxFo0GhwajomhmytbKCGZp4yYJLmZ5W81iWLTAFQFUIcs174rfs/a18XLfwhca7rvhbVtS0VLhbuw1zwq+oaDfNLtCzf2e94Ck0YXCSGZ8CSUY+fj2nzKPMosg63PA/hP+yzqHwZ1bwbd6D4ws5YdFsLzSb63u9CG28tJ783aiERTxrbyIWKbtroR0jXGKq2H7Hek6H8Q7zXrCw+HuoWF5rb65I3iTwLHqGsxSSSiWVItQFzHtAcsY2eJzHkDLhQK9EufjpoGn6f8SLu+gv7GPwEWOqLNGm6SMWq3IlhCudyMj4XdtJZWGBjNQ6f+0B4b1bwj8PPEFnDqFxa+ObqC00u3WJBMjyRSSt5wL4Ty0ik34JIKEAMcU1umv65ncTVk13/AE/4BZ1r9n3wDe+F/GOk6T4V0TwzP4qtJbXUdS0fTIba4mZwxEjvGql2VmLgk/e5ri7X9l2aTUPAN7qfi9tQn0S5mvddxpwiXXpmu/tsTECQ+SIrr94o/ecZXIyWrs7H44aDqPxhvfhzDBf/ANrWto1y1+Yk+xNIghaS2WQPu85Y7iCQqVA2yAgnBAxfDv7TnhTxLr3xL0aC11W31DwF5jahHdW6ILuNFZmktTvIkUFSpztIYgEDIJm6jaXz+7/hxvVcr9PvM+//AGbbuNrjUtH8VRWHiSHxlP4w0y9utLNxb27zW5t5LaaETI0qGJ5BuWSM5Kn+Ehue1b9joeJvD+tR+I/EuneJtev/ABVH4uSfV/DsU+mC5FlFaPBLYmXEtuUR9q+YsihkzIzoXf3bwn4otvGPhXR9fskmis9Vs4b6FJwBIqSoHUMASA2GGcEjPc1q+ZVcvKuX5fdb/JExkmuZf1e/+bOG+Cvwtj+Evh+909dP8G2Et1deew8FeGBoNsw2Ko3w+fNvfg/PuHBAwMZPc6pY22taZd6feRia0u4Xgmjbo6MpVh+IJo8ykabapJOAOSTTbuCVjyvwN8avDnw9+B+g6n458RWulm1gNk8ty+ZbmSEmNykYyzsShJCg4zXffCn4maf8XvBNn4r0m1urbSb6SUWn2xQskqJI0fmFQTtBZWwCc4wTjOK+Vl/Yu8L/ALQ3w7s/EzX15oHie/WS8i1CNjNDIk0jyoHhY4xtkGNhU885r1n4F/sv6V4M+GWl6F4u0q1vtb09poZL2zvJ/KuE81mjcDcu35GUEY6qevWkM9/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72VnWJ2RPMcAlVzjJ7DPavL/hL+0t4C+MrNaaJq622uRFln0PUMQ3kbL94bMkPjHJQsPetCX4D+Bo4nZPD5kdQSEF5OCx9OZK+dPg9/wTn0TRdaHiTx/qLarqbXBuo9I0uV4rW3YtuAMvEkhBxyNnTnNAH0T8Am/wCLL+DP+wZD/wCg1326vO/gE234L+DAOg0yEdf9mu/30AS7q+c/2kP2lte+EnjbSNO8Padpuo6RpdrHrfjKe+WQyWOlyXkNsrwlWAEnzXEnzBhttn45FfQ++vkDQPg/8SPjHefGbxHcappXhHSfH00ugrpXifwvd3N8ul2ySWsTqRe2/lCQtPKoKN/rFbPOBDb5lbpr6+RVlbXrp/XyPo74gHxfJZwah4V8W+GPDmmwQvNeT+INDm1FGQAMHV4762EahQxJO7OQcjHPyXrX7ZHxl0H4W+EPFlt4e8M+Jf8AhJfEd6mmJb6Zd2UmoaFa20k5njge5kaOeZYZGjBZxtaPKktxV1bxV4z1j4D/AA5+EXi3wz42sYJLqbQ/Geu6f4Y1K8Emm2DbMRG2idz9tVYlEgBXY8xz0r07xrfW3xC+JPwCm8HeGfEcGheG/ENwl0LzwvqGlxWMH9mXEcZK3MEe2PJVAwG0Ehc5wKu2ra1V1b79/wCvMi+lpb2f5bf15HeyfH59Y+LXwj0bw6bHUPCXjjQ9R1j7cyOZ9sMdu8JjIYKoImbcGUngdMGsLwb8Qfiv8VPH3xN07Q/EHg3w7pHhTX/7Gt49Q8MXeoXE6/ZoZvMeRNRgUHMpGAnYV5N4D+EPiz4W/tqeF9AtdG1K7+F+k2etajoerLbu9rp0d8ImfT2kA2p5c0UpjUnOyVRzipvB/hn4f+H/AI0/GHVPiT8KtQ1vVbrxWt7o2ry/Dm/1rdbi0tgrw3MVnKoAkR8AMMEE042bT8m/nzf5A7pNea/I9M+Mfj74w/Dvxz4E0rT/ABL4HnsPGGvvpEH2nwneGWxT7PNOrsy6oBMcQhThYwd2eMYr3jwtb65aaHbxeI9R0/VdYXd513pdg9jbv8xK7YXmmZcLgHMjZIJ4zgeL/tCaNqfiXx98A7/S9Lv760sfFpvLyWG1kItITp90okm+X90u51XL45YDqcV7xvpR2d+/6IJfErdv1ZLuo3VFvo30DPOv2Yv+SBeAv+wHYf8ApLFXqNeXfsxf8kC8Bf8AYDsP/SWKvUaACiiigAooooAKKKKACiiigArP8Rf8i/qf/XrL/wCgGtCs/wARf8i/qf8A16y/+gGgDmfg63/Fo/BH/YDsf/SdK6/dXF/B9/8Ai0ngj/sB2P8A6TpXL/Hy1fWpPh/ozajqun2Wp+JEtrs6Pqlzp08sQtLqTZ51vJHIF3IhIDDO0ZpPoPu+x65uo3V8XeMPF2veE5/GHhvRvFut3+iaC2uQWF9PqM0tzGw0UXBt3uWYvO0Ezkq7szpkKWLJmqU+qeIofhz4007SrjxZokjXfhS3TQPFHi67bVEmudRjSeUahFPcyQWtzE6RgwyuVMc/yK2VInzOy8vxF28z7e3Ubq+b4/Ct5feJ/Bnw88Salq/hqwbR9Q1ZrPSPG2qXNxd3STxIANUkaG7lSKOYsYzhcyLkERrVjR/AOmP8ftIeDxT4u1axbw+usIzeMNSe0upxPGqzGBLgW5RlOfLVBEd33MU1q0u9/wAL/wCQpOyb7frb/M+iN1G6vC/E1rD43+MXibT9e8Wav4bsfDGkWOo6dDpWszaaqCV5zLeTBHVLhA0CpsnV4l8tsqd5z5v42/aq8e+C9Y1++j06x1fwj5eux6RfzaQtgjXFhbXMxQv/AGnLPMFe1eJibSBW5dXA2h0nf8S1Ft2R9ebqN1fMWtfFfxxH4l0/w/f6l4b1K7uptI1Cw1HRIbyCC0S7luI1jnjW7zcqPKDKxeNJQGzEu0Gl+HPxO+KXiTwn8O9Il8TeFV8Ua/otzr0+vajoExt/IhNunkLax3ke+XNxuaUSIqqo/dfNkCd7+tiL629H9+x9ObqwPiE3/FA+Jf8AsGXP/opq8s/Z3+JWpfE7VfEGtXzNDFd6Zo93FYx3LS20LSQyF2hzj5HIDBgBuG0mvTviC/8AxQXiX/sGXP8A6KaqejsCIfhD/wAk18O/9eMH/ota7GuO+EP/ACTXw7/14wf+i1rsaQwooooAKKKKACiiigAooooAK4/4x/8AJIfHH/YCvv8A0neuwrj/AIx/8kh8cf8AYCvv/Sd6ANrw+3/Eh03/AK9ov/QBVTxtqVxpHg7XL60k8q6trGaaKTaDtdY2IODweR3qXw+//Eh03/r2i/8AQBU+pWNvq2n3Njdx+ba3MTQyx7iNyMCCMjkcHtUTTlFqO5UbJq54XoP7RXiKTw/a6u3hm11Xw1ph02w1zWpNU+z3pu7iK2Z3t7NbcpJGhuoixaaI8SbUbau9/jL4wa34H/aW+yanq6W/w3h0KyW8gkhjC215cy33l3LS7d+D9jWHbu25lU4zzXaD9n/wGviCy1hdJukuLT7Ky2y6reLZSvbIqW8s1oJfImljVI9ssiM48qMhsouNPxn8H/BvxDTW4/EmhQ6vFrVpa2OoRXEkhS4htpnngQqGwNskrtkAE5wSQABpLX4SIq0eWXl+Z4L4Z/ac8W+F/DPiTUNdsLrxZrGpeK47LQdJjsJ0+w2s+lQaikEosrW4nPlRvIpYQysXxu2rlkt3n7amuqttbWXwm1+51iGz+2anp8mm62GRTNNFGLYR6S7uXFu7L9qS0BDJz9/Z7Xr/AMG/CHiSLU1vNOnjl1DUI9VlurHULm0uY7qOBLdJoZoZFkgbyY1jPlMuVLA53tnLvP2e/Bt7HYFpPE8V1Zwm2XULbxfq8N9NEZGkEc90l0JrhVZ3KLK7hN7BdoJFHp5fl/mXdW8/1PFvEnx8+LmpeD9D1e30zS/D12PGt3YGy0uZryXUbGzt7+aa1kS4t08mRxaIgZDuJOf3f3a3dS/aTu7X4ran4htdVl1L4Wad4T1S+XT7G0jd725sxYTPPFIQHbKXphCbgu6Ns88j2Kw+D/hPTda/tWCxuftY1RtaRZNSupIYrxoZoXljhaQxxlkuJtwVQGZ9xBYBhV0P4EfD/wAN6Pp+kad4XsrbSbGwvtMgscu0AtryRJLqNo2JVxI8aE7gTwQMAkFLf5fjawK3Mm9uv3t/5HPfB745eJfieviC2vvAVz4e1CxtUuLKS6i1W2sbtm3gRGa9021dXBUbvLilAVwQScrWH4D+PXxD8XeEfBaJ4L8N3fjXxBps2sPbL4hnttOhsozEvmGY2ckglZ51AhEbqArEy9AfUPAnwz0X4crdLo9zrs6XIRWTWfEWoaqqBM7RGLueURD5jnZtzgZzgY564/Zz8CXGj2GmLaaxaW+nyzyWclj4k1K2uLZZgolginjuFkSBtif6OrCIbFwg2jB18iVsdh8O/GkHxE8EaL4kt7Waxj1K2Wf7LOVLwseGRipIJBBGQcHGawv2g2/4sJ8Sv+xZ1L/0lkrrdF0mw8O6PZaVpdpDp+m2MKW1ta26hI4YkUKqKo4AAAAHtXHftBP/AMWF+JP/AGLWpf8ApLJTe4ltqd1oH/IJt/8AgX/oRrQrP0D/AJBNv/wL/wBCNaFIYUUUUAeZa3EfBvxTW/b5dK8VRR20j9Fi1CFT5ef+usOVye9ug6uK6zfV/wAReH7HxVot3pWpQ+dZ3KbXUMVZSCCrqw5VlYBlYcqQCMEV5xL4ouvh3LHp3jOUizyEtfE3l7bacdALgjiCX1LYjY4KkE7FAO430b6gjlSSNXRg6MMhlOQR6il3UAfMHx88B6/efHDTbLR9D1C+8N/ES30/TvEV9ZwM8NmNPvBcFp3H+rE1vJNCCfvEIvHWmfDPwp4h0H43a3p+qaBqi+DPh/Jq+r6NePatIl++pus0aWrAZkaBDexFACR5qDuK+ot1G6lFOKt6/j/l0HL3nf0/D/NHx7b/AA++LGg+B/DHxJuprGbUbXxAPGN94WsfDl0daCXjFLqzM63TCVoraYpsFsCfs6DGRmqHj74X+MIfBvxN8aeGtA1GXxXpvinWXg00W7pLrOkXdvDFcQxqRmQHak0eAcyW6gcmvtHdRupSinotrW/L/IOqb73/AD/zOU+DNnc6V8H/AANZXtvNaXlvoVjDNbzoUkidbdAysp5DAggg8giux31Duo3VpKXNJszhHkio9ibfXD/FzVpx4bHh/T5Gj1fxEx023ZPvQRsp8+49vLi3sCeC+xf4hVvxN8RNM8O3a6bGJNW16Rd0WkWAEk5B6M/aJP8AppIVX3J4qTwL4JvbnVZ/EfiB459VuEEe2HJhtoQciCHPJXPLOQC7c4ACqklnZ+E9Hh0LQbOzgiEMMUaqka9FUABR+AArXoooAKKKKACiiigAooooAKKKKACiiigAooooAKKKKACiiigAooooAKKKKACimTM6wu0aeZIFJVCcbjjgZ7V5Z8I/2mvAPxlkay0fVhZ69EWSfQtSxDeRsv3gFyRJjHJjLAd6AJvgK/8AxZnwd/2DYf5V3vmV558B2/4s34P/AOwbF/Ku730AWPMo8yq++vLP2n/FPibwP8DfE/ijwldm01fQoo9VYCBJfOtoZFkuYsOrAb4VkXdjIzkEEZpN21Y0nJ2R635lHmV8nftGftL+IPBvjb4Uy+ELuE+FJki17xU/lRyk6TPcW1rCVJBI+e5Mm5SvER5Iyp9OtfHOv69+1HfeF7G+MXhPw94Zju9Tt1gjYTX91ORbhpCC67IoJW2qRnzATniqV/xa+7+rE3X4J/eex+ZR5lfJ/g/4/wDizUv2gre/v9UQ/CXxJq+o+E9CtPssY8u/s0jxcGYLvYTSw6hGFLY/dpjk1neAf2iPG9n+1d4w0HxXqUV18OL3xA/hbRVFrFF/Zmox2cFzHG0iqGcXCvMBvLYeIAYDYpR961uqv+X46ocvdv5O39eln9x9g+ZR5leL/sy/EDXviF4b8Y3XiC/+3z6f4v1jS7Z/Jjj8u2guWSKPCKAdqgDcck9ya9g30dE++odWuzt9xY8yjzKr76N9AH55+Nv2kPjF8MfgX4J03w/4Yk8NeHH0OwRfFQUXTTZtYgNrAFICfRgX7givq74G+MvG/wDwpzwXLH4Pm10XGk29y+p3OvRGS7eSMO8rbgWBZmJwTkZx2ro/2bbSC+/Z58D21zDHcW8ug2KSQyqGR1NpECCDwQfSvRtB8P6d4X0m30vSLKHTtNtwRDa267Y4gWLbVXoBknAHA6DigDj/APhM/Hf/AETn/wArkH+FH/CZ+O/+ic/+VyD/AAr0CigDz/8A4TPx3/0Tn/yuQf4Uf8Jn47/6Jz/5XIP8K9AooA8//wCEz8d/9E5/8rkH+FH/AAmfjv8A6Jz/AOVyD/CvQKKAPP8A/hM/Hf8A0Tn/AMrkH+FH/CZ+O/8AonP/AJXIP8K9AooA8y1rxR411DRr+1uPh80NvNBJHJImvQqyqykEggZBAPUV8dfss/tQfGzxlaXOh3Xhy4+IOgRwPFPrMxFvLZrtOS9wfkkIHO1su3Y1+hWoWFvqthc2V3EJ7W5iaGWNujowIYH6gmsu80ix0Hwfd6fpllb6dYW9nIkNraxLFFGuw8KqgAD6UAc18H3/AOLS+Cf+wJY/+iErS8YeB/DXxD0kaX4q8PaV4m0wSLMLLWLKK7hEgyA+yRSu4ZODjPJrx7xwQ37DutqeQfh7KP8AynGvF/Ekd1fWegfD+6tbj7B8LvEmgvHdyK6xz+fqlmum7Gxh9lpJOrjJw4UnHFCXNJR7tFNOKT73/T/M+w7T4eeE9P0Oz0W28L6NbaPZRSwWunw6fEtvBHKCsqJGF2qrhmDADBDHOc0/xB4B8LeK7K7s9b8NaRrFndwR2txb6hYRTxzQxuXjjdXUhkVyWVTwCcjmvkjUvjd4lvvixrfh8eLY7/Rb6TWtOn8M6hqdjLqOnpDa3MiSNZ2+nxS26M0A8p5ruUvE6kqWbKdHoc2rw/Dn4mSaC94mqr4P0QxNpqsboAWL7jCFBJl27tmBndtxzUvVOXo/z/yJfuzUPX8LHvc/wO+G114UtfC83w98KzeGbWc3Vvosmi2zWcMxzmRISmxXO5vmAz8x9a6yPSrCG+jvY7G3S8jg+zJcLCokWHIPlhsZC5AO3pkV83R+LPhj4J+E2u6r8EdQ8PaPpLXWnQaxrXhqOOWz0yGSZY5rt1AMP2iKFmdy4LKBG0wKKAcTwn478YfET4j2/hLw98XL/UfBxt9SurTxpp9hpk9zqXkLp3yJKLY2rrHLdTIXjhwQCh+dCwp7u3T/AC/yBK9j6W8TfDzwn411LStQ8Q+F9G16/wBJk87TrrU9PiuJbOTKtvhd1JjbKKcqQcqPQVz3i34B/D/xdD4mebwppFhrHiGznsr7X7DTrePUmWaFoXcTmMsX2OwBbPXGCOK+e/BHxl+IXirwn/wn0/iqdIbTVvDWnjw1bWNotpcrf22lm4MsjRNNnffSMmyRNpAB3Dgcd4b/AGiPiPdWa32s/FLwjp0N0tuPEFlb61Z3ep+FVkuYY5ZhYHTIWtRCXeJ/tctyIiyFy2xi9crTt/WpdpRXMfZ3hz4WeC/B9q9tonhHQ9Jhkulv5FsdMghEl0vSdgijMo/v/e96pal8EfhxrGinSNQ+H3ha+0k3r6kbC50W2kg+1OCHuPLKFfNYE5fG455NeEQ+JFb4gar5fxkvfGeiX/gh7rSrO8n0qey1mRGu1ndEhtkWUxhUL+VjqA+Vwo1vhL8S/FWp+NvDfgS4uwphsoPEcs8VjFFG+jyWUaRQAKgRD9seVRtAOy268mpj7za/rd/5GT9239dE/wBbH0bZ6XYafcz3NrY29tcTqiTSwwqjyKgIQMQMkKCQM9AeKy/iA/8AxQfiT/sG3P8A6Kavjf4Q/EbXfCekfEHWpPHlxKug6lDqsvg9oLCO3h0RZEF3NBbxW6yoip52GQ7WeM5y5Zj9H+H9c1fxL8A9Q1vWpGa71bTb3UYomiWM29tKJJLeEgAcpE0aknkkHJoj7y5h7aHdfCH/AJJr4d/68YP/AEWtdjXHfCH/AJJr4d/68YP/AEWtdjQMKKKKACiiigAooooAKKKKACuP+Mn/ACSHxx/2Ar7/ANJ3rsK4/wCMn/JIfHH/AGAr7/0negC94fk/4kOm/wDXtH/6AKv+ZWPocyx+H9PZmCqtrGSzcADYOawdQ+MfgPSdS0TT77xt4cs7/XEjk0q1uNWgSXUEkO2NoFL5lDEgKUByTxR5B5nbeZXm3x+1y70nwPaQwalJolrqWr2Gl32qQyGKS1tp7lIpCkgIMbsG8sSAgoZAwIIBre1j4m+EPD+qX2m6p4q0TTdRsbA6pd2d5qMMU1vZg4NzIjMCsQPBkIC571Q8ZfED4eW/gOPUvFfiLwzH4M1uJYEvNZvrcadfxyoWCB5G8uVXTcQMkMueopNbMa7HmHxF8UeIPg7b2Xhj4aapeeJNRX7Zf3On63C2v3NrbxpAzlru71WzMaIZo22yzSyEXC7VCJxl+H/2ivH/AIy8F3XinTrfw3p9nLqWiaTZWFza3E8iSX8enyNNJKsyhljF5IAioN21TvXkV66fgr8Nb7wzpeiHwF4VuPD+nym70/Tv7GtmtLaRiSZYo9m1GOSdygE5rUutC8H+E9Dk+0aboejaNFPBcP5sEMFuksflpBIcgKGXy4VQ9RsQDoKtaP3vL89fwJ7WPFviF8YvHHgbxVf6BoWmQeIPFGoXul6dHNDGzwiVrG5uJZI7O51CGIA/ZiBGtxGfnLFpWXDW/B/xU+NXiC68R6ffeFtF0zXNB0Rb4aPcwqLjVLiV7xLcK0d9LDbK32eJirSy/eZS6/fHsniHwH4X8XWOo2eu+G9I1qz1Ly/ttvqFjFPHdeWcx+arqQ+08ruzjtWRp/w5+HOk6fc+D7Hwt4XsrG8stk+g2+nW0cc9qJHOHgC4aLzJZDyu3dI3djmP5vMrordP8yr8EfHGteLtG1WHxNe283iTTbwW97YxaBNpD2LGJHETxyXVysp+YkTQytEwOFJ2kn0fzK4PwIvw68G+GtXg8GJ4X0Lw/pN1OupRaELe3tLK4jA88TCLCRyKAN+7BAAzXVaTrNjr2l2mpaZe2+o6deRLPbXlpKssM0bAFXR1JDKQQQQcEGqepKutzS8yuC/aAf8A4sP8SP8AsWtS/wDSWStq88d+HNNSZ7vxBpdqkDSpK017GgjaJN8obLcFFO5gfujk4Fc98fJA3wI+I+DkHw3qX/pLJSGej6B/yCbf/gX/AKEa0Kz9A/5BNv8A8C/9CNaFABRRRQAVHcW8V1C8M0aTQyAq8cihlYHqCD1qSigDzG6/Z98NwyNJoE2peE9x3GHQ7+W1tyfXyFYR599uarf8KV1heE+I3idUH3V8y2OB6ZNuSfxJNer0UAeUf8KV1r/opHif/vu0/wDkej/hSutf9FI8T/8Afdp/8j16vRQB5R/wpXWv+ikeJ/8Avu0/+R6P+FK61/0UjxP/AN92n/yPXq9FAHlH/Clda/6KR4n/AO+7T/5HpP8AhQ7XZxqfjDxNqaH7yNqslurexFv5Yx7d/wATn1iigDlPCfwy8PeC7U2+labbWcTNvdIIljV37s2OWY+rEk11QGAABgUtFABRRRQAUUUUAFFFFAHiPwq+E/hbxd4Lg1fWNOkv9Suru9aa4lvJ9zkXUoGcP6AD8K67/hQngT/oBf8Ak5P/APHKPgP/AMkw07/r5vv/AEsmr0CgDz//AIUJ4E/6AX/k5P8A/HKP+FCeBP8AoBf+Tk//AMcr0CigDz//AIUJ4E/6AX/k5P8A/HKP+FCeBP8AoBf+Tk//AMcr0CigDz//AIUJ4E/6AX/k5P8A/HKP+FCeBP8AoBf+Tk//AMcr0CigDz//AIUJ4E/6AX/k5P8A/HKP+FCeBP8AoBf+Tk//AMcr0CigDz//AIUJ4E/6AX/k5P8A/HKP+FCeBP8AoBf+Tk//AMcr0CigDz//AIUJ4E/6AX/k5P8A/HKP+FCeBP8AoBf+Tk//AMcr0CigDz//AIUJ4E/6AX/k5P8A/HKP+FCeBP8AoBf+Tk//AMcr0CigDzyb4D+Bo4nZPD/muqkqgvZxuOOmTJXzv8H/APgnPoOiax/wkXj/AFA61qjTm6TSdNkeKzt2LbgDJxJLg4wfkHqDX2XRQB5H8CML8G/B4HQabF/Ku73e9cD8C2/4s94Q/wCwdF/Ku63UASbveq2qafb6xpt3p93GJrW6ieCWNhkMjAqwIPqDUu6jdSklJWY07O6Pj74Lfsw+Lrj4V/E3wt8QrJLae50OPwPoU4u45TNpdqk/2a5Gwnyyz3Gdpww8sZHr1Hwb8LfFnwb8CfH3ibW/Dpm+MviDdLHo39o27qskNtHa2qed5nlhcReactx5jDrX0zuo3U373Nfqrf15sOqfZ3/4B8g+Jv2NPFHh/wDZ/wBC0Tw58QPEWveI/CD2+uaLot1HpcNlLqkLmU4lFokwDu0oy8//AC0+ZiM539B/Z51n4heFPjdpvi/SpPDE3i7xBHrejTi6ilmsp0s7XyZ1aJ2w0VxEe4zsPVW5+n91G6h683n/AMD/ACQlpby/r9WeEfsX+B/HHgL4Uapb/ETTI9J8U6j4h1HVbmCG4inQ+fLv3q0bMMEkkDOR3Ar3vd71Huo3U272Ela/mSbvejd71Huo3UhnJ/sxf8kC8Bf9gOw/9JYq9Rry79mL/kgXgL/sB2H/AKSxV6jQAUUUUAFFFFABRRRQAUUUUAFZ/iL/AJF/U/8Ar1l/9ANaFZ/iL/kX9T/69Zf/AEA0AcF8I2/4tR4L5/5gll/6ISus3e9cf8I2/wCLU+C/+wLZf+iErrN1AEm73o3e9R7qN1AEm73o3e9R7qN1AEm73o3e9R7qN1AEm73o3e9R7qN1AFHxN4d07xh4e1LQ9Xg+16VqNu9rdW/mMnmxOpV0JUggEEg4PQ1R8dIkPgHxDHGoSNdMuFVVGAAImwAK3N1YXj5v+KF8R/8AYNuf/RTUAaPwh/5Jr4d/68YP/Ra12Ncd8If+Sa+Hf+vGD/0WtdjQAUUUUAFFFFABRRRQAUUUUAFcf8ZP+SQ+OP8AsBX3/pO9dhXH/GT/AJJD44/7AV9/6TvQBw3xXa+/4Z28Wf2YZf7Q/wCEYufI8n/Wb/srY2f7Xp74rxnUorbT/DXxZ8LXHhHWvElz43AfQZrDRp7yy1C0lsIILVHu0RoLdYnRxid49oG8cMCfprQ1Enh/T0ZQyNaxgqwyCNg4qxp9ja6TYW1jY20NlZW0awwW1vGI44o1GFRVHCqAAABwMVPKtb9VYq/w+Wp8reMPgRcXdj8UfOj8W3l7eXOhCOS11rU1S62C2854kSYKQpD5Kj5cY4xx6h47kh+H3xP8J6/qOka9rfhu10O70iKfTdPvNZms7hngYGWOJZZm82OJlMxVsGPDMPMGfYd1G6nb3r/1/WpCSSsfI3jBvGFv8ZtHuvDth4n8M2sGo6RBDolvY63c2cmnMsCzyM8d0NKtVRGljaDyHdTCZAwLqy818P8AWPF3iX4baBqvhm7+JN5rdz4UWbxDdas+om3nuWa1+ztZ+Z+6ZyPOO604KFjKd5Gft7OeCMiq2mabZ6Lp1rp+nWkFhYWsSw29raxrHFDGowqIqgBVAAAA4GKpaJpjf+X4Hynp/hmXwTpGq6Y0HxGg0M+Nr2XxH/Zkut3F29lIbp7N7SRC0rRtI1uZWsiX5HmnG+u3+Bul+Il8fWuo6na67/ZB0e+h02415JjdraHUN1rHcPL+883ygDtmPnbceZ8+6vft1G6piuVp9v8AKwS95Nd3f8bnyN4d+H/irTdc1DQIPDl8fDnj/wAR6xLr081uVitIrfVbmXfIGxlby1dIVPOQqEcc1yHijTfiBofwx+Hdro1p4s8Pa3pHgnTvscOn2Gv3Yu71EO+3kgtLmG0tXiKplryOUSeaF2ERlW+6N1G6qj7qt/XX/Mpyu5Pv/nc+arjw3dw+KLy91nSryPRF1vxBc3lxNbSCIWsmnIokZscI2GAPcggc11+uNqX/AAxjqX9smX+1v+ECm+1+d9/zv7Pbfu992c169qWnWms6fcWGoWkF9Y3MbRT21zGJI5UIwVZSCGBHUGuM+PXHwL+IoAwP+Eb1H/0lkqY+6reSX3Gdvzb+89Q0D/kE2/8AwL/0I1oVn6B/yCbf/gX/AKEa0KZQUUUUAFFFFABRRRQAUUUUAFFFFABRRRQAUUUUAFFFFABRRRQAUUUUAef/AAH/AOSYad/1833/AKWTV6BXn/wH/wCSYad/1833/pZNXoFABRRRQAUUUUAFFFFABRRRQAUUUUAFFFFABRRRQAUUUUAePfAsn/hT/hD/ALB0X8q7nJrmp/2cfAUkzPHov2ZGORFb3EqRr/uqGwB7Dimf8M3eBf8AoGzf+Bc3/wAXQB1GTRk1y/8Awzd4F/6Bs3/gXN/8XR/wzd4F/wCgbN/4Fzf/ABdAHUZNGTXL/wDDN3gX/oGzf+Bc3/xdUdc+BPw48N6Lf6tqVo9rp9jA9zcTvdzbY40UszH5+wBoA7bJoya8l+EPgH4X/Gb4e6T4t0XTbhLS+Q7oJLyUvBIrFXjbD9QQfqMHvXZf8M3eBf8AoGzf+Bc3/wAXQB1GTRk1y/8Awzd4F/6Bs3/gXN/8XR/wzd4F/wCgbN/4Fzf/ABdAHUZNGTXL/wDDN3gX/oGzf+Bc3/xdH/DN3gX/AKBs3/gXN/8AF0AJ+zF/yQLwF/2A7D/0lir1Gsvw34dsfCejWulabCtvYWsawwQKMLHGqhVVR2ACgVqUAFFFFABRRRQAUUUUAFFFFABWf4i/5F/U/wDr1l/9ANaFNkjSaNo5FV0YFWVhkEHqCKAPLvhIT/wqnwZ/2BbL/wBEJXV5Ncu37NvgFcLDozW8SgKkMVzKqIAMAAB+B7Uf8M3eBf8AoGzf+Bc3/wAXQB1GTRk1y/8Awzd4F/6Bs3/gXN/8XR/wzd4F/wCgbN/4Fzf/ABdAHUZNGTXL/wDDN3gX/oGzf+Bc3/xdeU/tO+FfAHwK+D2s+I109v7VcfY9Mie7lO+6kBCHG/kKAzkdwhFAHv2TRk183fsj+H/Avx3+Dunavd2Ttr9i32DVVF3KCZkAxJjf0dSremSwHSvaf+GbvAv/AEDZv/Aub/4ugDqMmjJrl/8Ahm7wL/0DZv8AwLm/+Lo/4Zu8C/8AQNm/8C5v/i6AOoyawvHpP/CC+Iv+wbc/+imqp/wzd4F/6Bs3/gXN/wDF02T9mvwHNGyPpcjow2srXUxBB6gjfQB0Pwh/5Jr4d/68YP8A0WtdjVLR9Jt9D0+GytV2W8KhY0AACqBgAD0AFXaACiiigAooooAKKKKACiiigArj/jJ/ySHxx/2Ar7/0neuwqvqFhbarY3NleQJc2lzE0M0Mq7kkRgQykdwQSKAOR0En+w9O/wCvaP8A9BFXsmuYb9m/wJuOzSpI17It3NhR6D56T/hm7wL/ANA2b/wLm/8Ai6AOoyaMmuX/AOGbvAv/AEDZv/Aub/4uj/hm7wL/ANA2b/wLm/8Ai6AOoyaMmuX/AOGbvAv/AEDZv/Aub/4uvEP2v9D8D/Af4P3upWNk6eItRf7Bpam7lJWRhlpcb+iIC3TG7aD1oA+l8mjJrwb9mvwj8P8A46fCDRPEw09hqJT7LqUKXc37u6jAEgxv4DZDgf3XWvUf+GbvAv8A0DZv/Aub/wCLoA6jJoya5f8A4Zu8C/8AQNm/8C5v/i6P+GbvAv8A0DZv/Aub/wCLoA6jJrhfj0T/AMKM+Iv/AGLmo/8ApLJWl/wzd4F/6Bs3/gXN/wDF0yb9mjwDcQvFNpDTQyKVeOW5lZHUjBBBbBBHY0Aeh6B/yCbf/gX/AKEa0Kgs7VbK2SFCWVc4LdeuanoAKKKKACiiigAooooAKKKKACiiigAooooAKKKKACiiigAooooAKKKKAPP/AID/APJMNO/6+b7/ANLJq9Arz/4D/wDJMNO/6+b7/wBLJq9AoAKKKKACiiigAooooAKKKKACiiigAooooAKKKKACiiigAooooAKKKKACvI/2mvhd4p+NHw9/4Q7w7q9noVpqE6/2pe3W9n+zr8wjjRRyWcLnLDhSOd1euUUAfK/7Cfwf8VfCfwatzc61Zat4S8S2Vvq8FsoeOeyuXRcjaQVZWQgFt2cxpxycfVFef/s+/wDJC/AH/YCs/wD0StegUAFFFFABRRRQAUUUUAFFFFABRRRQAUUUUAFFFFABRRRQAUUUUAFFFFABXnfxm+FfhX4jeH5rvxLo8WsyaVaXMtnHcu5iicpkv5YO1m+VcFgSMHGMnPolY/jL/kUNc/68Z/8A0W1AHBfs/wDwn8J+A/B+j6z4e0aHSL7V9Isjftas6x3DCIMHaPO3dlm+YDPzGvVa5f4W/wDJMfCH/YHs/wD0SldRQAUUUUAFFFFABRRRQAUUUUAFFFFABRRRQAUUUUAFFFFABRRRQAUUUUAFeN/tNfCrwr40+HHinxBrujxarqmj+HtQbT5Ll3ZLVvId96JnaH3Kp3Yz8o54r2SuH+On/JEviD/2L2of+k0lAD/hp8J/CfwytrqTwto0OiLqSxSXUFqziF3UHDCMnap+YglQM8ZzgY7Wq+n/APIPtv8Arkv8hVigAooooAKKKKACiiigAooooAKKKKACiiigAooooAKKKKACiiigAooooAKKKKACiiigAoopjTIkiIzqrvnapPLY64oA4L4D/wDJMNO/6+b7/wBLJq9Arzz4EypH8M9LVnVWkur4KpOCx+1znA9eAfyr0OgAooooAKKKKACiiigAooooAKKKKACiiigAooooAKKKKACiiigAooooAKKKKAPP/wBn3/khfgD/ALAVn/6JWvQK8/8A2ff+SF+AP+wFZ/8Aola9AoAKKKKACiiigAooooAKKKKACiiigAooooAKKKKACiiigAooooAKKKKACsfxl/yKGuf9eM//AKLatisfxl/yKGuf9eM//otqAM/4W/8AJMfCH/YHs/8A0SldRXL/AAt/5Jj4Q/7A9n/6JSuooAKKKKACiiigAooooAKKKKACiiigAooooAKKKKACiiigAooooAKKKKACuH+On/JEviD/ANi9qH/pNJXcVw/x0/5Il8Qf+xe1D/0mkoA7DT/+Qfbf9cl/kKsVX0//AJB9t/1yX+QqxQAUUUUAFFFFABRRRQAUUUUAFFFFABRRRQAUUUUAFFFFABRRRQAUUUUAFFeI/Cv4R+DPF3hKTVta8N6fqmp3OqamZru6iDySEX86jLHrgAD6Cuu/4Z/+HH/Ql6P/AOAy0AegUV5//wAM/wDw4/6EvR//AAGWj/hn/wCHH/Ql6P8A+Ay0AegV5l+0Z8J/+FzfCbWNAt38jWEX7ZpVyrbGhvIwTGQ38O7JQn+65q7/AMM//Dj/AKEvR/8AwGWj/hn/AOHH/Ql6P/4DLQB81/8ABOj4O6npWiap8QPE4um1K6eXS9MhvmYtbwJIfPYBvul5V29j+7b+9X2pXnw/Z/8AhuvA8F6OB/17LS/8M/8Aw4/6EvR//AZaAPQKK8//AOGf/hx/0Jej/wDgMtH/AAz/APDj/oS9H/8AAZaAPQKK8/8A+Gf/AIcf9CXo/wD4DLR/wz/8OP8AoS9H/wDAZaAPQKK8y/Z1neT4V6VCTmO3MsMQ/uosrhV+gAAH0r02gAooooAKKKKACiiigAooooAKKKKACiiigAooooAKKKKAPP8A9n3/AJIX4A/7AVn/AOiVr0CvP/2ff+SF+AP+wFZ/+iVr0CgAooooAKKKKACiiigAooooAKKKKACiiigAooooAKKKKACiiigAooooAKx/GX/Ioa5/14z/APotq2Kx/GX/ACKGuf8AXjP/AOi2oAz/AIW/8kx8If8AYHs//RKV1Fcv8Lf+SY+EP+wPZ/8AolK6igAooooAKKKKACiiigAooooAKKKKACiiigAooooAKKKKACiiigAooooAK4f46f8AJEviD/2L2of+k0ldxXD/AB0/5Il8Qf8AsXtQ/wDSaSgDsNP/AOQfbf8AXJf5CrFV9P8A+Qfbf9cl/kKsUAFFFFABRRRQAUUUUAFFFFABRRRQAUUUUAFFFFABRRRQAUUUUAFFFFAHnvwL/wCSdRf9hPVP/ThcV39ee/A1v+Ldxf8AYT1T/wBOFxXfbqAJKKj3UbqAJKKj3UbqAJKKj3UbqAJKKj3UbqAJKKj3UbqAPNf2cf8Akmdl/wBdZv8A0dJXqNeXfs4/8kxsv+us3/o6SvUaACiiigAooooAKKKKACiiigAooooAKKKKACiiigAooooA8/8A2ff+SF+AP+wFZ/8Aola9Arz/APZ9/wCSF+AP+wFZ/wDola9AoAKKKKACiiigAooooAKKKKACiiigAooooAKKKKACiiigAooooAKKKKACsfxl/wAihrn/AF4z/wDotq2Kx/GX/Ioa5/14z/8AotqAM/4W/wDJMfCH/YHs/wD0SldRXL/C3/kmPhD/ALA9n/6JSuooAKKKKACiiigAooooAKKKKACiiigAooooAKKKKACiiigAooooAKKKKACuH+On/JEviD/2L2of+k0ldxXD/HT/AJIl8Qf+xe1D/wBJpKAOw0//AJB9t/1yX+QqxVfT/wDkH23/AFyX+QqxQAUUUUAFFFFABRRRQAUUUUAFFFFABRRRQAUUUUAFFFFABRRRQAUUUUAea/A9sfD2P/sJ6p/6cLisH9pjx5/wiPgG102C51a01DxJqEOjwzaDZ3N3fxRPl7mWGO2R5d6W8czBkXKsFPFbPwSb/i36f9hPVP8A04XFdjcaXY3moWd9PZW897Z7/s1zJErSQbwA+xiMruAAOOoHNTJXVhrQ+Y9A8XXHxP8Ahb8M9B1DV/E0F3aeLG8N61cC5v8AQ9SvBb2t00ckxVormMzIlvOVbaT5gyKqv4i1Wy8XSfDePxrq0vgSTxvHoJ1l9SkOowI2lvdtpv8AaBPmk/aBHGJd/nASGMOHAI+ifEnwv8GeMrS9tfEHhHQdctr64S8uodS0yC4S4nRBGksiupDOqKFDHJCgAHAqQ/DnwifBf/CHnwtop8JeX5X9g/2dD9g2bt+3yNvl43fNjHXmq7v+un+RP+X+f+f4HgfiPx7L8A9X+KWk6FrWt67p1hoenT2FpqN7d67dWWs3c01vDAryGa4fzMW8nkEsQAWVQHrsf2VfGr6joPiTwjdal4j1e78M32INR8WWN3Z6jeWVwDNBLIl2iTHaxmgDMvzfZ8gmvSdB+Gvg/wALaPaaTovhTQ9H0qzuvtttY2GmwwQQXH/PZERQqycn5gM89a2k0qwj1abVFsrddTmgS2kvVhUTPEjMyRs+MlVZ3IUnALsR1NJbNPr/AF/wPQb8v66f8H1Plj4f+PvidfJ+zuuuQ2NtoWp6hIkmp2niW6ur3U1GlXroLq3e1jUAlFcgzSYZF6/eHa6N8cPGt5rWh6tK/hi58Ma94mvvDNroNvDNHqVs8DXKCZ7ozMkhzas7xCBCiPw7FPn9ph8L6Jbw6TDFo9hHFpDb9OjS1jC2TbGjzCMfuzsd1yuPlZh0JrKj+FngmHxVf+J08H6CniW/iaC81ldMgF5cxsoVkkm273UqqggkjAA7U5ajlZu/9df8z5wm+KHxd8ReKvBeg6n4l0Xwf4tXWrdtQ8OzeEryMwwy2t4VzcR6o8F9CTCeYmGGCFwjgxjvPhH8bviR488W6rf6h4LNv8PI5dSggvUhto5YJLWdoVBcahLJMzmKQFDawbDgZYDJ9AsfgH8MNL0O80Wy+HHhKz0e8mjuLnT4NCtUt55IzmN3jEe1mUk7SRkZ4rX034aeDtH8XXniuw8J6HY+KLxCl1rdtpsMd7Op25V5wodgdq8E/wAI9KOjt/Wwnq7+n6nhXwp8c+J/iF8aPhh4j8Q6h4dnttd8D6rq+n2GjW8sU1jDNcaWwimZ5pBOQNq+aqxAsr/IO31Durk/DXwz8HeC9QutQ8P+E9D0K/unkluLrTdNht5ZnkKmRnZFBYsVUkk87RnpXTb6ptWSXT/O4a9TgP2cP+SY2P8A10m/9HSV6lXlv7N//JMLH/rpN/6Okr1Kp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eV/BVseAU/7Ceqf+nC4rud9cD8GG/4oNef+Ynqn/pfcV3G73oA8o+K+hx+Mviv4D0C91PXLHSp9P1W5mh0TXL3SmlkjNoIy72ssbMFEj4BJHzHivIbf45ePdD8E2eneFdYi8Y6ha3eueReX2kxXst3pVjcrCl1NPJqVhEuwsI2k3SNLw4XhzX0h42+Gfg74lQ2sXi/wnofiqK0Zmt01vTYbxYSwAYoJFbaTgZx1wKb4g+Fvgrxdp2lafrnhHQdasNJ2/wBn2uoaZDPFZ7QFXyVdSI8AADbjAAqUmv6/Epvb+vkeFaf8YfFt1rmoePLnxHpeh+E/+FdWHiOTSZtKuL77LJKty25St3GrsJFGcIpkQKgKEb6o+HP2j/ijqHi5fh/q+naN4e8X3mo2cFtqWqaWiw28M1rd3BEtnbarc7nIsiqf6VGT5uSgCDzPoe6+G/hG9udNuLjwtos9xpto9hYyyadCz2ts6bHhiJXKRsvylFwCOCMVjw/Ab4ZW3h+60GH4deE4tDumR7jTE0O1W2mZCWQvEI9rFSzEEjgscda00votP+DcjXv/AFZI878TfF74r6f8VLfwd4e8MWvin+x7LTrrXby2soLeO5+0SSK7Refqcb2yKsMhGI7vLAqcbctY8SfGHx9pfjbxNLap4bPhDQPFOkeHpLSa1uDf3a3qWIaQTCURxGJ73cP3b+YBt/dkb29HvPg54A1FtBa68D+G7ltAVU0hptIt3OmqpBUW+U/dAFVICYwQPSt2bwzotx9r83SbGX7XdRXtxvtkPnXEXl+VM+R8zp5MW1jyvlpgjaMJWvd/1qv0KW+vY+Y7X4sfFjwdof2K1nsvGmu6/wCM9W0vTjDpGTZx273UkilbnVIUlBWECOMTRbFVv9ZtAPqEnj74k32ofDTRTp+i+Fdc1ywu7zXItVt2vfsptzACkKwXIUlzKesrBdwOX2kP2GrfB/wFryaymp+CfDmoprU0dxqa3ek28ovpY/8AVvPuQ+Yy5O0tkjtW1pnhXQ9Fh0yLTtH0+wi0u3NpYJa2qRraQkKDFEFA8tDsT5VwPlX0FC2V/L8hPWTfr+LNvfRvqHd70bvekBxv7N3/ACS+w/66Tf8Ao6SvU68s/Zt/5JfYf9dJv/R0lep0AFFFFABRRRQAUUUUAFFFFABRRRQAUUUUAFFFFABRRRQB5/8As+/8kL8Af9gKz/8ARK16BXn/AOz7/wAkL8Af9gKz/wDRK16BQAUUUUAFFFFABRRRQAUUUUAFFFFABRRRQAUUUUAFFFFABRRRQAUUUUAFY/jL/kUNc/68Z/8A0W1bFY/jL/kUNc/68Z//AEW1AGf8Lf8AkmPhD/sD2f8A6JSuorl/hb/yTHwh/wBgez/9EpXUUAFFFFABRRRQAUUUUAFFFFABRRRQAUUUUAFFFFABRRRQAUUUUAFFFFABXD/HT/kiXxB/7F7UP/SaSu4rh/jp/wAkS+IP/Yvah/6TSUAdhp//ACD7b/rkv8hViq+n/wDIPtv+uS/yFWKACiiigAooooAKKKKACiiigAooooAKKKKACiiigAooooAKKKKACiiigDyP4Mk/8IKP+wpqn/pfcV2+TXC/Bs/8UMP+wpqn/pfcV2+aAH5NGTTM0ZoAfk0ZNMzRmgB+TRk0zNGaAH5NGTTM0ZoAfk0ZNMzRmgDlP2bf+SW2H+/N/wCjpK9Tryz9m3/klth/vzf+jpK9ToAKKKKACiiigAooooAKKKKACiiigAooooAKKKKACiiigDz/APZ9/wCSF+AP+wFZ/wDola9Arz/9n3/khfgD/sBWf/ola9AoAKKKKACiiigAooooAKKKKACiiigAooooAKKKKACiiigAooooAKKKKACsfxl/yKGuf9eM/wD6Latisfxl/wAihrn/AF4z/wDotqAM/wCFv/JMfCH/AGB7P/0SldRXL/C3/kmPhD/sD2f/AKJSuooAKKKKACiiigAooooAKKKKACiiigAooooAKKKKACiiigAooooAKKKKACuH+On/ACRL4g/9i9qH/pNJXcVw/wAdP+SJfEH/ALF7UP8A0mkoA7DT/wDkH23/AFyX+QqxVfT/APkH23/XJf5CrFABRRRQAUUUUAFFFFABRRRQAUUUUAFFFFABRRRQAUUUUAFFFFABRRRQB53rH7PHw01zUZ7+88C+HJbu4dpZpm0i2LSuxJZ2JjJLEkkk9apf8MxfCz/oQvDn/gntf/jVeo0UAeXf8MxfCz/oQvDn/gntf/jVH/DMXws/6ELw5/4J7X/41XqNFAHl3/DMXws/6ELw5/4J7X/41XF/GX4X/B34O/DPX/F2oeAvDTpp9uWhhbSLUefMflijH7v+Jyo9hk9q+ha57xl8PvDnxEtLS08TaRba5Z2s4uY7S9UyQ+YFKhmjPyvgMcbgcZoA+L/2EdP+HHxu8FarpfiLwb4buPFWj3DSSSNo9rme2lYsj/6v+FtyYHQBPWvqD/hmL4Wf9CF4c/8ABPa//Gqxv2dPhX4Q0PwxpniPTPDmnaXrm++tmvbCBYHki+1yjY+zAcAKuA2cbVxjAr2qgDy7/hmL4Wf9CF4c/wDBPa//ABqj/hmL4Wf9CF4c/wDBPa//ABqvUaKAPLv+GYvhZ/0IXhz/AME9r/8AGqP+GYvhZ/0IXhz/AME9r/8AGq9RooAyvDfhnTfCOmRadpNrFY2EQCxW0EaxxxqOiqqgAD2ArVooo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FFFFABRRRQAUUUUAef/AAH/AOSYad/1833/AKWTV6BXn/wH/wCSYad/1833/pZNXoFABRRRQAUUUUAFFFFABRRRQAUUUUAFFFFABRRRQAUUUUAFFFFABRRRQAUUUUAef/s+/wDJC/AH/YCs/wD0StegV5/+z7/yQvwB/wBgKz/9ErXoFABRRRQAUUUUAFFFFABRRRQAUUUUAFFFFABRRRQAUUUUAFFFFABRRRQAVj+Mv+RQ1z/rxn/9FtWxWP4y/wCRQ1z/AK8Z/wD0W1AGf8Lf+SY+EP8AsD2f/olK6iuX+Fv/ACTHwh/2B7P/ANEpXUUAFFFFABRRRQAUUUUAFFFFABRRRQAUUUUAFFFFABRRRQAUUUUAFFFFABXD/HT/AJIl8Qf+xe1D/wBJpK7iuH+On/JEviD/ANi9qH/pNJQB2Gn/APIPtv8Arkv8hViq+n/8g+2/65L/ACFWKACiiigAooooAKKKKACiiigAooooAKKKKACiiigAooooAKKKKACiiigAooooAKKKKACoJ763tZoIpriKGWdtkSSOFaRgCSFB6nAJ49KnrzT9oz4Q2/xw+EWu+FnVBfSR/aNPmf8A5ZXSZMZz2BOVJ/uu1AEvwMvreD4c6PbyXEUdxPc3/lRM4DyYu5ido6nA5OK9Gr4u/wCCc3wKvPCeg61498RWssOt6jJJptnHdA+ZDbxSESk55BaVSPpF/tV9o0AFFFFABRRRQAUUUUAFFFFABRRRQAUUUUAFFFFABRRRQAUUUUAFFFFABUEt9bQ3UFtJcRR3E4YxQs4DybcFto6nGRnHTNT143+1l8Fx8bvgzq2k2sW7XrH/AImOkuPvfaIwTsB/21LJ9WB7UAbv7P8AfW6fBf4eWjXES3Unh+0kSAuN7KIkBYL1IBIyfcV6PXyP/wAE7PgnJ4F+Gtx401eBk1zxLt8kTA74bJOIxzyN5y3uoj9K+uKACiiigAooooAKKKKACiiigAooooAKKKKACiiigAooooAKKKKACiiigArA8aX1unhvWbRriJbqTTriRIC43soQgsF6kAkc+9b9fPv7bnwVb4wfBe8m0+Ev4j8PFtT09ox87hR+9iHf5kGQB1ZEoA9U+Ft9b/8ACvvCNn9oi+1/2JZy+RvHmbPJQbtvXGeM111fMv7A/wAFW+GHwdi1zUoSviHxRsv5zIPnjtwD9njP/ASX+smO1fTVABRRRQAUUUUAFFFFABRRRQAUUUUAFFFFABRRRQAUUUUAFFFFABRRRQAVwPx0vrf/AIU/8QrP7RF9rHhrUJTb7x5mz7PIN23rjIxnpmu+r5d/4KBfBVviV8H38R6bCW17wtvvEMY+eW0I/wBIT8AA/wDwAj+KgD6T0u+t5I4rVLiJrqKCN5IVcF0Vh8pK9QDg4PfBq/Xgv7F3wVb4N/BewGoQlPEeuEanqbSD51Zx+7iOefkTGR/eZ/WveqACiiigAooooAKKKKACiiigAooooAKKKKACiiigAooooAKKKKACiiigAooooAKKKKAEpaKpa1rFl4d0i91TUbhbTT7KF7i4nk+7HGilmY+wAJ/Ck2krse+iLiqFGFAAznj3o964n4Q/GjwZ8evB6eKfAmtLr2hPM9uLpYJYCJEOGUpKquCMjqBkEEcGu3p2aJvfYKKKKBhRRRQAUUUUAFFFFABRRRQAUUUUAFFFFABRRRQAUUUUAFFFFABRRXlfxw/ag+Gf7N8ejv8AEXxL/wAI6urmUWR+wXN15vlbPM/1Eb7ceYn3sZzxnBpXS3Gk3sepqoRQqgKoGAB0FLXl3wR/ac+GH7RltqE3w78W23iL+z3CXUIgmtp4sjIYxTIj7T0D7dpIIzkED1GnZom4UUUUDCiiigAooooAKKKKACiiigAooooAKKKKACiiigAooooAKKKKACiiud8ffETw18LfC954j8W65ZeH9EtF3TXt/KI0HoozyzHoFXLMcAAk4pN23A6FVCKFUBVAwAOgpa8H+E/7dHwM+OHjCLwt4M8fW2p6/NG0sNlcWN1ZtMFxuEZniRXYDnYpLYDHGFJHu9VZiuLRRRSGFFFFABRRRQAUUUUAFFFFABRRRQAUUUUAFFFFABRRRQAUUUUAFNZQ6lWAZSMEHoadXgfxV/bt+BvwS8bXvhHxp44GjeIbNY3uLMaVfXHlh0Dpl4oXXlWU4z3pXV7Dsz3ykriPhL8bfAvx18NjXvAfiax8SaaDtka1YiWBjnCyxMBJExwSFdVJGDjBzXb09VuSLRRRQMKKKKACiiigAooooAKKKKACiiigAooooAKKKKACiiigAooooAKKKKACiiigAr5l/b48fWWg/CfSvBl1rVj4fXx7q8Hh+41LULtLWK0sWJe9maR2VVAgR05P3pFHJIr6arwHx5+zUnxc/aQ07xf4607w/wCJfAGiaBJYaVoOpQC7JvppVaa4lhkjMeBGiKuCxzk4FS1dpdP6f47DvZN/1/S3PJ/2Z/HXw/8AAf7WHjf4efD/AMU+Hda8F+L9Ph8SaTb+H9ShvIbO+iUQXkJMbNtZ0SOXB7KcdDX2rXzN8Uv2OdGt/FHw78YfB3wx4P8AAnivwtriXk72unpp0N9YOjR3UEjW8RZmKN8uRgHPTOa+mR0FXe8V3Wn9fl8iLWk+39f8P8xaKKKRQUUUUAFFFFABRRRQAUUUUAFFFFABRRRQAUUUUAFFFFABRRRQAV8W/tteIPEvhX9pr9mrVPB/hP8A4TjxFby+Ifsug/2lFp/2rNlEr/v5QUTahZ+Rztx1NfaNfNv7U3wW+KHjr4mfCjx18LLrwjFrXgt9TdofGEl0ttL9qhjhGFt0LNhRIfvLg7evIpfbi/62NINa37P8jyz4J+Kdc1T9u691z4qeCrr4T+Ntd8J/2boWgRTQahZ6jbQyrLNK9/C2JbhSv+rKLsjC5JyK+5q+Xvhv8Afiv4s+N2g/FH44a74Sl1HwtaXNnoGg+CLe5FlE1woWW5lluf3hcplNgBUAKQQcg/UNXtGK9fzZj9pv0/JBRRRUlBRRRQAUUUUAFFFFABRRRQAUUUUAFFFFABRRRQAUUUUAFFFFACV8h/HTRLH4sftz/CTwN4phjv8AwnpOg3/iWLSroFre9vg6xIZEPyuY1ywB6Zb1wfr2vBv2mP2ctV+LV94Z8ZeB/Eq+DPih4RaeTRdXlgE9vKssZWS1uEPWKTCgthinJCt0M7SjLov8v03DeLXf+vx2PaNR8P6XrF3p11f6baXt1psxuLKa4gWR7WUoyGSJiMoxR2XcuDhiOhNaNfOnw+0X9qjVfHGjzfEPxF8MdD8J2TtPdW3gqzvbi61L5Sq27td8RR5bfvT58xqMYY4+i6sXUKKKKQwooooAKKKKACiiigAooooAKKKKACiiigAooooAKKKKACiiigBDXyt8Bf8Ak+b9p/8A65eGP/SCSvqmvkXxP8Ff2hfBf7RnxJ+IHwnu/hnNpPjKPTVlg8ZvqBnhNpb+UNot1CgEs55Y5G3pg5Ivllr2f6F/YkvT80ReJvB+kfCn/goR8NtT8KWcekS+PtI1mHxFa2SiOK7a3VJ47mRFGDKXc5c8n1yTn7Ar52+B37OPirR/iff/ABa+LXimx8WfEa8sf7OtLXSLVoNL0K1Ll3gtQ53ybjj964DkZBzkk/RNNaQjHtf82zL7Tf8AWwUUUUigooooAKKKKACiiigAooooAKKKKACiiigAooooAKKKKACiiuL+M3xKsvg78K/FHjPUCpt9GsZLrYzBRI4GETJIA3OVXk/xVMpcqbY0rux2eaWvz/0n4vSr8EfiX4Jsvis3jnWNMGh6lF4n0XxGbm48u8uIIruFbmGQtHsnS4wqsCsc8ajAxXp/xR8Rar+y/wCJ9UTwprGt67pd54J13Xm0jxFq9zq32O6sFtzFOk1y8kyxv57I8ZfZlVKhTu3N6O39bXFH33ZH1jRXy74v8I3fwh8E+EvHel+OPFWs+J21jSIL5tS165ubPWlvbyG3njFlJJ9mh3Cdnj8iOPYUQL8u5Txnjr9pjSdK/aWk1UfEazs9P8P67Y+DrjwbJrccTXizowub37Jv3O0c9zaDftyq2swGASapLW3nb8v80Tf3ebofatJXgf7X8HiXVPC3g7SfCfiLUPDOtal4hjggvdOuWgYyC1uZI0k2kb4jJHHuQ8MAQa8v8afG7WPi7f8Aw01Xw7qOp+HtK0y80C61u1triS2d76+1CKA2E4RhvEUcd0JInyMyRHnHERfM7Lul945PlV/K59m0V832P7SGr3Hx20Lw3Be6brHhnWNWv9HVbHw3qca2stvBPJuGryEWl02bZ1eGJA0bMV3P5TMYfhf8cviLrE3wz1nxYfCsfh3xv9rhSy0u0uI7iweK2lnSZ7iSZkdHW3k3R+UpQuoDybSTXmPbQ+lqK+R7P9sHXLC88T3NydN8SaPb+DtS8WadJZeHtT0iD/RDFiFLy7Pl38TrOmLmBEBC7tgEiiq2nftXeL7Xwv478Qrr3g/4j6LpK6Vp+l6j4N0S7FvNqd9MsflsUvLlpvI3xM8UKmRhKoG1jto1tf8Are35g9D7Apa+TR+0R8Vjb6ja22hXGpQW11aNJ4vHw212zhtraVJg6jR5pRdXUiSRRAtBKwC3SuVHlMG+kvh/4gTxV4J0PWI9YsPECX1pHONU0uBoLa53KDvjjaSRkU/3WdiOhJIph1sdBRRRSAKKKKACiiigBKKo67rVn4c0W/1XUJhb2NjBJczzN0SNFLMx+gBNfGn7OPxt0f4heLdV0TWPiQniK08faHP4mNlYeKD9o8OOk7mSzV4JhJabbae14Vkw1vOepY0r3dl/X9WB6K59tUV8WXnh/Uofgj8SfHuieJvGuj6DrsdnZ+HILvxVqd3cRWQukU36SXM8jxS3G9mXaRiIRcBmcV1Hgv4k+JYfif8ADn4ceJNWvD4q8OahfWGrvvaNdas/7Pnexv2UHDiVY8t1CzRSgY2ilff0uJvqfVVFfJP7MfhM/EjwLplz4j0f4q281/pzSz+Jrz4g3gsb1vNB/cRQaq0sROMj9xFhVYHGdp679kXwrHHoOva9c634o1fUotf1vSYzrXifUtRhS2h1GaKJRDcXDxhlSJF8zbvwDlvmbLKasr+dv6+4+iaSvjPwX8a9X+EfjL4map4l1bWNf0DVbrXJ9ItLu4adbe90+5ZPsNvuPyedFJDsiGBmCQjGTXQ/CHxh4m+GPwt+JsnirxYL7xFpviWGz+3a013qMUV1cWlizxW9vGWmlXzp5PKtYtpclY1KbtwUXzRUl1VyZe67edj6sor5T0H9pTx94i8NpaafDosvib/hOF8Jm+1XQdR0i3aGSxF2twbC4k+0ROgdR5bPiTYcMgcOu9J8evFOleE9dsNa1bw/Z+L9N8UP4eS/sfDuo6hHegWyXavb6VbyvcyyeVIAyLNhAskhYquw1/X5f5ofZf11/wAmfR1FfHGp/tmaxF4B8HXd54h8HeBNV1ODXpLnVfFWn3MdpPLpl0tsIIbOS5gnikmLeYEkdnQIybXbkVrf9rL4oy2d/nQvM1rw/Z2T6jodl8Ptcvn1S8ltY7uW1iubaSSKwZY544R5xmO8F2VEIFC1DqkfaFJXiEPxa8Ur8ck8O61LZ+EfDlzJFHpNvqPh67nk1rdbeafL1JbhbaCYOsq/ZpI2lKwFhkOCvk/7UniK+sfjJrkctv491LRtN8CNqQj8HeJZ9Kj0+YXEwN3OkV1E0qhQM7I52wvEbdDEpcrXn/lca1/r5H2PS18+6f46+JniDVLHwZ4b1vwqut6L4V07VtY8Qatp1xf22p3Nz5qILdIZrfZGWtZXMpZuHQCPrWH4d/at17xV8E/iR46t9H06xuNA0iz1GwspTJMgeXT4rl0lcMvmqJHYBlCZUA981pbVomLvY+nqK+Yrn4jeNfh38TPjl4m1rXbPWvB/hfQrTVY/D9vp08c23yLmREila6aNGPl4dhF+8O04Tbzx2sftYfFLw54dnuf7Dttbu7iCxeC5vPBGu+HbHT7mXULS2a1mmvM/aN6XTFJYtpBgYmJgwAUfelyrca1Sfc+zaWvP/E2v+KPh98F/EOuaxe6TrXibSdKvL4zWOny2dnLJHG7xjyWnlcLgKD+9JOCRtzgeJeLP2kPiV8Nbjwxba/ZeF9Vu/HFkjaFDpltdwx6VePd2Vssd3Kzv9oiH2+NjKqQE+Sw2DeCovelyLf8Azv8A5B0v/Wh9W0lfMPxE+PPxK+FNh4x0jUU8K+JPFGmRaHe6bf2tlc6fZTw3+oiyaGeAzzvGyFXYSLIwYOP3f7tg2lpT/Fe1/ac0HS9a8b+Hr3TT4auLu7stO8P3drBKFuoVJVH1CQLL8wAlIbC7htO7IN2vP9FcUnypt/1t/mfRtFFFAwooooAKKKKACkrwP9rr4kaZ4V8OeGfCt/40j8AHxdqsdlJ4gbVF01rK0hHn3LpcM67GZIxCCDndOuK8ntf2z5oPhX4AMPjrwToepXGnasmoeJPEjG+sr270x4oGigWK5gLtcNJ5yMHb5BgK5bIlO9/IdndLufatFfJeq/tKfEW3k8PeHmt4NJ8U/wDCL2viDV7hPAGta3CJ7ppBFaC2sZme12eTIGkmkYkj5UOG29DP8aPin4y1Kys/DWmaD4NnbwZbeJ7y28Wadd3Nza3MjzKbMxJLAQMoAXYhk2n92+7CEmo7/wBWv/kxL3v672/zPpKlr5u+E/xq+JPx8hvtd8KDwroehaeLC2fTdYtLi5urmeext7uWQTxzosKRi7QKhicyeUctGHBTb+D/AMedd+KmueE9NXT7Czmj0GW+8XQ4dnsL8Tm1W1iIfAHn299ktu+WAY65rRxadn/WlyVJOPMtj3aivF/CvxF8b+KPjZ8QtIMugWPgnwddW1u8f2KebUb7ztPiuMCTz1jh2PJ97ZJvU7dqFd7eL6b+214ut/C8Hju78MXuseFrzTbzUzo9n4K1mxk0uFLaW4t5JNWmDWlyrCNI2MaIN0yshdV+aL/5/eacrvY+0KK+XvGHxy+Kfws1ay0vxE3hDWprzSo9SS70zT7q1VHbUbC1eAxPcSbgqXcjCXeN5K5jQIfM1vj58Y9Y0DTfi3psFvbm28O6No99avHPdW0zvdXM8cgaaCaNwAIV2+WyHlskg4p9L/1oZ8y1PouivnTXPjt4y0HxZ8ZdRmj0P/hBfhrCs0lnHaTSapqm7TI7vYsxmWODa7/fMcm9W27UK735Gw/aQ+Lclldx23hibxLdzaYt8Lq3+H2uaTFpDrPCsyPHeOp1EiKaSREgeKSQ2zKEBkXalrovX7zRxcd/6/q59c0ntXj0HxrOi/s8eIfiHd6nZeMLjQ7K+urj+y9IuNIDSW+/dbvaXEks0EilNjrI24EElR0ry3WNQ8faB8Wn1HxlfeHtVv4Phtrd5bTeH7S609FcTWTPEytcSPhSFxMkqM24/JGVDMpS5d/60b/Ql7X/AK3S/U+tKK+R/h/+0X42HhXxj4jvYtFXwX4B8P2N/cWKw3d1qmptLosF60YuZbkiPbJJ/rHEzOrYIVl3vSb9q34k6TDbW1zokerXmtpZ2tjqFx4I1vw9YaRf3F5b2yxXMl8cXaf6SXBhaJm+zuNq+YGTRxfNydf89hJ+6p9GfYlLXzd8bp/i7o3hbwbGPF/hux1aTxfp9rJqGnaLeJDeQSSxhA8H24NGoYurxmWQSKFIaPJA+irFZ0s4FupI5rkIolkijMaM2OSqlmKgnOAScep61C1T/rov8wvrb5k9FFFMYUUUUAJS18Z/tWftEWPg/wCKzpF8QbTwzL8PdPt9cuNBl1qOybxBJPOhe08pnBnK2kM+F2sA9zEcZArb8W/tTeIdT+LUvhTwV4o8EwzrrmmaTb+H7/T5tQ1W+tri2huZtQjEV7DthjjmYkGNgBA5LjIUKPvpW/roEvdvforn1jRXypZftS+Mdb8dTvpOh3V74dg8Tv4f/sW38E6zPPLBHdfZJrwawmbJAjh5TGUICRlTIHPy3rr4+/EXTZbzxLeR+GP+EKsfGj+FpNNgs7htRnhN2bZbgTmcRxurMmY/KcMEY70LBVXMtPP/AIH+aB6Xv0/4P+R9O0V8y2Pxo+K1v8GtI+LOoJ4RuvCuoW9lrVzpdnZ3KXel6ZLNE0uZzcMly8dtI8hkCRANCQEcP8nrHww+IGpfEC88Z3zRWa+HLHV5NL0eaBWMtwIFWO5kkYsVI+0CZF2gcRc5zVS929+gr3s1sz0Kivlrw7+0Z4/s/wBl6D4s+JbfQr291yGwTR9E0LS7xvs01zcLbq0zCWSS4BaSOTyoYlcANGplJD1W0n9pD4iah4hs/BkdlDJrGt6jb2mk+LtU8Daxoemxqbe6uLiOSxvJVlmkjSzbBjnCt9ojyV2MGdtWirWPq6ivnv4c/HTxnrHxaXwR4jtdCL2+o6np893pcMyCYW1pp80cqK8jeWXN3IWQ79o2qHfaXer4f+Mms+LvFvwoa9t7eJtV1jxNZTC0nuoYwlk1xFETGs2yQlYlJ81XAJJQIcETJ8sebpuRzL8bH0dRXyLpP7TXxIj+CPgTxlrKaCdU8fXVva6XaaH4b1HUhpS+VNNNNNDDM094THASsUSRbC2GkdVMlSyftJfExNLSW/09PDei2N7dQX/jvUvh/rP2KSNIoZYZDpbzxXVrEVknV7iSR4Ua1OWAkXa+rXYtpx3PrWivMfjF8S5vBPhDSbjTdb0201HVblLe1uJNGvNZM37t5GNvYWbedckqhO1XUIm6QsQm1ub8E/HTWfEn7MOs/EKe0tk1/S7TVt0bWU9rBLPZS3EQY28pE0SuYAxic713FScjNKT5YuT2QJXt5nuVJXzLq37RXjj4W2/9q+ObLQdY0/UPCGpeKrKy8O29zBLZvZrA72sssjyCcMtygE4jhwUOY/mG3Q1r4mfEXwXJc6P40n8Naw2r+FNU1iym8PWt3p7WM9okRkgkLXMjzIwuF2zoYGUxn5QXXaT9xXfn+F/8gXvWt1/4H+Z9FUtfH+l/tAfE2H4e694i0tPC8Ph7wZoukahdW2oQ3t5fais1hb3M8Sztcgxsod9s0nnFiyhl+Uu/e+F/E3jHR/j98V7rW/EkWo+DNKsNNuY9F0/Qb25u41kS4KCFY7iUl/l+fy4CZTtwE2801Z6mcZKSTXU+g6KyPC3iiz8YaHb6tYQ6hBaz7tkeqabcafcDaxU7oLiOOVOQcblGRgjIINa9IsKKKKACiiigAooooAKKKKACikrziH41R6l4+13wxo/hPXtcXQpFt9U1ezexS1tJ2t1uFiZJblJ2Yo8eGSJky4G75W2q4HpFYPi7wPonjy0sbXXrEahbWV9BqMMLyOqC4hcSROwUjeFcBtrZXIBI4FcT4c/aQ8I+KLrwpDaG8WHxFoB8RW93JGghggChhHMQ5KSlRKQuCP8AR5vm+UZ8z8Sftdam3w78b+K/C3hu/wBSbStL0nUrXSr2wggltY72JpVkuHN8BKu0LlUCMhIH7zJKt6b9BXWx7H8RvgZ4J+LFxHceJ9He+uY7OSwW4t724tJRA8sMzJvhkRv9ZbwuDnKlMgjJzL4P+C/hHwPNqNxYWF1fX2oQi2utQ13UrrVruWAZxAZ7uWWTyQSxEQbYCzHbliTzmg/tCDxF4om0S28A+Lt9jPb2Ws3ix2MsGj3Uyq6wTmO6ZpGCSQu7W6zIiyqWZcPt4/wD+0peQa3qum+JdE8QX1ifGV54dh8Sx2ltHp1o5uXjtbd/3iSvn92nmJFIgZ1DOGDBZ0vy9/8Agfncbdld/wBf1Y77wz+zf8P/AAnq2n39hpV8/wDZrmXTbG/1m+vLDTX5Aa0s5pngtioJVTFGmxSVXCkitdfgz4MX4c6p4D/sONvCmqLdLe2DzSN5/wBod5J2aQt5hZnkdt+7cCcgjAxx3gv9qPRPGl/4ax4X8UaLoniRpINI1/VrSCKzurhInleDCzNMjbYpiHeNY38ptjsChaz4V/aU0jxVrHh+H/hGfEel6H4kkli8P+JNQgt1sdWdY3lURKkzTxiSKOSRGniiDKnByVDN+YbM9A1TwPo2uLoYvrRrn+xbpL2wZ55N0UyI0auTuy52uw+bIOcnJ5rn9P8AgT4E0mz1G0svD8Vrb6j4gXxTdJFNKvm6mJUlFwTu674kO37vy424JFeQap+2Jq2teCfCXivwd8LfFl5oevatY2cF7qS6dALmKaXY4ije/SRZM5VXdRGThgWQhj7N49+KUHgDQ9GuZ9D1XVNX1m6jsbDQNNEDXtxcMjSNGC8qQjZGkjszShQsbHceMm135/jp/wAAVteR9vw1/wCCZml/s5+ANG8YWvia00e5j1S0vrjUrRW1W8e1tLidZVnkgtWlMMJkE0pfYihi24gkAjasPhH4S03T/C9hb6Qq2fhlpG0mFp5XFuXikhfO5j5gMcsi4fd97PUAjybwP+0jdLY+NL7X9J1y4vx4wHh7Q/Cv2W2j1IyfYraU2w/eLC21jcSGVpTHsBYSFNprdX9qbTJL+10SHwV4tn8ZTXF1aP4WjgtPtlvNAkMrLLL9p+zKGhuI5Vk87y2U7d3mEIXureX9fmCd35/5X/4JS8TfsleFrPwXr1r4HtW0nxFcaHcaHp15q2o3eowWdrKY2NtHHPJIsMOYkCqi7Y+qL1Bi+GvwJ13f4jtPG8ajwtqllFanw3L4x1TxQHmVy/2oXd+kclu4yoCRKMFVfduC41vAf7UmhePtU8M28fhjxNotj4kae303VNYtYIYJryCN3ns9gmaUSRiKYFjH5TGF9kjjaWkv/wBprTNBbxENd8IeKPDyaVoN54lt21GC2U6pY223zngRLhnRxvi/d3CwuPMXKg7sLTr/AF/X/BHvsbC/s9eFl0yWwGqeODBJMs7MfH2umXcqsoAl+27wuHOUDbSQpIJUEdz4Z8N6b4P8P6foejWiWOl2EK29tboSQiKMAZJJJ9SSSTkkkmvKo/2mYrqHQI7P4d+MrzWtfSa70zQlj0+K8uLCJIma+YSXaxwRZmiQJM8c25wPK4OKf7SPxU8T+GfhX4e1HwhpmvQahr+q6XZGazt7JL2xiuLmJXHlXzrGszK5jUOrqrsC4CgkN3Wnd2/QWm57pRXiWqftG2fge0vre88N+L/EFr4YtLdvFGvwwWLJpDNCsr/aQk0fmyJEyyyLZxShQwwOVWui+F/xysvi1rmuWmi+Gtfi0rR72702fX72O3ispbq3m8p4ov3xlkz98OI/LxkFg4KB21sHRNnpdFFFIYUUUUAYnjTwbo/xC8K6l4c8QWf9oaLqUJgu7XzXjE0Z6oWQhsHoRnkZB4JFYHxQ+CHgr4zaHZaR4u0b+0bCzaRrdbe7ntHi8yF4JFV4HRwrRSuhXOCG5HAx3NLSHdo800/9nfwZp+l32mufEep6dexRwy2ms+LNW1GLakiyJsS4uXEZDIvzJg4GM4JFb2rfCfwnrnxF0Px3e6NFL4t0W3ntLHVBI6SRQzDEiEKwVwecbwdpJK4JOetop+ZNkeeeAfgL4S+Gd9DceHm8Q2scEbxQ2Nz4o1S7sYlbqEtZrl4V9sJx2xXT+EvBWjeBdPubHQ7P7Fa3F5c38sfmvJunnlaaZ8uSRukdmwOBnAAHFYHxD+K0XgXV9F0Wz8Oaz4v8Qass81vpGhfZhMIIQvmzu1zPDGqKZIl5fJaRQAeceZ/DL9pC6vvh34cub7SNc8Y+LfEGpayLHRNNtra1vfslrfTJvkW4kgiiWKMQI29lYsyjDMTR0uNnpOofAnwJrENhFe+H4rqOw8Qf8JTbCWaVvK1Pez/aB83Xc7Hb93n7tWNZ+DHg/X9J1/Tr3SWe21zUY9WvTFdzxSm8jEQjnjlRw8MieRCVaJlKlARg5J8+uP2u9Dkt5f7J8G+L/EGo2umSapf6Zp9pbLPYRwzzQXMcxluI4/NilgdDGrsz5Bi8xQzLueDv2ktD8ZaqbOPQPEemJcaNJ4g0me+skP8AbFghQPNbQxyPMCDLF+7ljjkPmrhDzhK1rL+v6t+HkD0ev9f1f8TY8O/ADwL4VjjXT9InDprC6+Z7rUrq5mkvxALf7RJJLKzyOYwAd5IJ+Y5bmneIPgL4J8Tfa2vNMuobm51X+22vdP1S7srqO8+zi2MsU8EqSREwqIyI2VSpIIOTnk9W/aq0jwvoPiq+8S+D/FXhy+8ONpxu9GuILW5vJYr6fyLeaEWtxKkimQOCofePLYbScA3Z/wBosw6vBoy/Djxlca9HYrqeq6Vax2E0+j2ryyRxSXBS7KO0nlSssVu00pVD8gOAX/X5f8APP+v61/E4vxz+zLfaTqXhxfh7ptqPDem2t9CdFHjDVPDkyT3NytxJN9vs45Z5VZg+YGIQEhuSAF6/wz+zfpraHo83inVdcvPF0NpDBqOr6H4i1PSvt7RgiMzi2uI/tDIuEEk252VRk84rM/aQ+IHjLQfFXw08N+FLTxDDF4h1WWK91Hw8mltceXHaTy+Sgv32KSyK7MYz8kbhWDlQde4/aX0a11h0PhzxHL4Xi1caBL4ySC3/ALMS+Mog8sr5wuCv2giAyrAYw5OXChmCWi/r+uonvf8Ar+tDq5vg74Zu/HEPiy6XV77VoJvtEEV5r1/PYwS+WYxJHZPMbeNwpYBljBBZiDkk1ryeBdDl8XT+JnsFfWp9PGlSXDSOQ1qHZxGUzs+8zHOM84zjiuX+Cfxqt/jp4Zi8R6X4X8QaJoFzFHNY3+uRW8IvVbcG8uNJnkARlILSIitkFC6ndXHeJPj/AKtovx9svDkNtp0ngKG5tdD1TU2VzcwatdRSzW8YYNtCBUt0YFSS15HyADluNmov+v62Htd9jpbz9mP4d3em6BYppWo6fBoem/2NZNpevahYzfYflxayywTo88Q2jCSs6jnAGTlniz9lz4Y+NJXOqeGj9mksodPl0+y1C6s7GaGEMIBJawypDI0Qb927IWj2rtK7Fxnw/tN6feeONM8P2ng3xNd2Gpatd6La+JFNgmnSXFr5n2r792s4WMwzAkw/N5TbA4wTTP7Wnh+HTU1m68MeJbLwreW95caP4jmitTZ6x9nhkmKW6rcGZTJFDLJGZ44ldUODyuVzWXM/ULXdl6HoF38IfCl94yvvE8+nSyapf6eul3yG9n+yXlsA4VJ7Xf5E2BJIAzozAMQDisC2/Zr8C2+nzafJF4gvtMlNuf7P1LxVqt5ax+RPHPD5cM1yyRbJIYyNgXhdv3SQcnSf2p/Dk0OqXWu6D4i8GadZ6FJ4mhvNftYkW906MgSTRJFLJIpXdHmKVI5P3ifJycXNF/aIgu9a8NaZrvgbxZ4Mn8RXQtLCTXILTymc28s6BnguJVUstvKNhO9WUBlXehZ7O/8AX9XFodl8UvC9142+Gvirw9YyQxXuq6VdWMD3BIjWSSJkUsQCQuWGcAnHY1w3hf8AZX+H+keE7jSL7Qft4vtLTSrqK51G7uYYIRhjFZrJIRZx+YFcLbiIApGQAUTb3fw++IFh8SNHu9U0y2u4bCG/utPjmukVRcGCZoXljwxzGXRtrHBIGcYxXT1KVm2uv9fqPe3l/X6HnFr+z34Ft9B1HSZdMvdSt9RubW7vLjVdYvb68ne2lWW3D3U8zzFI3QMqb9gy3HzNnd1z4Y+HvEPjPRfFd3b3Sa/o8ckNrd2eoXNtmJ2VnilSKRUmjLIh2ShlBXIGa6qiqDpYKKKKACiiigBKKWvOP2hvH2sfDH4R614i0BbJtXt5LWK3/tGF5oA0tzFCWdEdGYASE4DryBzSbsB1M3gbQ7jxra+LZbESeIbWxk06C8aRz5VvI6PIipnaCzRplgNx2gZwMV4b8VP2bNRuviY3i7wZp1rKmpRzNq1gvi7U/DEkt2wt0Fz9qsY5JHBjto0aHCISoc7mwRa8TfFL4pfDvVtV8LaqPC/iTxFf+HtQ1rwzqWm6dc2NvNPZiLzbS5tnuZmGfOjKyrNg5YFVKjeSftRTX3xS+F2maTp8F14N8VaXDeX+qFXaS0mvIpZNOVWU7dr/AGW4Vsg8tFyM8pJNq39b/qn8weid/wCrWOq0n9n2x1bwn4Zi8aanq2peLdLsBYz+INF1u/0m6uI924RST208csyKenms2TlyAzNXa2fw30Cy1FtQW1nmv30uPRZLq5vJ55ZLSMsVR2dyWbLsTIcuSeWNeGQfHL4ieNvFXhrSvDF14a0Sz8Q6v4gt7O+1bRbm9P2PTnSJGMaXcGWkkEzbtwGwp8uck5fjj9pr4jeFfCWo2FroWg6h8RNA8Tx6HqNvGs5stRgawa+WW2G8PFJLEFUI7SeW5IJkADFNx69f10/UIp9On6f8Mew6T+zf8PtB1jTtT07RbmxmsILSCO3g1W8S1mFqgS2a4thL5VxJEqoFkmR3Xy0IbKLir8Efgz/wrHxB8SteuoLCPU/GHiKXVX/s8sVWBUSKBWLKp3kK0jDkB5nAJGDXIfEz9pi8sda+GsHgdNN1XTvEEmm32p3l0jyrFp15dw20BjKSLtlkMsjIzblxby/Ke3qPxM+KVj8MrPR/N0zUte1bWb1dO0vRdHSJrq9nKPIyqZZI41CxxySM0jqoVDzkgG9fifmvy/4BOjtFeT+Wps6L4K0bw7rniDWNPs/I1HX54rnUpvNdvPkjhSFG2sSFxHGi4UAHGTySa5LTf2ePA+lXV09vZaoLC5jnhl0OTX9Qk0cxzKyyxjTmnNqEIdvkEQUZyADWVqP7RIt54NP0/wCHnjLW/ES2LajqOg2VvZpdaXCJZIlM7TXMcLF3ilCCGSQyCMsu5cMaOrftVaCrWA8N+F/FHjn7doEXieFtBs4VX7BIXAdjczQhXGz/AFRIkO4bVYq+2Xbr6f19xeplQfsh+FbHx4LiKwa88JXXhm70DULfVtYvb69kEk1s8CRzTyPIkUawyFAki+W77kUFmauwsf2Z/h1Y6T4j08aJdXUXiSO3j1ie/wBXvbq5vxA7PCZbiWZpWZSxAYtnaFXO1VA5i/8A2wPDUK6hd2HhjxTrehaXb2V7qeu2NpALOytbqGKaKdjLOjuoSXLLEryIEYlACpbe8aftG6T4O1nXrVPDmv69pfhtYpPEOuaTHbNZ6MroJCZhJOkshSIiV1gjlKowJGSBV6r3SElLVdTtrX4deHLS+8U3a6VFJL4odH1hbgtNHeFYFtwGjclQvlIqlQACByCSTXK2P7OvhHTLG6srS+8ZW9rcRLD5MfjnWwsKKysqw/6Z+5A2gfu9vy5X7pIMHhn9oC28a6tfxeHvB/ibWdEt7i7sYPEdrFa/2fe3VuHEsMRa4Eo+eOSMSyRpCXTHmcqW4H4Z/tQeIfGFn4Lk1vwnf6Dea1dazELMWdtP9vWzEzBYHjv28lh5aqTIrB3DBQqkPUO0VdlX6HtOhfC/wx4d8G3PhS20wXGhXazrd22ozSXrXnnFjMZ5J2d5i+5txkZic4JrmfDf7NPw88KyXU1lo95Nc3WmS6LLd6lrF7fXBsZNm62Es8zusQ2AqgICEuUCl2zyPjr9rbw5pfw80TXtEN48uvaAfEVnKdOW7W0tRJboTcQ/aYTuLXKJtWQfMG5+U5bqf7Teq+FPHXxStNe8Ba4PCngvTrfUW1Sx+xOxiKStJIU+2F2Vlj3IBGGAR94BKgt9b/10En0R6b4X+D3g7wbY6xZaVokUdnrEMFvf29xJJcR3EcNslrGjLIzDAhiRCP4gMnJJJwYf2a/AkWi6lo80Gu6jo+oWwtZdO1TxRql7bRIrq6GCKa5dYHRkQo8QRkKjaVxXSaT8StL17x1qHhfT4rm6uLHTbbU576NVNqqXDSCKPfuyZCImfG3G3BzyK8t8G/tO302n/ETUvF/gzWNB0/w3rR0qyaNbWaS9kbyEgtVjhupWe5eSZQOFjIdPmBDYL3l5/wBINElbY7y6+Afgu+8FyeFrmz1K502S9j1J7mfW759QN1GyNHP9uM32nzE8uMK3m5CoqjCgCu9s7VLG0htojI0cKLGpmkaRyAMDc7Esx9SSSepNcR8P/i3D441zWNBvvDmteD/EelxQXM+ka6ts0rW828RTpJbTTQujNFKuBJuUxncq5Umq3xqgtfiLpvhW/wDCviLS7fVbmey03X7yG3SxvbiGN5HiRRMbhTtilKtJCiOIyVZgVLV1t3A9HooopDCkpaKAOc0T4e+HvDreIXsdNjjbxBdtfao0rNKbqZo1jJfeTxsRFCj5QFwAK+cNN/ZV8X+CfEVxY+DrqHRfDyajaz6Xqlv4x1a3Om2kSQILd9HRDa3rBITH5k8xLhhu4RUr6ypKSVndCeqscF/wo3wpH4ufxJarremahJdi+lt9M8RajZ2M0+QTJJZxTrbyMxALlozvP3t2avN8JfCj6bJp7aVm0fWR4gaP7RLzfCcXAmzuz/rVDbfu8YxjiuQ1b4y6/pv7RVj4BTwdf3Ph+bRpNRk1qOS0CRsssSmQ7rpX8pQ5Vh5RfcQVBXJpfCf7SekeK9Z8PQDwz4j0rQvEskkXh/xLqEEC2GrOqPKojVJmnjDxRySI08UQdU4OSoZRs0mv61/zQPqn/Wn+TJW/Z58M+E/Cfii08HaOiX2o6Zd2NpY6tql5PptuJgWMEULvIlpA77d6W6KCFX5TsUDoPgn8MbT4O/CHwl4Htdjw6JpsNm0kYwJZFUeZJ/wNyzf8CqH4j/F+2+Het6BoieHdc8T63rqXD2Gn6HDCzSeR5ZkDPNLHHEAsm7dI6r8pG7cUVueg/aY0fVNH8Py6J4Z8Sa/r+sSXkSeGLOC3i1C2azk8q888zzxwRiGXbGWM2GZ12F9wNPe/n+l/8xtbN/1/VjsLP4R+ErH4aweAItGjPhG3tVs4tOklkk2RqcriRmLhlIDK+7cpAIIIBrAm/Zx8E3WiS6Vef8JJqcDXUN7FNqXi3Vru6tLiLcEltriW6aW2fDsC0LoWDENkHFcxpv7Umj6tql5dQx38Omaf4Yv9cv8ASrjTAl7bzWdyYLiBpTcbRIjpInlhGRiNyzFcbuc+In7Y91ofgfWdQ0P4deKIdZj0lda0qPXILOKK9szIqNcbPtiyKqF4t0cnlzDzk/dn5sJWk/X/AIP+TBy5b36f8D/M3PB37JfhrTYfEdlq1rKtjL4jk1rRrjSdZvrW/t1ksoLeUyXcUkc7SSMkrSZkfzN4ZyzdPQvDfwN8DeEYfDMWjaBFp0HhqS8l0iGCaUR2hut3nhV3YIbe2FIIUHChcCta68dW+h+ALrxZ4jsbrwvZ2VlJf31rqLRSTWkcaln3mCSRCQFJ+R29jXhd7+1ReaX8SrNvEHhvxP4N8PL4YudS/sXV7O0e51C4a7s4bQQNBLKDIzTPF5JkVgzqXRQUaq+J8n9aL/gEu0Vzef5v/gnrzfBHwX/wr3SfBCaTJb+HtIEY06O3vriK4smjzseG5SQTRuMkb1cNhiM4JFZV9+zj4O1TRo9Kvbvxhe6epl3wXHjjW5BOsgUOk268JmQhQNkm5QC2ANzZoyftJaXpmleI5Nf8L+IvDOuaKtox8OaglpLfXgupDDaG3NvcSwyebMGiUeaCHU79gwTwMX7SPiD/AIWxq+lajpureFLQX3h3S4dF1vTLa4mhlvJLwSsJLe62FXSKLEqyzKhUjyywdQdb9ym9G30PbvG3wp8M/EDTNMsdXsrhI9LmFxYTaXf3GnXFnII2jzDPbSRyR5R3QhWAKsQcg4rD1b4L6VpPwR8S+APBdnDo9tqFhqEFrFNNK8aT3XmszM7F3wZJWY9cZOB0FVdB/aAsfEmsanFpvhPxRe+H7G5vLH/hJ7ayimsbi5tQ4niijjla5bDxSxhzAEZ02qxLJu4v4j/tUar4b+H/AI5vdO+HniCw8X+GoLW5k0XWjYMRb3BcRXRaG9MbxExSqQsnmBl+5jmplHmi4vZjvy69jtvhv+zt4N8AaX5aaOLm6uNLXSrmO8vbi+to7fH7y2t4Z3ZLe3Y9YolRCFTK/KoFnwr+zv4E8HWN9aWGm308V3px0hjqms32oPDZEYNtA9xNI0ERGMpEUB2qcfKuKGu/H19HvLTS7f4feK9b8TNp39q3/h/TTpz3Wl25dkRp3e8WEs7I4VIpJGbY2Bwa88+Ln7XEMnwr8Yav8OdL1/WIdP0iO5Xxdp9pbSWGn3E8CzQLJHNIJmYJJCz7YHWMSqZCoDbb/iXJS5dD1+3+Bvgi18L654di0Tbo2t2kNjqFt9rnPnQxQLbxru37lxEirlSCcZJJya0ovhj4et/iBL41ht7u38QzWkdjPNDqFzHBPEm/yxLbrIIZGXzH2u6FhuOCK6a3YvCjHkkc1JQ73ErW0CiiikUFFFFABRRRQAUUUUAFFFFACV5BrvwP1LxL8a9F8c3mq+HraHR5d9s+m+Hng1qSHyZE+yz6ibphJbl5WcxeQoJC9CNxtftBfHN/gfoemXtt4fl8T3d3NK0ljBceS8VnBBJPdXOdjbvLjj4XA3M6Lkbs1a8e/tHeAfhqsTa3qt7IkliupNJpGjXuqLDauSqTStawyCJHIYKz7Q21tudpwlvcHtY841T9jf8AtDwvr2jR+M5rVb3V5LnT5lsATp2myi5WSwQeZ8w2X14qyZXb5kfyHZ83VeKv2bYvENr8VYLbXRpieNtOsbCBY7EMumm1idEbG8eaCWB2/JwuM85G/wCIP2ivAnhXUorHU9R1C3m8i3ubl10S+kh06Oc/umvpVhKWWeT/AKQ0eACTgAmovFH7Snw78G+Jr7w/qut3Eep6fJAl+tvpV5cxWAnCGF7maKJo4I38xcSSMqEhhuyjYOlu4t3fsZPg74O+N/CPi7UtVj8faYdP1+8g1TXbGDw86vLdxxRwubSR7txbxSpBCGjdJmH7wo6FgUlm/Z/3+GZ9J/t3/WeMl8W+b9j6bb9bv7Pjf/s7N+e+dvarWtftRfDXw7ea1Bf65dQxaPJNDe6guj3z2EcsS7poRdrCYXljUMXjRy6hJNwGxsdzB420W68YXHhaG9Euu29jFqU1qkbkR28jukbl8bBuaNwFzk7ScY5pWWj+78H+gNaNP+un6nz18AvgP4n1LwL8NG8b62JdC8Oq+o2Xhq50M2l/BdvFLCFuLgyYeONJ5tqCCN/mQu7lSW6/wP8As6614b/4Q3SNX8ZWus+DfBMpl8Pabb6MbW7XbFJBbrd3Pnuk4ihlZRshh3MqO2cEHutG+NXhPX9a1bTbK6v3Glic3epSaReRaYnkNsmAv3iFszIwZWVZCQUcEZVscy37Wfwtg0W/1e98QXWj6bZQQXb3GsaLf2Cy280yQx3EPnwJ58PmSRgyxbkXzELMAwJektF1Keuj9P8AgGbD+zjfaX8BfBHgDSvFUNvq3hOewurPWrrSzNBLLazLIPMthMhKsAVIEoIzndxXV/E74X6p48s/Cd7p+vWujeLfDOoLqdjqU2mm6tGlMEtvMklv5qMY3jnlGFmVlO07jtIOl4d+MHhfxRqen6da3N9aajf6fNqlvZ6tpN3p07W0UqxSSGO4ijZdrunDAHDqwG1gTzH/AA1Z8MWhsbiLXbu4srq3guzf2+i30trawzMRDLdTrAY7VHwWDTtGNvz/AHeae79Xf5/0hdb/AC/r7zjdZ/ZDHijwvqNv4k8QaX4p1658TDxUk+teHYrjTPtJs0tXhlsTLiWDYH2L5gkXMZMjMhd9/wCGf7N0XgHxD4d1hR4P0qTSTqG+y8F+FBolpdfaUt1DNH9pm+dfI5bJ3BgMLt56XSv2ivh/rV14nis9amkh8MfahrN82m3SWVi9s+yeOS6aIQiRfveXv3lCHAKkMcbx98cY7j4Oa/r3hCLVrXWmePSdJXXdBvNNdtQuXSG2Ihu4Y2kQSTRksFK4VueDhX5Vp5f5IOXo/wCu5X0/9m/7Dp/w5tf+Ekk/4pDWdS1bzYrTY919rivY9inzD5ZT7bnd82fL6Ddx5p4b/YNXQ7TW428SaFHdaj4P1Lwi+oaX4USzu7sXQh/06/m+0O93cgxEsxKBy5ICEkt6j8L/AIjePvFmtX2nHw9od34f0PUpdEvfEF1r8keoXUkCgPOLJLDyhvY52icAZPoBS+EP2pPBfiO90TR5b/zfE2rIbiDTNDsdQ1EfZ/tU1ss7OLRCkQkhZXkkREjJG5sMjMKz1XVfg1/kCk1r2/z/AMyz4m+DOuPq/g7X/CXiqz0LxJ4e0ybRnm1TSnv7K8tJRCXDwJcQsrh7eJldZePmBDBuN/xx8NLjxx4X8P6Vda3IbnS9T03U5b+a2RnumtLiKYhlQoqmQx4yowu7IU4xWDP+1P8ADO1e+8/Xbu3tbWO5l/tGbRr5LG5W3J8/7NdGEQ3JQKzEQu5Co7fdRiOl1z4yeDvDl14ottR1pLefwzpS61qqeTK32ezYSESjCnfxE/ypuYfLkfMuX2fz/UXKrcvy/Q4Txd+z3resax44h0Pxla6H4T8dFH8QabJoxuLzzDAttNJZ3QnRYDJBHEv7yKYKyFh1Irsfg38J4vg/oGraTb3wvoL3Wr/Vo8QeUIVubh5hDjc2dgfbu4zjOB0pNU+OvgzRfE+n6BeX99Df300NtFL/AGReNaRzzKGigmuhEYYZmDIRFI6ud6fL865828KftDeI9c+L1h4VuLPS00+fxVrehvJHFIJRBZ2cc8TAmQjeWchjjBGMAHmpW/y/BW/4ApSVkn3/AMz6IorzTwl4p1nxZ8aPGkEGoY8I+HLe10r7GIU/fak6faJpPMxuwkMtsoUHGXfIyBj0umtrldQooopgFFVdU1O00TTbrUL+4js7G1iaee4mYKkUaglmYngAAEkn0rxbw9+1Dofi74pW2jaZctbeG08M3mv3tzrelXmmXESRy26xTKt0kRNuySTHzAhVjGcN8rClu7A9Ff8Arse50V4f42/a28I+Gfh34p8S6bZa7qt34f8AJFzotzoGpWN2plyYmeKS18xImCviYp5eVI3Z4rpvEH7RHgfwrYafeavdaxYW95AtyTL4e1HNlCzlFkvF+z5skLBgGuBGDscg4VsMBPiT8LNa8R+M/D3jDwl4jsvDXibSbS704yappJ1K1uLS4MTyI0SzwuHD28LKwkwMMCrbuPNNX/YvsNS8L+FbS51HQvFGteH59UeO68beGIdXsrmO+ujcSmWzWSECZWCbZI3QDD/LtfaPWdQ+OPg3S/HP/CIzajdSa0klvDP9m0y6ntbWSf8A1EdxdRxNBA8mV2pLIrNvTAO9c5UP7TXw5mvL2Ea1dRxW0N3OL6bR72OyultQxuPst00IhumQI5KwO7YRyAQpxOiXkPUxvBf7OMfhM37xXHh/S/tnhw6C1j4X8PjS9PiYzzymeO38+Tbnz+V3HJUtu+bAo61+y4+saZodoni+7019L8CXngpbuwt/KnJnFr/paP5nyFfsv3Oc7/vDHO3H+1N4C1TQte1DRLvUtYfStM/tdYItEv1N9bFiqzWpNv8A6TEWwDLAJFAIJODmneHf2mPCmqfDbwr4t1GDWtNk8Qxr9l0ePQtQub6STyhLIIrZLfz5o0GT5yR7CMNnBFNe7e39Xv8A5sn7SfX/ACt/kjzfQ/2I4tJ0zxZAmseG9Fk8QNobSW/hPwkmk2MJ02+a6DCBbhyzSghGZnJBGRkYQeoeKPhL4jl+Jl34w8I+Mbfw3Jq2nW+l6xbXuk/b/MjgklaKW2PnRiCdRPMu51mQ5QmM7Tudp/7TXw51jXtE0TTtautT1fWLWK9tbGw0i9uJRA8zwebMqQkwKksbxyGXZ5TACTYSM7GvfGzwh4b+IFl4Gu7+7l8V3kEN1Fpljpd3dyC3kkaJZ3MMTrHEHQq0jkImV3ldy5rXQfdFvxf8Pz4q8WeB9b/tD7MfDN/PfeT5O/7T5lpNb7d24bMeduzg524wM5Hm6/s26srXnh0eMLUfDS514+IToK6MRqCytdC9aAXon2GA3W5ypt9+xinmdGrsPDP7QvgPxd4mt9C0vWLia7u3njsbmbTLuCx1B4c+alpeSRLBcsoVzthkc4Rz0ViNGP4yeEZ9F8OatBqU1zZeIhKdKNvY3Ekl35cMk7hY1jL7vLhkIUqCSuACSAZfdh5C/Bf4b/8ACofhT4Y8F/2j/a39iWKWf27yPJ87b/Fs3Nt+m4/WvItT/Yn0fWvCfiSK+8XeIm8Y6zqU2tnXbbVb6Czh1AzCS2m/sxbn7M4g2QKFZSWEK5OeR1Xw/wD2p/C3jD4YHxpqVpq/h63F++nC0udGvzNPN57xRR20Zt1kuXfYDshRypLKeVNXbj9qv4aWselK+sai19qk11b2ukR6BqL6k81v5fnxGyWA3CSIssblGjDeW3mAFAWFaylfqO585/BXwh4j8P8Axfs7u60DU9Q1W61rVRqOmapoeuJFpcNzNM895BqM10dL3N+7OLWAOyyFAzHe57/w9+wzpfhfTbzRtPt/h5Bph0y70yz1ZPAMaeIYUlgkhSSTUFugJJFD/M/kqZACDgsWr03xT8SrjT/jAtmdYj0fwf4X8PTa74llmiQq3nMUtVZ2GYwqwXcjbcE7Y88HB6Dw/wDGvwr4kl0mKF9Y06bVrySwsYtb0DUNLe4mSBp2VVuoIyR5aOwbodjAEkEVny80bP8AroJNpt/13OY8Zfs42PjtYrbUtZnSw/4Q+98JTJaxeXKy3Btz9oSQsQjL9n4UqwywyeMHjvjd8P8A4jt+z34khvfE/wDwlnje2NjL4cm8N+HjZm2vobhDBO0RluGZjIQZXLCMRqf3agOW9J1D9oTwTb+FI9dtNZiube5vb3TLTdBcKsl3axzvNG22JnRVW2mYybCNqgru3Lu5W1/aw8Px+M9D0LVLG7s7W/8ADK+I59chsb+TTrdCI2ObhrVE8kI5YzuY1XaFcIx2h3Uvd/rq/wDNisodP60X+SPUfhz4Ltvhz4C8P+GLNjJbaRYw2SSN96TYgUu3qzEFie5Jroq8Q8aftQaDb/CnW/F/hm4dRpUmnvP/AMJJpN5pipa3NzHH9o2XKQs0RQylZVymUPJ2kV0Fr+0t8PrzRNT1ManqMCadc29nPY3WhX8F+004BgSKzkgFxMZAcp5cbbsNjO04pyu22CVkrHqFFebf8NEeBf8AhF4ddXUNRkglv20pdPj0S+fU/taqXaA2Ah+1CQIpkKmLIj+f7nzVQ8V/EDUte8afDLQvCt7c6WNaebWtSN5p7RTjS7eMbo3hnQPC0k09sh3KrgeZjBHB1t/X9dQPWKKSloGFFFFABXC/Gz4bT/Fv4aat4WtdUj0W5vGt5Ir6W1NykTxTxzDdEJIywJjAIDr1613VMkkWGNndgqKMlj0ApO1tRo8z8J/CfXP+E+g8a+OfE1l4l1+xsZtN02HSNJbTbCzgmaN5nEUk9w7TOYowXMu0KgCouWLcBpX7Ho0P4Z+MfC9h4tNtf6pqkF/omrrpqh9EhtZUlsLZU8z96sLI3O5CwkYcZrs/AXxc8X/EX+yfEGl+BbQfDvVmDWerT64Y9Ue2YHy7prE24jWJzhgPtHmeWysYw2Yxpab+0V4C1S41mKLVbyI6Tp0urzyXekXltFNZRn57m2kkhVbqIcfPAZFO5SD8y5Ha1n/XUNbnMaj+zzrGkQfC4+CPFGm6Jd+BdPuNOifWtFk1GK8SWGKNndY7q3ZX/d7s7zksc1Y0z9nI282napf+I31LxI3iePxTrGpNZBEvZktGtVgijD/uIUjKKilpCAnzM7Mzk1T9rDwEfD+s32i6vFdXFjZLqMI1a0v7C1vbYypF9ot5/sr/AGiHc6DzbdJV+dMkBwa0ND/aK0PVPip4z8F3dhqelDwzbQ3M2sXum3kNkylZGlZ55IFhjRRHlXMhWQElM7TRLe8vX8b/AJk9OX5HJeF/2RLPwro+oWFv4jkm87xPYa1aPJZACx0+zuluLbTI1Dj92h81VfqPNJ2nAFei/Fj4Z3/j7/hGtQ0TXY/DviTw3qP9pade3Nmby2LNDJBLHPAJIzIjxTSD5ZEIbawPGD598Qv2t/Dtr8NvEmr+Dbl7jxBp9hDqVnZ+INGvrBLy2eeOIzwidITcRDzBmSEsoLx5Pzrnq/2ivjhcfAfwjpuuW3hqTxS1zqC2slnDdCCRIhFLNLKmUbeypC5EfG44G4UN8qSfVr79ECV5Nre34asy7r4L+OrTxP8A8JVoXxB0uy8UalpaaZrtzf8Ahr7TbXQjlllt5LaJLqJoDF9onRQ8kwKsm/eylmv+Df2e7DwHfRnS9Vmawh8K2/heKG5iDy4ieV/tDyAgMzGXkBRyCc84Fb4pftGWvgHXvAGmaXpS+I28UXVv5ky3ZhWzs5riC3W5z5biQmS5iATK7hvO75a6nXvjb4Q8N+MLTwzqF/dw6nc3EVmsqaXdyWUdxKAYoJbtIjBFKwKkRySKx3pgfOuU4qS17tfPr+Y+bX5J/Lp+R55of7Kn9i/CPxn4I/4Sjzv+Ei0ey0n7d/Z+37P9nsIrPzPL807t3lb9u4Y3YycZNLx5+x/pfib4ia14qtNP+H2pS61JDPfJ448Dpr0ySRxJD/o8/wBpgaJCkaZjbeA25hjcRT/Cn7Q3iPXPi9YeFbiz0tNPuPFWt6G8kcUglEFnZxzxMCZCN5ZyGOMEYwAea6vxd8cYvAvxgutD125sNM8I2fhaTXrnUJlfzklW6SEKCGwwIbAQKWZioGSQCc3M4ye7/wArkRajFpbLT8bE3wz+D/iH4Y6xcWNh4vtpPAX9oXmpWuh/2Pi8ie5keV4WuzMVaBZZZHVVhRx+7UyFVYPg+Bf2cdW8KeJPCN5e+LrTUtM8K6lq95ptrDo7QTGK+80mKaU3Dq7I0pw6ogIAG0Hmuqtf2jPAFx4f8QazNq91pdvoAjbUrXWNJvNPvYBLxCfslxCk7CVvkjKofMcFU3MCKZdftIeBrLQBq0txrgjEssUlivhnU21GDy0R5Glshbm4iRVkiYyPGExLGc/OuafmVy3PPW/Y3tx4f+JOkx+KWWDxS0cWmq1gCmiWi3cl4bZFEg8wGaeY5ymFKLjCDPpMXwtv7X4s+JPFC6zZzeHfEOm21lqOh3Oms8xeATKjx3AmAVSsxDI0T528MM1kW37Smgah8XtD8E2NjqmoW+saMusWut2ml3sto6u0fl4kWAxeWUk3GUyBVICthiBUNj+1N4Mj8N6XqOq3kkl3fxXV0tn4a03UtZaO2hneFp3WK0Esce5MF5IkXcGCs2NxlpWSfp+gKzk31MX9i34b6p4B+Ebz64dROq6veyTKusQGG7hsYcW1hDIhAKstpBBlSM7mbOSSTb1j9m/UtWt/Htj/AMJbbwadr2s2/iXSSukbrrSdThNu8cjSNMUuIhJbI3lmNCQzLv6EdF4o/aa+G/hGS0ju/EEl9JeaYmt26aJpt3qhlsG3YulFrFJmEbTmT7q5XJG9c9fq/wAQvDmg+CZPF9/q9tb+GktlvP7RLZjaJgCjLjJYtuUKFBLFgACSBT683bT+vuDTb5/195znw/8AhnrOi+LNY8W+LNfsvEPibULSDTlk0rTH06zt7WFpHVEheed97PNIWcynOEAVdvPmPhr9jpNB+MWk+Opdb0W7n03W7/V0ux4bRdavFuorlPs93qRnZpY4hcKIwsaBUiRSGwpX0WH9pL4ef8I7r2t3et3Gi2WgtANUj1zSrzTbmzWZgsMslvcxRyrE7HAl2bDtf5vkbG78Pfi14Z+KH9ppoFzetcaa8aXdpqWl3WnXEXmJvjYw3MUblHXlXC7WwcE4NUrp3XQfRp9f6/I7CloopAFFFFABSVzXj74j+H/hlpEGo+IbyW2huLlLO2htbSa8ubmd87YoYIUeWVyAx2opO1WbopI5XVv2lfh9oml2Oo3mqahHZXSeY8qaHfyCxXzWiLXoWAmyAkSRD9p8vBjkH8DYW4FrxN8LdR1f4s6L4y0/W7S0tYNMuNH1PS7zTmuPtltLJHJ+6kWaPyXBjxuZZAQ33QRmuP8ABv7N+qaLF4R0LXvFll4g8DeDXZtC0ePRPs1ztEMlvAl5cGd0uFihlZfkhi3MFZs4IPU65+0j8PvDviTxHoV5rF2dS8N2zXmsra6Re3EWnQi2+1eZPLHC0cYaLJQsw3lWVNzKVDND+P8A4d8Yax4St/D032uw8Qz3UNvdahaX1i1wsNuJ/NtBJa7LiJlZSJd6RkElHkI20JWVlsD036/1+RwPjL4IyeFPih8OYvhJpGj/AA8trWHWLi4uNP8ADccml+bIlogW6hhMOS6oQCskbkxL8xVWU6un/s1at4T/AOEc1rwt4usbDxxp8mpvqOq6pohu7PUv7RmFxdqbVLiJ4x56RNHtmyiptYyZJro2/ai+Gscmo+brl1BbWNveXR1CbR72OyuY7RWa5+y3LQiG6ZFR2KwO7EI5AIU46Twv8XvCnjDwbe+LLDUZYvDNojyyarqVlcWNu0KoJDcRvOiCSDYdwmTdGwyQxwaForj7I8usf2TVtG124bxU899rnhrU9Fv7h7ADfdX1y1xNdKok+VFdyqw84UKN5IydX4kfs1n4gafHbr4kOmyR+ErrwzHKLES4eWS2kW4I8wZCm1GY/wCIP94Y51Lz9pLwrdfD3XvFOjTymLSYYLh4/EOnajpAaOZtsUuJLRpmic7gskcTqSpGeDiZf2n/AIbsPEz/ANu3Bg8NSTW+rXi6Tem1triKYQvbef5PlvcGRkCwKxkcOhRWDKSklF2X9b/5slpS31/pf5I3/E/w9m+Inwm1bwZ4v1CG9l1nTZtO1C+0m0Noh8xGQvFFJJNsIByAzvyO/SvIfFX7Jet/FJjN8RPHWn+I5otJ/su2t7Pw0ltZBlurW6jmlgknm84mS0AljZhG6MFVYsMX9b8L/Gjwl4v1Cw0+wvb2LUr5rhIrDUtKu7G5VoFieUSQzxI8RCzxMN4Xcsilcg5rl/HH7Svh7wrpek6pYkazYXz6pEEht71rp5LEOJUhgitZC+JI2VixQBQXUuBiiTUfff8AX9XKWto/1/Whyul/slw2vgnXdHRPAPhnVLq6sNQsNU8C+Bl0YQXNncLcQNcRtdTfaVEiL8u5PlLgEFty2Zv2Zdf1/wAXf8JR4m8d2+p6zJqmjalKljof2S1RdPkuWWGFDO7qri45Z5JGDBjkqyono/wx+LVh8SvhbpvjaLT9U0+2ubFbyWzuNNulnQ+WHZY43iWSYc4VkQiTgpnIrhvAv7Xng7xX4J0/XdQs9e0e7vr25srbR18P6nc3dy0MkgZoIVtRLOoSMM7RoyxFtrkEVT3s+mv9fcRdSj5Mib9nTxND4d8W+ELD4jSaX4I1p9Tntbez0vbqllLemSR1+2mcq8SSzSSKqwpJwimUhTu5nw7+xXHofhv4k6fFq/hvRJ/GWkWmmbPCfhOPSbGykt2uGScW4ncysxnXdukydnDAEBfevD/xG8NeKPBS+LtO1e3l8OmGSd76TMSwrHuEolVwGiaMqyujgMjKysAQRXKQ/tKfD1vD/iHWrvWLvRbDw+1uNU/tzR73TZrRZ2CwyPDcwxyeWxPEgXZ8rc/K2D4blfErHD/ET9lN/iN4jsPFerN4B17xX/Zkel6hJ4q8Df2tp8ixySSRyWtu94sls2ZXDfvpAw25GVBqnq/7Jesv4d8W+GPDvjPSPCXhPxbbw/2tpel+F0XyrlLSO2Y2R+0bYLd1gh3QskrABwkqFgy+xfD34teGfih/aa6Bc3rXGmPGl3aalpd1p1xF5ib42MNzFG5R15Vwu1sHBODXCXHxw8aeIbjxJeeAvh9Y+J/Dug3U1hNd33iA2F1f3EBK3CWUAtpUkCsDGGllhDSKw4UByJ8mm3Ufxa/I9pjj8uNVznAxT68PT9oDXvGmueHLP4ceFtH8QWms+HIfEqXfiHXZtK2QyuFSPZHZXJL885246c1rR/FDx1rHxM1vwxoXg7w9dWOhfYRqOoah4lntpQbiPzG8mFLCQSbRnG6RNxA+7nguTotD1qiiigYUUUUAFFFFABRRRQAUUUUAeH+OvgJ4h+I3xiuvFNz42vvC2kWei/2PpcGgw2c88izvvvWuBeWkyKGMduqiMZxGcnnFfIni3w7qvwk8Qah4L8UeMNMey0vw7YaQ2l6h4lg0N/FOl291eSWkESyadcTXcxhdYZBbvBh2KK7b/k/SqlpK8dF/W/8AmN63ufKXir9nDVfFvinxR4htNBbXNB8cLb3l/pOqePtb8MPaZtIreS2ltbKOWG4BSMElwrAsyHcoBHb+L/gNrWt+GfjXpdhcadB/wmltBb6WJpZNsHl2Mdv++OwkDchPy7uMHrxXu1FPyQtd2eFfD34R+LfC+m654C1e08M6p8Nr681S5a+a4mN/c297LNM1rJa+SsSlXuHBm859yRj90C5KY/7Duh6u3wtufFWv6hHrGo65c+Ra6iiFfP02zH2Syfkn/WJE1wT3a5Y4GcD6Mqh4h1+w8K6DqOs6pP8AZdN0+3ku7mbYz+XEilnbaoJOACcAE+lTdRu32C19PM+d9U/Zx8TeLdZ8eWBi03wD4Q8T6Xqlhd2ui+ILvVI76e62rHdmxmt4YbORcSSOYGJkaVt5Y/PXL3v7J/inxFo4t73RNNsdYszYrZaxdfEfXdeURxajZ3Nwi2t7DstxIloMbWc7lRScZYfRfgD4u6B8TJJV0S38QxrHEs/nax4Z1LS4pEboY5Lq3jWT1whJxz0rtKqK5GmugX5up4v+0r8GfEPxU0vRbnwdqdnofiewa5s/t94zqBYXcJgu0XYrHeAY5UyMeZBHkgZNedeKP2Rbmz8TeJk0LQrbXvCPiFLdJtLl+IGteGorWKO0itGtzbWMckNzGY4VO5wjfMUO5QCPorTfHdhqnjrXfCcUNyuo6PZ2l7cSuqiFkuDMIwhDZJH2d85AHK4J5xleH/jZ4K8Vap4x03TNbW5v/CD+Xrdv9nmRrQ4Yg4ZBvU7HwybgSjDOQRU6Rv8A1oO7OT+Hvwd1DwP8L/G/hy90zRPEh1jV9Yv7fSry5dbK4t7q4kkjguHMLlQUcK+I3A5xu7+d/Dn4R+NLX4peHdG8UW8sfhLQ5pvEllYLrN7rdrYziCO0trddQu4o5Zjlryfy2B8rEQHBXH0z4f16x8UaFp2s6ZP9p03ULeO7tptjJ5kTqGRtrAEZBBwQDWb8QvHFh8NfA+ueKtThuJ9P0e0kvJ47RVaVkQZIUMygn6kfWny2f4fcT8S066/ecB8Mf2d/D3hHxl4l8X6t4Z8N3fi6/wBdvNSstfisI3v4YJgFVPtDRiRTt3KQCRhiMkGuT/Z+/Zx8RfC3xJLe61e6bcWsnhwaMRYSyM/m/wBpX90W+aNRt8u7jGeu5WGMAE/RaOJEDDgEZ5p1TyKyXbT8LD7vv/nc+S/h3+x7NotrovhTxToNv4g8L6TazWUGrTfELW5yyNbS24lGjTRtaRO0UroVWUqgdinGFqXT/wBlnxzd6H4Vh17WtFu9Qe6W18VyW7yhL/TY2s/LWMeWN0jpp0KurBQBcTYY4G76voq1o79QfvbnzB8Tv2e/iJ48+KDam2sW15oMXiPSdZspbjxLqVstpaWs1tJJZ/2XEn2SVi0U0i3EjM2ZFUqNqstmx+BniPwR8Q/+E6nks77T9N8Ra94jeysTNLdzQXVikUUUcYj+aXdGcqD3GCxOK+lqSptpZf1e3+SE4qTTf9f1c84/Z78G3fg74W6WurQGDxFqrSazrKsSSL66czzKc9kZ/LH+yiivSKKSr9AQtFFFIZyHxe8Bf8LT+Fvi3wf9sOnnXdLudOF2FLeSZY2QPtBG4AnOMjOMZFeQX3wt+Mni7WLzX7/UfCvg3W4vCGoeHtNk0K6uL8wXkz2zpdl5YIvlzCf3ewmPaDvl34T6Oopdb/12/Ue6Sf8AW3+R8k6f+y144m8P/FlbqfTrC/8AFmgWGm6dbXXirVfEAhntpLpyZru9QS+W5nThEwvzYUkbnt/H74C/Fj43WOrW7XelWNvq/h4acunQ+MNVtLPSLw+d5snl20Ea6kkqvCuLgII/LOEcMyt9V0VV7tMS913R4p4f+G/jrwV8QPFo0hfDt54R8WalBqt5fXl1NHf2Di1ht54Y7dISk4ZbZSkjTRlDIcrIEAbyPRf2Ode0vwfH4Rn0uz1K10vSryw0jxBefEPXJlSZrOa2hnOjyRPawkrKVZUkIQO5QdFr7HoqHHmVn6BH3djx28+DerX3ibRL5ruzjtLTwXfeG5sM7P8AaJmtSrqu0AoBA+ckHleOTjzi+/Zx8cav4W+GF3f2ult4n8G6TNoMmnaT401XR7a7gdLcC4W/tIEnR82ykwtE6EOfmyqtX1TRVdb/ANdf82TGKjt/Wy/RHgXwP+AOofDX4jXviR9P0/RbG+0GKxl0631681mUXn2+8uZpWurqNJJQ/wBpVtzfNuLjGACewX4Yag/x41/xlLcW40XUvC9poaxRyMLlZY7i6kdiNu0LtnTBDZyDwOCdv4gfFrw58MptJg1t9Ue61VpEsrXSNFvdUnmMahnIitYZXAUEEkgCtPRPG2neIJrGO2g1aJryz+3xfbtHu7QLHuC7ZDLEojkyf9U+2TGTtwCamydl2v8Ajf8AzK7t9bfhb/I8V+H/AME/Hen2nw08L+Ij4eh8LfDycSWGq6ZezzX2qrDbTWtsJbd4EW2PlTb5Cs02WTaMKxIreAfgj8RtC1r4Y6bqj+F08J+Ar28eG6tLu5lv9ShktrmCF2jaFUgZRMm6MPKGLMQ67Ar/AElSZq7u9xWPlu9/Zr8Z6t8N9F0C+GlfbfCfie61rR207xFf6f8A2pBM938k1xbwpNZSBLs8xGYEpg5ViK1Phn+zrrHhj4p+GvGc+k6foUlrHqy6rGPF2peI7i8kuIrGOCUXN7Ckh2paFSpwFCpjdk7fpGuE+I/xh0b4Y6jpFlqltfXEuqW9/cwtZxoyqtpbm4lDbnXBKKQuM5PXA5qLqmnK/wDWxW9l2OK+HHgu/wBa8B/EDXtW8NW9/rnje9u7iTQvEZe2iltEBtrO2uMxSNGjW8UbMPLYgyv8prkof2f/AIhf8KzvbSC+03T/ABJpeu2mteEtOvtevdbtNK8lEjkia/uYBcOkqG5G0xkRibC5AwPoXwf4mtfGvhPRvEFlHNFZ6rZw30MdwAJFSRA6hgCQGwwzgkZ7mtejlS0fl+Aoyvqtv8z5ot/2WdasNb1eGHUdPl8Nx+HZ7PRrd3kV4tSnsYLOWaRdpVUEdtkFSSTczfKMAtV8Zfsy+LvEHhvw9oFtdaL9jl+H83gnWLqa5lWS0kdYNtzbx+Sy3ChomzG5hyCPmHSvqKinbXm/rr/mKy0/rt/keKeIPBPxL+JXwvv9C8TWvhXRdTa4017ePSdQubqF/IuopppXle3iK7hHhYhG20rzI275OW+NP7MuufET4kXvjCxu7ctbvpVxp9gusXulSXElvHqEMyPd2o822BS+DLJHvJKFWTaTn6UooauOPuqyPmpfgBqkPgC5tV+Hui3HiK81pdTne7+J+uTTxOkCxR3UWrPaNdxzBFEWxAg8vI3kMVO1+zb4G8T2Ws+IfEPjqe41HxHbQWnhm21C6iaM3Ntax7pZ1DKuRJczT4k2jzFijbvXvdJT63F0sLRRRQMKKKKAEqG9tI9QtJraZd8MyFHXJGQRgjNT0Umk1ZgeG/CnwT8VPhr4d0HwDGPCkvhLQ4hp9p4lN7cNqLWUaFYFaw+ziMTBQiF/tJU7S+znYPGb79n/AMf+DvD3i3xd4x1K21CWy+Hut6Pd3X/CT6nq0uoXUyQSG7SC5RYbJX+zuTBANqZUBnAAT7YpKUk5J66u/wCKsOL5WmfIniP4B/Eb44+BdMbWZfDGlzad4ZOl6PJYXt0y37XEtnLJPco0I+zAJZoFiVp/mkOZPlGfRfHnwP8AEXjTxX8UbFpdNh8IePPDkOkzagt3KuoafPHFcR5W3EWyVCJlOTMhG0jBzmu5vvjn4M0/xw/hKTULuTWIpoba4a20q7ns7WabHkxT3aRGCCR9ybUkkVj5iYHzrnpfD/i7SfFU2rRaXd/aZNJvW0+8HlunlTqqOyfMBuwsiHIyOevWrk+f+v67kRXs7d9D5z+JHwG+KHxv8PkeKE8JaBq+n6LLpdjHpGpXV3BdzTz2sk00ryW0bQoBaALEqy5MmS/yDPs3xU+H9548vvBMls9qINF16PU7tLot+8hWCeNlUBTliZV4OBgHn16bxJ4u0nwhDYSatd/ZUvr2HT7c+W7755XCRp8oOMsQMnAHcitjPepklNK/R/8ABBWjdLt+Gx8s+D/2TfEXhvQpbO41bTb2ay8Q6OujNvlAtfDum3ouLa1YlSTOFecH+EnZyME1Y+J37PfxE8efFBtTbV7W70GLxHpOs2Utx4l1K2W0tLWa2kks/wCy4k+yysWimkW4kZmzIqlRtVl+n6TNUm00/O/z0/yHZXv8v6+8+efCn7PPiPQ/i9YeKp7zTG0+38Va3rjRxyyGUwXlnHBEoBjA3hkJYZwBjBJ4qT44fs9+IviR8Qm8T6PqGm2kllo9qmnx3ry4fULXU4L+FZgi/wCocwBGYEsN2QpxX0FRUJWcWvs7fdYXKrNd/wDO583+MPgT47+JU2veKtX/AOEd0Hxf/wASY6RpVlezX+n502+a9T7RcPbwufNd2jO2H90oDLvJIqf4lfDb4v8AxLOj3F3No2n2yx3cNz4d0fxdqumRQO/kiC6N9awxzXZQJPmBkgjPnAZzGHP0TXN+EfHlh4y1HxNZWUNxFL4f1L+y7pp1UK8vkQzbkwxyu2dBk4OQ3HQl6W5fn/mU3rd77HkPw1+CfjP4a6r8JpYv7D1S20DwbH4V1svfTwujKbdvPth5D+cMwuNkhiOCDu6iue+GPwF+JvwPaG98Nx+FPEN9qGlNpup2+q6rdWkVs0V9eXFtNA6W0pkBS+kV42SPlFw/Jr17wb8bNP8AGdvfXkHh/wAQWmkQ6tJo1rqUtkJ476aOeSCR40geSWOJZImBknSJQMNnac10nw98cWHxK8F6R4n0yK4gsNTgE8Md2qrKqkkYYKzAHjsTTfvavz/HX9RJJN2/q3/DHlvw6/Z71D4d3lvBDqdtf2Fr4JtPDEczho5ZLiKSZmkMYBVIz5owAxI5GMAEzal8ENcuv2a/CfgiC+sYvFXhu10ea2mkaRrKW9094JkRyAH8l5IApIXcFbO0kYr23iiktNvX8W/1Bq8uZ/1sv0PnfxJ8EvHHxIPijXNfTw/oev6pDo+n22mabqE95axW1lfm7eSS5e3id5H8x1C+UAu0fMd7EenaB4Fv9K+MXjDxZLNbtp2saZpllbxIzGVXtmuzIXBXAB+0JjBPRsgcZ7uintsAUUUUDCiiigDzH40+AfEHim88FeIPCp0yfXvCmrtqMNhrMzwWt4kltNbSxtMkcjwtsnZlcRvygBXDEjx747/AH4vfGjT9YtrnVNHjh1jQTYR2Nr4p1XTbPR7pmnLsYbeMDU1dHgQtceWB5LMIsOY6+rqKB36/13PBdc+AviDUtB/aAsorvTll+IFoINLLSyYhYaTFZ5n+T5R5iE/Lv+Ug9eK39Y+EOq6p4o+E2ofabNbTwpb3sGoL5jCSTzrLyFMPyYOG5O4rx69K9cpCwGSamSTTv5fgT0S7f8D/ACPi6L9i3xDD8PJ/BEmmWOoQ2Oi32m6P4gvviJrsqJM9lPbQ3B0eSJ7WElZirLHIwQO5QdFr6N8b/CuTx38BdX+Hs98ljPqWhPpLXqR+akTtDs37TjeoPODjI44q54D+Nngn4meDb/xV4b12O/0Gwkmhu7t4ZYPIaIZkDpIqsuFw2SMFSCMgg1L4d+MXhDxV8M3+IGnasX8Ix29xdSahcWs1uY44GdZmaKRFkXaY3yCoPy9Ke6fy/wCAVd8y7q559428A/E34tfBHxP4V8R23hPQ9YvoLaC0TS9Qubq3ZklV5ZZJXt42QNtAWJY227cmRt2EzJv2ePEg+FPiPRIL/Sl8QSeNp/GOlNKXe0crqv26CGc7Ny7goR2QNsLFl37QD6npHxk8H694b8Ma9Y6v52leJbkWelTG2mQzzESHy2RkDRsPKkyJAuCpBweK3I/F2ky+LJvDK3Wdbhs01B7Xy34gd3RX3Y28sjDGc8dMYo05+brt+TJVuW3T+l+p5R4i8J/FXV9b8I+NItL8HjxNo0l9bNoDaxdLZC0uIo13C++yF3lWSFWx9mRSshTqm9uX0P8AZp8WxaV4Bt9V1XRZLvRbjxLNqU9mJUjkOpG4MTQxsCeDMCys3y4IDPjJ9u8ffEbTfh2mgtqMN1ONZ1a20a3+yqrbZp2Koz7mGEBHJGT6A11OelS0pxcegdV5anCfA/w/4k8I/Cvw5oHiq10u21fSbGHT2Oj3sl1BKsUaosgaSGJlLbclNp25xubrXjnhH4KfFH4f6r4f1jTbLwlqt94ffWtNgtbvW7u3iv8ATr+7F2JWdbN/s1xG8UK7AkyurP8AOpAr6erH8SeLtJ8IQ2EmrXX2RL69h063Plu++eVgkafKDjLEDJwB3Iq27y5uv+YlFRjbojzjQ/hR4q8P/BHxRoOm+ILbSPHOuNqeoLqlrGWtrC+vJZZgIwwyyRtIFDFQW27yoJxXlmh/st+N2i8cz302n2M2vw6BFb2tx4r1TxA0P2C+luJi93ex+YQ6uNqqqqGyMdXb6jtdbt73Vr7To47tbizWNpXls5o4WDglfLmZBHKRg5CMxXgNjIzfo2K3Vv67nC6D4Ev9L+MXjHxXLNbtp2saZpllbxIzGVXtmuzIXBXAB+0JjBPRsgcZ4LSPAPxU+Gv/AAkWgeDk8K6n4f1XU7zU7LVta1C5gutKa7neaVDaJbyJdLHJI7r+/g3AhDtI8xvd6KTV9wPnfQf2O/Ctrr3hK38RaD4f8aeGvDfhKDw/arr+nRXU32hJdzTiN42RNw6lTnJxjHNdVZfs7eG774z+KPHfiTwx4a1y7uJNPk0S9vNPjuLzTzbxbSUd48xHeAy7G7Z4NevUtH/Bf3gFFFFMAooooAKKKKACiiigAooooAKKKKACiiigArh/jnp91q3wX8d2VjbTXl7caFfQwW9vGXkldrdwqqo5ZiSAAOSTXcUVE488XHuVF8rTPjm4s73xp+z7q/hiLWfid4s1B10VXsfEfhOfRmtES9g80WssenWjOQu4kh5GURhgVwSZPiD8HZfBK/FbQ/BPgqaw8D3SeGb280TQdOKQ6jAt3KNWjgjTaJJXtI1WREy7jaMFnGfsKkq3vciPuqx85fs3+F9G0n4sfEjUvCXgfUvBPgy/0/SU0+G70aXSbeeSNr0TNBayKjQqGZcoY4yWJk2kSh34DxX8NPFfh7RfHvxD8NeH9QuPFFhr2sW9xpEVqfP13RbnZ5kcSkAyOjBZ4SM5aN0H+tNfZtJUTjzu/lb8v8hrT77nwHH8OC/gjXtL8XfD3xBrXxJutA0qPwJq8Wg3Mx0orpkEcUcN8qMmmSw3yTySNI0JG5XJYYxpfHT4etrC/GC08UfDvWvGfxG1C3tx4T17S9BnuBFZrYwho4b1Rstgtwt40kLSI8okKhJfNVW+6qK25ry5v6/4cmMeWKj2Phv43fDLWte+LfjafxE0Vq18bRfC2vf8K01XxRe6TAlvGBJZXtlOosJUufOk2sgYttcl1IC/b1lHJDZwpLKZ5VQBpSu3eccnHbPpU1LULSNh21uFFFFAwooooAKKKKACiiigAooooAKKKKACiiigAooooA8W+NngnXfGHxW+Fp0bV9c8NRWh1RrnW9DtbaZ7YNboFVzcwTRKHII+ZMnHBrxj9qb4XeJPEfiw2UFh4g8T2zeGNJ0+fVYLZhNcOviCxklYvbIipL5SSSt5YTaFZgFA4+0KSpUbTU+zv+Fgeqt/W9z4s+O/wWtdG+IljYJ4U0CD4YQaCtpo2lN8NL3xTY2V49xM928Vpp8sZtJXVoD5zId2GCupDBqLfCXxpY2114KtX17xRa3thY+NrbxLeafNaJNqlpY+SsUqyfPFO11b2FwY3feSZM52vX3FRTV0mk/63/MHq72PjbxFpWsaj8MG8Sav4DN6/j7xZJqesWuveF73WxpdnHbvDZfatHt2Sa5/d21svltxFJN5hGYxXLaF4A8ZN8L/AIZ2Vx4Y1aOXTU8a2/2WPR5rZbSCSO7SyjEBaQwoyGJYoy7cFFDNwT940tTOPPCUOjDs+xxHwP0+60n4NeBbK9tprO8t9DsYZre4QpJE626BlZTyrAggg8giu3oorST5nciEeSKj2CiiikWFFFFABRRRQAUUUUAFFFFABRRRQAUUUUAfMHjpr/w18ZrrUvh5aeN9O8YanqtjFq+iyaHNP4c1m3Xy0ku5LtozBbultnDx3EchaBFeKQ7VPFL4H034c6R8bdP0H4SxjV73xHAXaPwnctaXGjzNabpB9mRPt8MeZneyik3SbZEZQHOftOj8KlK39en+QPV3Pz80z4SRXfwr1STxF8NY9X0HSfiTY6hYada+Abi0RNKkisftUlppUnnzxws3ml41ySRJuRTlV1/i78MdQ174meLZtUii0uzvo7FfB+r/APCrdW8Q3mi2iWsYRrK5s5k/s2WO481/LeNW3bWJZcBfuyirT1v/AFsl+n5i8/63v+p88/H7w/aXXjj4f3Pjrw3feO/hvb2V9Bfafa6DPrES6mwgNtc3FjCkjOgjS7VW8txG8q52khh5qvgXxl4L8G+D9a0LQdbjN3Nrnhiz0mOFpLnS9I1CZpNNeZCGMUdsYbcbGwIElKttCMB9o0lL+v6/L0H0sfC/iH4N6/r3h3W/D0/hrWV0rwHFa+GfDwhhnSS4tp9YgmeW3kX5ysVlb2S+bG3ykSjIKnHTfEX4L6t4UsvjH4c+GPhv/hGfD+oWfh+5FnpWmstpcgXEy6mIoY2i86RrWNFkjjdHkG1dwZwa+wqKVtLAtD4DsfhnBaz2t8dFbWfhg2uWMnifwN4e+E2reH7FkS3vFjuv7OuWka7Jnez80QI3y28TOp25r3/9lfwja6To/wASIIPCV/4X8Nal4lkuNM0nV7JrbdZPZWiqVhf/AFcR2sFiIXywPLKRlDGvv1FVffz/AOB/kKS5reX/AAf8z4y8NfBNPBvwr8CwaD4CXQ78/E4XuoR6do/2eX7JFql35M0wRAfKSFk2s3yhCuCARWL8Cvh0ljdfCaPQPh/r3hH4jaVc3EvinXdW0S5thNp5tZ1EUl848u4RpJLMx24dzF5YzHH5RC/c1FQla/n/AJJfoHVv+uv+Z+bK/B7xNJ8P9Zgu4ZLT4lx+Hdaj1j+y/hdq0Ooa9cS2Nwsttca358lreI8zJIhAIZo4hGqHCj7s+Cvw70P4a/D7S9O0TQrfQjNBFcXqRQ7Jri5MaCSadj88kzbRukkJdiOSTXdUtUtLjl71vK4UUUUAFFFFABRRRQAUUUUAFNf7p+lOopNXVgPhXwT8KPG2m6H4Q8GR+H9Uh8NfEbS7OHxOZbRo10prJybkTkgMhu7Ty7YAjOYxjHUdbqXhnxxcfAPQvAGh+FLifUPEPi7VBqEOpiWytItMTVLq6kFxMIZDEk8SpEp8tiwnBUEc19e0UfZ5f6/4YHrLmPiWS38ceAfE62HirwVqFvpFj46t/Ftq3hG3vvEFpBa3dtdrcxo8VokjMl0HkZBCNoukPIOa9IHxS07TfjxJ4vm0DxsfD+peF7ezt7iHwPrUriaO8uS6SRLaGSI4ZSPMVcggjIOa+kqKlRs0+z/S35BJXv5/53/M8W/aT0XVfEul/Dw6LY3V5LB4w0u7cxWzv5ESuxaWRQMqi5BYnAHfFeJfCnwG6X3w0Gh+CtY8OfFzS5bj/hOfFF/otxZi/wD9FnjuDNqDp5eopLdmCSNUklAARwFEeB9q/hS0KNlJd3f8LC638rf1958OeFfD+m+GfgV9m0/4P6xJ8Rxp9rYeNb7U/Dt8yXkr3cK3k9yY/LbWxuE0+yFpRJGJE3Is21+e034SRXfwr1STxF8NY9X0HSfiTY6hYada+Abi0RNKkisftUlppUnnzxws3ml41ySRJuRTlV/QOitL63/rdP8AQLaW/rax8W/ELwTeTfFbxFqd14O1jU/hW+peHZNW0i00S4lW/sE0+7jRBaKm+4jhuXtWkgVHICfMh2kVNF8IYfEtnYadp/gzUtP+F198Q7e807w7Np9xYpbWA010uWazKo1rbSXPm5hdEVvMcsu2bB+zaKi353/FP9B9LeVvz/zPHv2dfBY+H8vxF0Oy0Q+H/Dlv4nlfRrCO2Nvax2z2trIxt0wFERmac/J8u4uB0New0n86KrsSla4tFFFBQUUUUAFFFFABRRRQAUUUUAFFFFABRRRQAUUUUAFFFFABRRRQAUUUUAFFFFABRRRQAUUUUAFFFFABRRRQAUUUUAFFFFABRRRQAUUUUAFFFFABRRRQAUUUUAFFFFABRRRQAUUUUAFFFFABRRRQAUUUUAFFFFABRRRQAUUUUAFFFFABRRRQAUUUUAFFFFABRRRQAUUUUAFFFFABRRRQAUUUUAFFFFABRRRQAUUUUAFFFFABRRRQAUUUUAFFFFABRRRQAUUUUAFFFFABRRRQB//Z" id="349" name="Shape 349"/>
          <p:cNvSpPr/>
          <p:nvPr/>
        </p:nvSpPr>
        <p:spPr>
          <a:xfrm>
            <a:off x="4419600" y="27051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788670" y="178914"/>
            <a:ext cx="7395300" cy="962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rPr lang="en-US" sz="3200"/>
              <a:t>IO Data Center Update</a:t>
            </a:r>
            <a:endParaRPr b="0" i="0" sz="4000" u="none" cap="none" strike="noStrike">
              <a:solidFill>
                <a:schemeClr val="dk1"/>
              </a:solidFill>
              <a:latin typeface="Calibri"/>
              <a:ea typeface="Calibri"/>
              <a:cs typeface="Calibri"/>
              <a:sym typeface="Calibri"/>
            </a:endParaRPr>
          </a:p>
        </p:txBody>
      </p:sp>
      <p:sp>
        <p:nvSpPr>
          <p:cNvPr id="356" name="Shape 356"/>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57" name="Shape 357"/>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58" name="Shape 358"/>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359" name="Shape 359"/>
          <p:cNvSpPr txBox="1"/>
          <p:nvPr>
            <p:ph idx="1" type="body"/>
          </p:nvPr>
        </p:nvSpPr>
        <p:spPr>
          <a:xfrm>
            <a:off x="1250050" y="1302675"/>
            <a:ext cx="6750900" cy="610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t>Data Center Specifications</a:t>
            </a:r>
            <a:endParaRPr sz="1800"/>
          </a:p>
          <a:p>
            <a:pPr indent="-317500" lvl="0" marL="457200" marR="0" rtl="0" algn="l">
              <a:spcBef>
                <a:spcPts val="0"/>
              </a:spcBef>
              <a:spcAft>
                <a:spcPts val="0"/>
              </a:spcAft>
              <a:buSzPts val="1400"/>
              <a:buChar char="●"/>
            </a:pPr>
            <a:r>
              <a:rPr lang="en-US" sz="1400"/>
              <a:t>Data Center specifications written to include the following specifications:</a:t>
            </a:r>
            <a:endParaRPr sz="1800"/>
          </a:p>
          <a:p>
            <a:pPr indent="-317500" lvl="1" marL="914400" marR="0" rtl="0" algn="l">
              <a:spcBef>
                <a:spcPts val="0"/>
              </a:spcBef>
              <a:spcAft>
                <a:spcPts val="0"/>
              </a:spcAft>
              <a:buClr>
                <a:srgbClr val="000000"/>
              </a:buClr>
              <a:buSzPts val="1400"/>
              <a:buChar char="○"/>
            </a:pPr>
            <a:r>
              <a:rPr b="0" i="0" lang="en-US" sz="1400">
                <a:solidFill>
                  <a:srgbClr val="000000"/>
                </a:solidFill>
              </a:rPr>
              <a:t>All fiber infrastructure is tested to Tier 1 &amp; Tier 2 standards to avoid future connectivity issues.</a:t>
            </a:r>
            <a:endParaRPr b="0" i="0" sz="1400">
              <a:solidFill>
                <a:srgbClr val="000000"/>
              </a:solidFill>
            </a:endParaRPr>
          </a:p>
          <a:p>
            <a:pPr indent="-317500" lvl="1" marL="914400" rtl="0">
              <a:spcBef>
                <a:spcPts val="0"/>
              </a:spcBef>
              <a:spcAft>
                <a:spcPts val="0"/>
              </a:spcAft>
              <a:buClr>
                <a:srgbClr val="000000"/>
              </a:buClr>
              <a:buSzPts val="1400"/>
              <a:buChar char="○"/>
            </a:pPr>
            <a:r>
              <a:rPr b="0" i="0" lang="en-US" sz="1400">
                <a:solidFill>
                  <a:srgbClr val="000000"/>
                </a:solidFill>
              </a:rPr>
              <a:t>All fiber infrastructure including patch cords are cleaned and scope tested until passing results are achieved. Cyxtera also required to perform this on any State of Arizona connections.</a:t>
            </a:r>
            <a:endParaRPr b="0" i="0" sz="1400">
              <a:solidFill>
                <a:srgbClr val="000000"/>
              </a:solidFill>
            </a:endParaRPr>
          </a:p>
          <a:p>
            <a:pPr indent="-317500" lvl="1" marL="914400" marR="0" rtl="0" algn="l">
              <a:spcBef>
                <a:spcPts val="0"/>
              </a:spcBef>
              <a:spcAft>
                <a:spcPts val="0"/>
              </a:spcAft>
              <a:buClr>
                <a:srgbClr val="000000"/>
              </a:buClr>
              <a:buSzPts val="1400"/>
              <a:buChar char="○"/>
            </a:pPr>
            <a:r>
              <a:rPr b="0" i="0" lang="en-US" sz="1400">
                <a:solidFill>
                  <a:srgbClr val="000000"/>
                </a:solidFill>
              </a:rPr>
              <a:t>All fiber is required to be fusion spliced. No unicam or hand polished fiber accepted.</a:t>
            </a:r>
            <a:endParaRPr b="0" i="0" sz="1400">
              <a:solidFill>
                <a:srgbClr val="000000"/>
              </a:solidFill>
            </a:endParaRPr>
          </a:p>
          <a:p>
            <a:pPr indent="0" lvl="0" marL="0" marR="0" rtl="0" algn="l">
              <a:spcBef>
                <a:spcPts val="0"/>
              </a:spcBef>
              <a:spcAft>
                <a:spcPts val="0"/>
              </a:spcAft>
              <a:buNone/>
            </a:pPr>
            <a:r>
              <a:t/>
            </a:r>
            <a:endParaRPr sz="1400"/>
          </a:p>
          <a:p>
            <a:pPr indent="0" lvl="0" marL="0" marR="0" rtl="0" algn="ctr">
              <a:spcBef>
                <a:spcPts val="0"/>
              </a:spcBef>
              <a:spcAft>
                <a:spcPts val="0"/>
              </a:spcAft>
              <a:buNone/>
            </a:pPr>
            <a:r>
              <a:rPr lang="en-US" sz="1800"/>
              <a:t>Standardized Parts list</a:t>
            </a:r>
            <a:endParaRPr sz="1800"/>
          </a:p>
          <a:p>
            <a:pPr indent="-317500" lvl="0" marL="457200" marR="0" rtl="0" algn="l">
              <a:spcBef>
                <a:spcPts val="0"/>
              </a:spcBef>
              <a:spcAft>
                <a:spcPts val="0"/>
              </a:spcAft>
              <a:buSzPts val="1400"/>
              <a:buChar char="●"/>
            </a:pPr>
            <a:r>
              <a:rPr lang="en-US" sz="1400"/>
              <a:t>GrayBar will carry inventory of common parts used by the State of Arizona at IO Data Center so there will be no lead time on receiving parts. Parts list to be available soon for all agencies of in-stock products. (Includes Panduit fiber cassettes, Quicknet panels, fiber cleaners, patch cords, and other high use items) </a:t>
            </a:r>
            <a:endParaRPr sz="1400"/>
          </a:p>
          <a:p>
            <a:pPr indent="-317500" lvl="0" marL="457200" marR="0" rtl="0" algn="l">
              <a:spcBef>
                <a:spcPts val="0"/>
              </a:spcBef>
              <a:spcAft>
                <a:spcPts val="0"/>
              </a:spcAft>
              <a:buSzPts val="1400"/>
              <a:buChar char="●"/>
            </a:pPr>
            <a:r>
              <a:rPr lang="en-US" sz="1400"/>
              <a:t>Let me know if there are other items your agency orders frequently.</a:t>
            </a:r>
            <a:endParaRPr sz="1400"/>
          </a:p>
          <a:p>
            <a:pPr indent="0" lvl="0" marL="0" marR="0" rtl="0" algn="l">
              <a:spcBef>
                <a:spcPts val="0"/>
              </a:spcBef>
              <a:spcAft>
                <a:spcPts val="0"/>
              </a:spcAft>
              <a:buNone/>
            </a:pPr>
            <a:r>
              <a:rPr lang="en-US" sz="1400"/>
              <a:t> </a:t>
            </a:r>
            <a:endParaRPr sz="1400"/>
          </a:p>
        </p:txBody>
      </p:sp>
      <p:sp>
        <p:nvSpPr>
          <p:cNvPr descr="data:image/jpeg;base64,/9j/4AAQSkZJRgABAQECWAJYAAD/2wBDAAMCAgMCAgMDAwMEAwMEBQgFBQQEBQoHBwYIDAoMDAsKCwsNDhIQDQ4RDgsLEBYQERMUFRUVDA8XGBYUGBIUFRT/2wBDAQMEBAUEBQkFBQkUDQsNFBQUFBQUFBQUFBQUFBQUFBQUFBQUFBQUFBQUFBQUFBQUFBQUFBQUFBQUFBQUFBQUFBT/wAARCAHzAx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8S+Evwz03xh8NfDmt6trHi641PULNLi4lTxhq0Ss7DJIRLkKo9lAA7Cut/4Uf4d/wCgl4w/8LXWf/kum/AE/wDFlfBn/YMh/lXf5oA4L/hR/h3/AKCXjD/wtdZ/+S6P+FH+Hf8AoJeMP/C11n/5Lrvc0ZoA4L/hR/h3/oJeMP8AwtdZ/wDkuj/hR/h3/oJeMP8AwtdZ/wDkuu9zRmgDgv8AhR/h3/oJeMP/AAtdZ/8Akuj/AIUf4d/6CXjD/wALXWf/AJLrvc0ZoA4L/hR/h3/oJeMP/C11n/5Lo/4Uf4d/6CXjD/wtdZ/+S673NGaAOC/4Uf4d/wCgl4w/8LXWf/kuj/hR/h3/AKCXjD/wtdZ/+S673NGaAOB/Z+12+8SfBTwPqGpXEl5fTaJYvNczOXkmc20bM7sSSWJJJPcmvQa8u/Zi/wCSBeAv+wHYf+ksVeo0AFFFFABRRRQAUUUUAFFFFABRRRQAUUUUAFFFFABRRRQAUUUUAFFFFABRRRQAUUUUAFFFFABRRRQAUUUUAFFFFABRRRQAUUUUAFFFFABRRRQAUUUUAFFFFABRRRQAUUUUAFFFFABRRRQAUUUUAFFFFABRRRQAUUUUAFFFFAEdxcRWdvLPPKkMESl5JJGCqigZJJPAAHeuD/4TvxF4s+bwboEMmmnhdc16Z7WCQf3oIVRpJl/2m8pWBBVmFR6lt+Ivjm80adRL4Z8PNF9tgYZS8v2VZUicd0ijaOQr0ZpY/wC4Qe+8ygDhf7J+Kcnzf8JZ4Pt/+mf/AAjF1Lj/AIF/aC5/75FH9i/FP/ocvB//AISV1/8ALOu68yjzKAOF/sX4p/8AQ5eD/wDwkrr/AOWdH9i/FP8A6HLwf/4SV1/8s6i8YftBfDjwJba5JrXjjw7YzaKyR39pPq1tHPBK8bSRQsjyDbJIqOUVsFgpI4Brs9H1iLWtJstQgVkhu4UnRZAAwVlDAHBPOD60A9NDkf7F+Kf/AEOXg/8A8JK6/wDlnR/YvxT/AOhy8H/+Eldf/LOu68yjzKAOF/sX4p/9Dl4P/wDCSuv/AJZ0f2L8U/8AocvB/wD4SV1/8s67rzKPMoA4X+1PiP4f/e3+k6J4qtBzJ/Ysr2N0B/sQzs8bn6zJ+NdR4Y8V6d4u09rrTpXPluYZ7eeNop7aUAExyxsAyMAQcEcggjIIJ0vMrg/iRbTeG0fxxo8ROpaXFuv7eMf8hCxU7pImH8Tou54z1DAqCBI2QD0Kiq2nahb6rp9te2sizW1xGssUinIZWGQfyNWaACiiigAooooAKKKKACiiigAooooA86+ATf8AFl/Bn/YMh/8AQa77dXnnwDb/AIsv4N/7BsP8q77dQBLuqlrWuad4b0m81XV7+20rTLOJprm9vZlhhgjUZZ3diFVQOSScCrG6vB/2nPElxfap4F8C6foGpeLZtW1H+1tT0bSZLZJ5dNsmSR8m5mhi2NcPaRsrONyu4AbkVLb2Q15nqXij4t+B/BOi6drPiLxl4f0DSNS2my1DVNUgtre6yu8eXI7hXyvzDaTxzVXT/jl8OdW8Pf2/Y+P/AAve6F9sXTv7Ut9ZtpLb7U2NsHmh9vmHcuEzuO4cc18+fDf41al8Mvgvqvg//hHbqx8c6Hrh8K+GvDGpSQ+fIJx52mrI0MksYjjtnBd0dgEtpD1GKi+NXwL0bQ/gp8OfAetn/hIU1jxrpzeIL64XD6pdXEjm5uH9CzMdo/gARRgKMEpWem10vvt+hN7LXpf8D6sufE2kWWpSafcapZwX8dq189rJcIsq26na0xUnIjB4LYwD3ridP/aU+EWrw30th8U/Bd7FYQfaruS38Q2ki28O5U8yQiT5E3Oi7jgZZR1Ir5f+H/i7WNS+M3jDwn4ple48XeDPh5f6LqF06kfbo1uUe1vPfzoGjdscB/MHGK92/ZJsvF9r8EfA8mv67oup6VJ4c046fa6bo01nPbr9nTiWV7uZZTtwMrHHyCcc4DjqnL+t3/kLmtLle/8AwF/mdp4V/aA+F/jrW4NG8N/Efwl4h1ecMYtP0rXLW5uJAoLMVjjkLHABJwOADXe7q8P/AGZW/wBJ+LfX/kfNR/8ARcFe17qIvmjGXdJ/egTu35Nr7iXdRuqLdRuplHnX7MX/ACQLwF/2A7D/ANJYq9Rry79mL/kgXgL/ALAdh/6SxV6jQAUUUUAFFFFABRRRQAUUUUAFFFFAFPWNYsvD+mXGo6ldRWVjbrvlnmbaqj6/XjHcnFcX/wAJV408U/P4c8P2mjaa33NR8TPIk0g/vLZou8Kf+mskbDHKVFou34i+LbzWrpRNoWh3sllpNuwykl1ETHcXRHdlkDwp/d2SMPvgjv8AzKAOF/sf4ptz/wAJf4Pjzzs/4RW6fb7bv7SGfrgZ9BR/YvxT/wChy8H/APhJXX/yzruvMo8ygDhf7F+Kf/Q5eD//AAkrr/5Z0f2L8U/+hy8H/wDhJXX/AMs67rzKPMoA4X+xfin/ANDl4P8A/CSuv/lnR/YvxT/6HLwf/wCEldf/ACzruvMo8ygDhf7F+Kf/AEOXg/8A8JK6/wDlnR/Y/wAU15/4TDwe/wDs/wDCKXS59s/2kcfXBruvMo8ygDhf+Ej8deGf3mu6BYeINOXmS88NyyLcoPX7JKDuA/2JWY9kJ4PY6Hr1h4m0uDUdMukvLOYHbImRyCQykHlWBBBUgEEEEAirPmV554ykHw41638W2a+VpN7cxWmv2ycKwciOK7A/56I5jV27xkls+UmAD0mikVgygg5B5BpaACiiigAooooAKKKKACiiigAooooAKKKKACiiigAooooAKKKKACiiigAooooAKKKKACiiigAooooAKKKKACiiigAooooAKKKKACiiigDzL4Ny+Z4b1m7fm5uvEetNMT1ymo3ESA/7scaL/wABru/Orz/wyp8J+OvFHhuUbIb24fXtNPZ4piPtKj1ZLguzeguI/Wuz8ygC751fOP7UzanaR6h4m0rWrq1t/DGnR3+pSaf4wubGfSoUkaUzLpkSrDetIiOoW7mVD5QCjlw30D5lcz4g+Gng3xZ4h03Xtc8JaFrOuaYVax1PUNNhnubQq29TFK6lkw3zDaRg89aXVMfRoyPFPwd07xpYCS21/W9Annupr03mnfZjKUniEcsBWeCRQjKFz8u8EcMOc8d+0p9q8O+D/hxoulx+JL+1k8Q2mnzWPhrVzpuoXsC20/7sXCz24XJRWOZUB2/hXt3mVUv9NsdUe0e9sre8ezmFzbNPErmGUAqJEyPlYBmG4c4Y+tS47Jd19yEttd7P8T5q1Dx/8U/hT4L0jRdP8258RT/2rrCaLrltFrd5Y6RFKnlC5vZdVs490QlRXYyzsd4wXEbSNLcfGb4j/FL4U/EPX9JvtB8KaZYeGIby3RbO5ub4T3GlxXbFZ1uYlTyzKyqwUkkqfl2fP714w+H/AIU+IUdkninwxo3iVLKTzrVdY0+K7EEn99PMU7W4HIweKuaf4Z0TSbO4tLHR9Ps7W4RYpoLe1SNJUWMRqrKBggRqqAHoqgdBiq3i19w46ST6I8cb4yeOfBtzp3hPWZdE1bxJrNnpraBqEFhNbw3TyTmO88yFrmRz9nj8uU4kG4N1Hb6F86vO7P4PeE9L13wpqOmaTaaRB4Xgu4dK0vT7SGCztmudnmSIixgq2FYDaQMSPkEkEdv5lW3czjHl0LvnUkjrLGyOodGGGVuQQexqn5lc38Q/FknhPwneXdqom1SXFrp1v/z2upDsiX6biCx7KGY8A1JZ8feOv2sPiJ8F/hD4e0bw54QntrCK2W0g8Xagn2iAqvyII1XKhsKMeacnn5COa97/AGcfir4t1D4K+GL6/wDBXi/xbfXsD3U+sreaWVuXeRmJUSXqMqjO0KUXAUDAxXqvw58D2fh/4b6b4cuYY7+yhs47R47hA6zKqBCXVuu7BJz1zW54T8I6P4F0OLR9BsItL0qF5His4MiOIu5dgik/KNzE7RgDPAFAHL/8LL8Rf9En8Yf+Bejf/LCj/hZfiL/ok/jD/wAC9G/+WFegUUAef/8ACy/EX/RJ/GH/AIF6N/8ALCj/AIWX4i/6JP4w/wDAvRv/AJYV6BRQB5//AMLL8Rf9En8Yf+Bejf8Aywo/4WX4i/6JP4w/8C9G/wDlhXoFFAHn/wDwsvxF/wBEn8Yf+Bejf/LCj/hZfiL/AKJP4w/8C9G/+WFegUUAeeS/EbxDNE8bfCfxjtcFTtvNHU4PoRqGR9RXx3+zj+2R8Vb7xrP4OuvC2ofEiyt7hoRcQqiahaxhyoM0oPktgDGXK5P/AC0NfoJLGJonjbdtcFTtYqcH0I5H1FZHhPwZoXgPR4tJ8O6TaaNp0fIt7OIIpPdjj7zHuxyT3NAHE/AN/wDizHg3jH/Esh/9Brvd9eefAdv+LN+D+f8AmGxfyrvN/vQBPvql/Y+nHWRrH2C1/tYQG1F/5K+eISwYxeZjds3ANtzjIzUkkjiNigDPg7QTgE9q+ZvgX8cJls9cvfiR8Q72x8U6RplxqXiXwVrukQWR0hUckzWQSJJZrVVDKJS9yHBjIdWyGWl/QdtD3Hxb8G/h94+vJLvxP4F8M+I7uTy98+raPb3Tt5YYR5aRCTtDuB6b2x1NP8PfCLwH4R01NP0LwT4d0WwjvE1FLXT9Jgt4lukACThUQASAAYfG4Y61xuk/tJaMy3T+JvD+v+AYI9Hm1+3m8RR2+27sYQpmljFvPMVMYeItHIEk/eLhT82JLf8AaDgh8M3eu6z4J8WeGrKL7G8H9p21sTdx3M6wxuhiuJFUhnUtHKUkUHOyn/X9fcJ67no03hPQrjWrnWJdF06TV7mz/s+e/e0jM8ttuLeQ0mNzR5JOwnGSTisHwZ8Ffh38OdUk1Pwn4C8MeF9SkiMD3mi6Nb2kzRkglC8aKSpKqcZxlR6VzHxA/aQ8NfDe+8VWuqWWsXD+G7fSrm7NharOZF1C6e2gESB97sHjYsoXOCNu8nFU9c+J+tL4y+HAksPEHht9WGq+b4SuLTT5579obcyRq9wt0yQH5dybXIYsA+wA4NlcH2Z61pmj6dopuzp9ha2BvJ2urk20Kx+dMwAaV9oG5yAMseTgVd3187/Bj9qS+8ZeFfBd54x8Har4du/E2qXGk2uoItq1g8yG4KD5LqWRMrAUy4GZOB8pBr1vwL8QtP8AiFDrU+lxXK22l6pcaS1xOqhLiWBgkrREMcoH3Jk4O5G4xgkXZf1/Vxeff+v0Ot30b6g3+9G/3oGfnx4r/a2+JHwj+CfgfQ/D3hCfw/ZyaHYpF4p1CITpP/osf+oAzGpwM/OWbB5RTX1Z8FfiZ4ok+Efg+a48A+MvEdzc6Xb3U2rNfaUwu5JEEjSKZL5WClmJAZVIGBgYwNn9njSLHXv2cfBOn6nZW+o2FxoNgk1rdRLLFIv2WLhlYEEfWvSPDPhnTPB2h2mjaNaLY6XaKUt7ZGYrEpJO1ckkAZ4HQDAGAAKAOT/4WX4i/wCiT+MP/AvRv/lhR/wsvxF/0Sfxh/4F6N/8sK9AooA8/wD+Fl+Iv+iT+MP/AAL0b/5YUf8ACy/EX/RJ/GH/AIF6N/8ALCvQKKAPP/8AhZfiL/ok/jD/AMC9G/8AlhR/wsvxF/0Sfxh/4F6N/wDLCvQKKAPP/wDhZfiL/ok/jD/wL0b/AOWFH/Cy/EX/AESfxh/4F6N/8sK9AooA8z1n4geIb7R762b4XeNLRZoJIzcQX2jpJGCpG5WGoZUjOQR0xXyd+yb+2d8VfGmqQ+HdV8I3fxCto8LJq2nRrDcWy9jMxxEw4/iKE+rGvvTUtPg1bT7qxukMltdRNDKisVLIwIYZBBHBPIOaqeG/C+keDtHg0rQtMtNI02AYjtbKFYo198KOp7nqaAOG+A8gX4K+BZNwkkuNFtLqWQf8tJZYlkkf6s7sfxru/Orzv4XqfDdpqXgyb5J/Dtw0Nup/jsJGZ7R19QI/3RP9+CT0rt/MoAu+dXgPxw+JnijwH8QVfw5Lb3FzJpdjbwWOqSS/YTLc6xa2pkdUOQwSZsMASPQjg+4+ZWZqXhzRtYukub/SbG+uEEYWa5tkkcbJVlTBIJ+WREcejKrDkA0kvfjJ7IOjXp+Z4Br3jz4p6x4g0XQR4k8O6ZrOi+Ol0a7v7PR7r7LqML6T9sjLW/20MgAmKtGZZAzIjgrjaej0r40fEnxF8ctX0TSfBwufAui6sNH1C+aK2R4z9ljmNx5zagJAAZY8RCzbcvzCXnC+n654B8K+KLO+tNZ8M6Pq1pfXEd5d299YRTR3E6KqpLIrKQ7qsaAMckBFAPAqK6+G3g++8YW3iy58KaHceKrVBHBrkumwtfRKAVCpOV3qMMwwD0Y+tNdP66L/AIP3hKz2/rc8k0j4ufFXVvAnw41NbjwdHq/jnVltYFOmXZg062NjdXBdv9J3TyZt1baPKHJTP/LUYWp/tIfFe+i0DQfDHhSx1vxg39tG/ks7WJ7W4/s+/wDsX7pLnUbUwrI21yfMnMQZRskzuH0VD4d0e2t9Lt4dJsYoNLfzNPiS2QLZtsaPdEAMRnY7rlcfK7DoTWN4k+E/gXxlpsWna/4L8Pa5p8NzLex2mpaVBcRJcSMzSyhHQgO7OxZsZJYkk5NPS5Ts1p/W9/0OS0HVvG99+0heJc6vZ2PhseF7C7n8Oy2kkssMryXKsFnW58oOHX5nER3Kqrxt3n2bzq5m48IeHrzXtM1ufQtMm1rS4nhsNRks42uLSNxh0ikK7kUjghSARWz5lHS39bkdW/T8i751cr8WLeHUvhb4wtbggQzaRdozE/dBhfn2I659q3fMrgfjNfNeeEz4YtmP9oeJn/stAvVIHB+0y+wSHzCD/eKDqwpDO7+HupTat4J0W7uc/aJbSN5M9dxUE/zroqz9BsxY6TbQhQgVeFAwAOw/LFaFABRRRQAUUUUAFFFFABRRRQAUUUUAFFFFABRRRQAUUUUAFFFFABRRRQAUUUUAFFFFABRRRQAUUUUAFFFFABRRRQAUUUUAFFFFABRRRQBz/jLwfB4vsYE+0SafqNpJ59jqNuAZbaXBGQCMMpBKsp4ZSR6EcDcePtR8Fv8AZfGmiXVpt4XWdItpbywnH94hA0kB7lZF2rnAd+tevU10WRSrKGU9QwyKAPH/APhfHw+/i8XaWh7q84Vh7EHkH2NH/C+Ph7/0OGk/+BK16o2i2MjZNuufbI/lSf2FYf8APuP++j/jQB5Z/wAL4+Hv/Q4aT/4ErR/wvj4e/wDQ4aT/AOBK16n/AGFYf8+4/wC+j/jR/YVh/wA+4/76P+NAHln/AAvj4e/9DhpP/gStH/C+Ph7/ANDhpP8A4ErXqf8AYVh/z7j/AL6P+NH9hWH/AD7j/vo/40AeWf8AC+Ph7/0OGk/+BK0f8L4+Hv8A0OGk/wDgStep/wBhWH/PuP8Avo/40f2FYf8APuP++j/jQB5S/wAatBvv3fh6DUPFV03CJpVm7Q5/2rhwsKD6vn0BrS8K+DdW8RazD4h8T+StzErLaWNuxeCxVhhtjEAySMODIQMDKqAC270eLSbOFsrbpn/aGf51boARFEaqqjCqMADtTqKKACiiigAooooAKKKKACiiigAooooA8k+BLf8AFnfB/P8AzDov5V3e73rgPgW3/FnvCH/YOi/lXdbqAFuFaa3ljSZ7d3UqssYUshI+8NwIyOvII9jXh+sfs4al8SL95viX4ttfEkUOiX2hWX9j6N/ZkyxXiLHcSzyGaYSSlUXGxYowSx8s5UL7fuo3UrLqO7Wx87eEP2PdJ0nR9b0TWNP+HraZqmiz6LLe+FvAyaLqzJIoQu90tzKrEqCSqxKC2DgAbT1d38HvGnir4e6v4Z8XfEKz1SWW1totOvNM8PizW3ngkEqXMyPcSmZzIkZZVaNCFICqWyPXt1G6qEeB6t+zLrniy78W6l4k8dW17rHiJdCWVrHQ/s1rajTL57pViiNw74kDbTvkYhizAlSsaen+Kvh7/wAJN8QvA/ij+0fs3/CMvev9l8jf9p+0QeTjfuGzb16HPTjrXW7qN1HSwPXVnzR48+CviTwP+zF4t8Lafqz+JLywnbUfCDaTozpqFlefbDc2/mN5sizFJnQF1SMBFfcpBNe4fCnwPH8M/h1oHhpJvtUun2qpcXe0K1zcH5pp2A/ikkZ3Puxrp91G6kvdTSB62Jd3vRu96i3UbqAOT/Zi/wCSBeAv+wHYf+ksVeo15d+zF/yQLwF/2A7D/wBJYq9RoAKKKKACiiigAooooAKKKKACiiigDlfG3gp/EUlrqWmXg0rxFYqy2t6Y98bo2C0MyZG+JiFJAIIKgqQRzxE3xS/4RmT7L4y0W/8ADl2vBuYoJL2wl/2kuI0IA/66rG3+zXsNMkhSZdsiK6+jDIoA8g/4Xx8Pf+hw0n/wJWj/AIXx8Pf+hw0n/wACVr1RtDsWOTbr+BI/rSf2FYf8+4/76P8AjQB5Z/wvj4e/9DhpP/gStH/C+Ph7/wBDhpP/AIErXqf9hWH/AD7j/vo/40f2FYf8+4/76P8AjQB5Z/wvj4e/9DhpP/gStH/C+Ph7/wBDhpP/AIErXqf9hWH/AD7j/vo/40f2FYf8+4/76P8AjQB5Z/wvj4e/9DhpP/gStH/C+Ph7/wBDhpP/AIErXqf9hWH/AD7j/vo/40f2FYf8+4/76P8AjQB5RJ8YrLVv3PhXS9Q8TXTcLIlvJbWS+73MiBMeoj3t/smt/wAD+A7w6lJr/iGdL3WJ0EZZEKxQxZyIYVPITPJY/M5AJ4Cqvew6Za27AxwIG7HGT+tWqACiiigAooooAKKKKACiiigAooooAKKKKACiiigAooooAKKKKACiiigAooooAKKKKACiiigAooooAKKKKACiiigAooooAKKKKACiiigAooooAKKKKACiiigAooooAKKKKACiiigAooooAKKKKACiiigAooooAKKKKACiiigAooooA8e+BZP/AAp/wh/2Dov5V3OTXKyfs4eD1bFpHqVhbj7tvb6vepGnsqiYBR7AYFM/4Zy8Mf8APfWP/B1ff/H6AOtyaMmuS/4Zy8Mf899Y/wDB1ff/AB+j/hnLwx/z31j/AMHV9/8AH6AOtyaMmuS/4Zy8Mf8APfWP/B1ff/H6P+GcvDH/AD31j/wdX3/x+gDrcmjJryP4PfA/RPFHwp8IavqF7rE9/faVbXM8p1m9Bd2jVmPE4HU9hXX/APDOXhj/AJ76x/4Or7/4/QB1uTRk1yX/AAzl4Y/576x/4Or7/wCP0f8ADOXhj/nvrH/g6vv/AI/QB1uTRk1yX/DOXhj/AJ76x/4Or7/4/R/wzl4Y/wCe+sf+Dq+/+P0ASfsxf8kC8Bf9gOw/9JYq9RrH8J+F7LwboNno2nRiGws4kgt4VziONECKoyScAKBzWx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UUUAFFFFABRRRQAUUUUAFFFFABRRRQAUUUUAFFFFABRRRQAUUUUAFFFFABRRRQAUUUUAFFFFABRRRQAUUUUAFFFFABRRRQAUUUUAFFFFAHn/7Pv8AyQvwB/2ArP8A9ErXoFef/s+/8kL8Af8AYCs//RK16BQAUUUUAFFFFABRRR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VDdXlvYw+bczx28Wcb5XCr+ZrF/4WF4V/6GbR/wDwPi/+KoA6Ciuf/wCFheFf+hm0f/wPi/8AiqP+FheFf+hm0f8A8D4v/iqAOgorn/8AhYXhX/oZtH/8D4v/AIqj/hYXhX/oZtH/APA+L/4qgDoKK5//AIWF4V/6GbR//A+L/wCKq9pviTSNabGn6rZX5zjFtcJJ05/hJoA0qKKKACiiigAooooAKKKKACiiigAooooAKKKKACiiigAooooAKKKKACiiigAooooAKKKKACiiigAooooAKSlrxL9rr4Y6n8RfhDf3Hhy5u7HxZoYbUNMuLCVopm2r+9hDKQfnTIxnlgnpQB1v7Pv/ACQv4f8A/YDs/wD0StegV8ef8E6fhrq1n4Bk8eeIry8vbrUk+w6PFeTPILWwjbnywx+UO69BxiNSOtfYdABRRRQAUUUUAFFFFABRRRQAUUUUAFFFFABRRRQAUUUUAFFFFABRRRQAUUUUAFFFFABRRRQAUUUUAFFFFABRRRQAUUUUAFFFFABRRRQAUUUUAFFFFABRRRQAUUUUAFFFFABRRRQAUUUUAFFFFABRRRQAjMEUsxCqBkk9BXn/APbWt/Ej/kXL3+wvDB4/t3yVkub0etorgqkfpM6tu6qhXa5XxxIfGXii08ExMTp3kfb9f2nG61YskNsT/wBNnV93rHDIpxvBrW+I1/r2j/DvxHdeEbGHUPEtrptxJpVlMMRzXKxsYYyMrwXCjGR16jrUylypsqK5nYzrX4JeCY5vtF9oMHiC/wAYN/4gLalce+JJy5Uf7K4XgYAwK2v+FfeFf+hZ0f8A8AIv/ia+XIf2ldW8H/AXxX4q0TxVq3xP8U6Otkmo+H/Euk2emaloNzI2JBdWyizZYTnCAqzbgSskifd+hdW+Jup6XoGk3ifDzxXf6xqG8/8ACP2i2LXNsqn5jNO10LROqkD7QS275Q21ttPQhO5u/wDCvvCv/Qs6P/4ARf8AxNL/AMK+8K/9Czo//gBF/wDE14j4L/ar1L4g/GTQtA0TwTq1x4V1PQm1F76X7HHPaTrdC3m80G7z5cLiSNwiM5dcpvTDHrW/aW0X+3pYU8PeIJfDEOsjw/N4xWK2/suO+Mgh8ogzi4I88rD5iwGMOcb8AsFF81rdf87Bffy/yueg/wDCvvCv/Qs6P/4ARf8AxNH/AAr7wr/0LOj/APgBF/8AE1T+InxE0/4ZeH4da1aG6k09r61spZbVFb7P58yQrLJlhiNWkXcRkgZODiuQ1z9pLwzoa/EEPaapcTeDPswuYbeGNnvmnJSJbUGQbyZQ0Pz7BvUjOPmp7/1/XcZ3f/CvfCv/AELOj/8AgBF/8TVDUvhD4F1hcXng7QrhgPlkbTod6Y5BVtuVIPIIIIry/Rfj6vhnTfE0mpT65421N/G1x4c0nR7LTbS2umk2LItrDmZY3jjj3uZ5njJVWLYwM8x8K/2hJdNuPiff65p/ie81C68eJomi+E5wj36zHTLORrWIPL5CKpE8pcSiEjc4chgzKL5lddr/AJf5i/z/AM/8j2b/AIQvXPBP7/wjqtxf2S8v4f126kuI3HpBcuWkhb0DF4+AAq/erqPC/iqy8WWElxaCWCaCQwXVndJsntZgATHIuThgCDwSCCGUlSCcT4c/Eu1+Itnqe3TNR8P6tpN4bDUtF1dYhdWc2xZFDmGSSJg0ckcitHIylXHOQQMv4kM3ge8i8e2QKR2YSHXYl+7Pp+TmUj+9AWMob+4JV53DDGekUU2ORZI1dDuVhkEdxTqACiiigAooooAKKKKACiiigAooooAKKKKACiiigAooooAKKKKACiiigAooooA8P+D/AMI/Cnin4X+GdY1bTZL/AFO+so57m6mvJy8sjDLMfn6k12H/AAoTwJ/0Av8Aycn/APjlN+AP/JFfBn/YMh/lXf0AcF/woTwJ/wBAL/ycn/8AjlH/AAoTwJ/0Av8Aycn/APjld7RQBwX/AAoTwJ/0Av8Aycn/APjlH/ChPAn/AEAv/Jyf/wCOV3tFAHn8P7P3gC3hSKLw+sUSAKqJdThVA6AAPwKf/wAKE8Cf9AL/AMnJ/wD45Xe0UAcF/wAKE8Cf9AL/AMnJ/wD45R/woTwJ/wBAL/ycn/8Ajld7RQBwX/ChPAn/AEAv/Jyf/wCOUf8AChPAn/QC/wDJyf8A+OV3tFAHnn7Ouq3Ws/A3wJdXs73Ny+h2BeaVizyMbaIlmY8kkkkk9a9Gry79mL/kgXgL/sB2H/pLFXqNABRRRQAUUUUAFFFFABRRRQAVR12R4dD1CSNmR1t5GVlOCCFOCDV6s/xF/wAi/qf/AF6y/wDoBoA8o+F/wX8Ha18NPCWoX2ktc3t3pFpPPPJeTlpJHhRmY/P1JJP410//AAoTwJ/0Av8Aycn/APjlXvg7/wAki8D/APYDsf8A0nSuvoA4L/hQngT/AKAX/k5P/wDHKP8AhQngT/oBf+Tk/wD8crvaKAOC/wCFCeBP+gF/5OT/APxyj/hQngT/AKAX/k5P/wDHK72igDgv+FCeBP8AoBf+Tk//AMco/wCFCeBP+gF/5OT/APxyu9ooA4L/AIUJ4E/6AX/k5P8A/HKP+FCeBP8AoBf+Tk//AMcrvaKAOC/4UJ4E/wCgF/5OT/8AxysXxt8EPBWn+DNfurbRmhuINPuJY5FvJ8qyxsQR8/YivV65/wCIX/Ig+Jf+wZc/+imoAi+GOoXGqfD/AEC5upGmuHsYS8jklmPlrkknqT611Fcd8If+Sa+Hf+vGD/0WtdjQAUUUUAFFFFABRRRQAUUUUAFcn8Wrqay+FXjO4t5XguIdFvZI5YmKsjCByGBHIIPOa6yuP+Mf/JIfHH/YCvv/AEnegDC0T4FeB7jRbCWTRC8klvGzMbyfJJUEn79Xf+FCeBP+gF/5OT//AByut8O/8i/pn/XrF/6AK0KAOC/4UJ4E/wCgF/5OT/8Axyj/AIUJ4E/6AX/k5P8A/HK72igDgv8AhQngT/oBf+Tk/wD8co/4UJ4E/wCgF/5OT/8Axyu9ooA4L/hQngT/AKAX/k5P/wDHKP8AhQngT/oBf+Tk/wD8crvaKAOC/wCFCeBP+gF/5OT/APxyj/hQngT/AKAX/k5P/wDHK72igDgv+FCeBP8AoBf+Tk//AMcrjPjR8H/Cfhr4O+O9X0vTJLHU9P0G/u7W6hvZw8M0du7I6nfwQwBH0r3CuA/aE/5IH8Sv+xZ1P/0lkoA7fSrl7zT4ppMb2znAx3Iq3WfoH/IJt/8AgX/oRrQoAKKKKAPNvhpJ/aWteO9bk+aW712W0Q/3YrVEt1Qe2+OVvrI1dV4is73VNDvrTTdUk0TUJomW31CKFJmt3x8r7HBVgD1B6jPI6jjvhWxs18X6a3Eln4l1Asp6jz5ftS5+q3CkexFdx5lJ66DPCPEv7Meq/EOz8cXni7xhY3PirxFo0GhwajomhmytbKCGZp4yYJLmZ5W81iWLTAFQFUIcs174rfs/a18XLfwhca7rvhbVtS0VLhbuw1zwq+oaDfNLtCzf2e94Ck0YXCSGZ8CSUY+fj2nzKPMosg63PA/hP+yzqHwZ1bwbd6D4ws5YdFsLzSb63u9CG28tJ783aiERTxrbyIWKbtroR0jXGKq2H7Hek6H8Q7zXrCw+HuoWF5rb65I3iTwLHqGsxSSSiWVItQFzHtAcsY2eJzHkDLhQK9EufjpoGn6f8SLu+gv7GPwEWOqLNGm6SMWq3IlhCudyMj4XdtJZWGBjNQ6f+0B4b1bwj8PPEFnDqFxa+ObqC00u3WJBMjyRSSt5wL4Ty0ik34JIKEAMcU1umv65ncTVk13/AE/4BZ1r9n3wDe+F/GOk6T4V0TwzP4qtJbXUdS0fTIba4mZwxEjvGql2VmLgk/e5ri7X9l2aTUPAN7qfi9tQn0S5mvddxpwiXXpmu/tsTECQ+SIrr94o/ecZXIyWrs7H44aDqPxhvfhzDBf/ANrWto1y1+Yk+xNIghaS2WQPu85Y7iCQqVA2yAgnBAxfDv7TnhTxLr3xL0aC11W31DwF5jahHdW6ILuNFZmktTvIkUFSpztIYgEDIJm6jaXz+7/hxvVcr9PvM+//AGbbuNrjUtH8VRWHiSHxlP4w0y9utLNxb27zW5t5LaaETI0qGJ5BuWSM5Kn+Ehue1b9joeJvD+tR+I/EuneJtev/ABVH4uSfV/DsU+mC5FlFaPBLYmXEtuUR9q+YsihkzIzoXf3bwn4otvGPhXR9fskmis9Vs4b6FJwBIqSoHUMASA2GGcEjPc1q+ZVcvKuX5fdb/JExkmuZf1e/+bOG+Cvwtj+Evh+909dP8G2Et1deew8FeGBoNsw2Ko3w+fNvfg/PuHBAwMZPc6pY22taZd6feRia0u4Xgmjbo6MpVh+IJo8ykabapJOAOSTTbuCVjyvwN8avDnw9+B+g6n458RWulm1gNk8ty+ZbmSEmNykYyzsShJCg4zXffCn4maf8XvBNn4r0m1urbSb6SUWn2xQskqJI0fmFQTtBZWwCc4wTjOK+Vl/Yu8L/ALQ3w7s/EzX15oHie/WS8i1CNjNDIk0jyoHhY4xtkGNhU885r1n4F/sv6V4M+GWl6F4u0q1vtb09poZL2zvJ/KuE81mjcDcu35GUEY6qevWkM9/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72VnWJ2RPMcAlVzjJ7DPavL/hL+0t4C+MrNaaJq622uRFln0PUMQ3kbL94bMkPjHJQsPetCX4D+Bo4nZPD5kdQSEF5OCx9OZK+dPg9/wTn0TRdaHiTx/qLarqbXBuo9I0uV4rW3YtuAMvEkhBxyNnTnNAH0T8Am/wCLL+DP+wZD/wCg1326vO/gE234L+DAOg0yEdf9mu/30AS7q+c/2kP2lte+EnjbSNO8Padpuo6RpdrHrfjKe+WQyWOlyXkNsrwlWAEnzXEnzBhttn45FfQ++vkDQPg/8SPjHefGbxHcappXhHSfH00ugrpXifwvd3N8ul2ySWsTqRe2/lCQtPKoKN/rFbPOBDb5lbpr6+RVlbXrp/XyPo74gHxfJZwah4V8W+GPDmmwQvNeT+INDm1FGQAMHV4762EahQxJO7OQcjHPyXrX7ZHxl0H4W+EPFlt4e8M+Jf8AhJfEd6mmJb6Zd2UmoaFa20k5njge5kaOeZYZGjBZxtaPKktxV1bxV4z1j4D/AA5+EXi3wz42sYJLqbQ/Geu6f4Y1K8Emm2DbMRG2idz9tVYlEgBXY8xz0r07xrfW3xC+JPwCm8HeGfEcGheG/ENwl0LzwvqGlxWMH9mXEcZK3MEe2PJVAwG0Ehc5wKu2ra1V1b79/wCvMi+lpb2f5bf15HeyfH59Y+LXwj0bw6bHUPCXjjQ9R1j7cyOZ9sMdu8JjIYKoImbcGUngdMGsLwb8Qfiv8VPH3xN07Q/EHg3w7pHhTX/7Gt49Q8MXeoXE6/ZoZvMeRNRgUHMpGAnYV5N4D+EPiz4W/tqeF9AtdG1K7+F+k2etajoerLbu9rp0d8ImfT2kA2p5c0UpjUnOyVRzipvB/hn4f+H/AI0/GHVPiT8KtQ1vVbrxWt7o2ry/Dm/1rdbi0tgrw3MVnKoAkR8AMMEE042bT8m/nzf5A7pNea/I9M+Mfj74w/Dvxz4E0rT/ABL4HnsPGGvvpEH2nwneGWxT7PNOrsy6oBMcQhThYwd2eMYr3jwtb65aaHbxeI9R0/VdYXd513pdg9jbv8xK7YXmmZcLgHMjZIJ4zgeL/tCaNqfiXx98A7/S9Lv760sfFpvLyWG1kItITp90okm+X90u51XL45YDqcV7xvpR2d+/6IJfErdv1ZLuo3VFvo30DPOv2Yv+SBeAv+wHYf8ApLFXqNeXfsxf8kC8Bf8AYDsP/SWKvUaACiiigAooooAKKKKACiiigArP8Rf8i/qf/XrL/wCgGtCs/wARf8i/qf8A16y/+gGgDmfg63/Fo/BH/YDsf/SdK6/dXF/B9/8Ai0ngj/sB2P8A6TpXL/Hy1fWpPh/ozajqun2Wp+JEtrs6Pqlzp08sQtLqTZ51vJHIF3IhIDDO0ZpPoPu+x65uo3V8XeMPF2veE5/GHhvRvFut3+iaC2uQWF9PqM0tzGw0UXBt3uWYvO0Ezkq7szpkKWLJmqU+qeIofhz4007SrjxZokjXfhS3TQPFHi67bVEmudRjSeUahFPcyQWtzE6RgwyuVMc/yK2VInzOy8vxF28z7e3Ubq+b4/Ct5feJ/Bnw88Salq/hqwbR9Q1ZrPSPG2qXNxd3STxIANUkaG7lSKOYsYzhcyLkERrVjR/AOmP8ftIeDxT4u1axbw+usIzeMNSe0upxPGqzGBLgW5RlOfLVBEd33MU1q0u9/wAL/wCQpOyb7frb/M+iN1G6vC/E1rD43+MXibT9e8Wav4bsfDGkWOo6dDpWszaaqCV5zLeTBHVLhA0CpsnV4l8tsqd5z5v42/aq8e+C9Y1++j06x1fwj5eux6RfzaQtgjXFhbXMxQv/AGnLPMFe1eJibSBW5dXA2h0nf8S1Ft2R9ebqN1fMWtfFfxxH4l0/w/f6l4b1K7uptI1Cw1HRIbyCC0S7luI1jnjW7zcqPKDKxeNJQGzEu0Gl+HPxO+KXiTwn8O9Il8TeFV8Ua/otzr0+vajoExt/IhNunkLax3ke+XNxuaUSIqqo/dfNkCd7+tiL629H9+x9ObqwPiE3/FA+Jf8AsGXP/opq8s/Z3+JWpfE7VfEGtXzNDFd6Zo93FYx3LS20LSQyF2hzj5HIDBgBuG0mvTviC/8AxQXiX/sGXP8A6KaqejsCIfhD/wAk18O/9eMH/ota7GuO+EP/ACTXw7/14wf+i1rsaQwooooAKKKKACiiigAooooAK4/4x/8AJIfHH/YCvv8A0neuwrj/AIx/8kh8cf8AYCvv/Sd6ANrw+3/Eh03/AK9ov/QBVTxtqVxpHg7XL60k8q6trGaaKTaDtdY2IODweR3qXw+//Eh03/r2i/8AQBU+pWNvq2n3Njdx+ba3MTQyx7iNyMCCMjkcHtUTTlFqO5UbJq54XoP7RXiKTw/a6u3hm11Xw1ph02w1zWpNU+z3pu7iK2Z3t7NbcpJGhuoixaaI8SbUbau9/jL4wa34H/aW+yanq6W/w3h0KyW8gkhjC215cy33l3LS7d+D9jWHbu25lU4zzXaD9n/wGviCy1hdJukuLT7Ky2y6reLZSvbIqW8s1oJfImljVI9ssiM48qMhsouNPxn8H/BvxDTW4/EmhQ6vFrVpa2OoRXEkhS4htpnngQqGwNskrtkAE5wSQABpLX4SIq0eWXl+Z4L4Z/ac8W+F/DPiTUNdsLrxZrGpeK47LQdJjsJ0+w2s+lQaikEosrW4nPlRvIpYQysXxu2rlkt3n7amuqttbWXwm1+51iGz+2anp8mm62GRTNNFGLYR6S7uXFu7L9qS0BDJz9/Z7Xr/AMG/CHiSLU1vNOnjl1DUI9VlurHULm0uY7qOBLdJoZoZFkgbyY1jPlMuVLA53tnLvP2e/Bt7HYFpPE8V1Zwm2XULbxfq8N9NEZGkEc90l0JrhVZ3KLK7hN7BdoJFHp5fl/mXdW8/1PFvEnx8+LmpeD9D1e30zS/D12PGt3YGy0uZryXUbGzt7+aa1kS4t08mRxaIgZDuJOf3f3a3dS/aTu7X4ran4htdVl1L4Wad4T1S+XT7G0jd725sxYTPPFIQHbKXphCbgu6Ns88j2Kw+D/hPTda/tWCxuftY1RtaRZNSupIYrxoZoXljhaQxxlkuJtwVQGZ9xBYBhV0P4EfD/wAN6Pp+kad4XsrbSbGwvtMgscu0AtryRJLqNo2JVxI8aE7gTwQMAkFLf5fjawK3Mm9uv3t/5HPfB745eJfieviC2vvAVz4e1CxtUuLKS6i1W2sbtm3gRGa9021dXBUbvLilAVwQScrWH4D+PXxD8XeEfBaJ4L8N3fjXxBps2sPbL4hnttOhsozEvmGY2ckglZ51AhEbqArEy9AfUPAnwz0X4crdLo9zrs6XIRWTWfEWoaqqBM7RGLueURD5jnZtzgZzgY564/Zz8CXGj2GmLaaxaW+nyzyWclj4k1K2uLZZgolginjuFkSBtif6OrCIbFwg2jB18iVsdh8O/GkHxE8EaL4kt7Waxj1K2Wf7LOVLwseGRipIJBBGQcHGawv2g2/4sJ8Sv+xZ1L/0lkrrdF0mw8O6PZaVpdpDp+m2MKW1ta26hI4YkUKqKo4AAAAHtXHftBP/AMWF+JP/AGLWpf8ApLJTe4ltqd1oH/IJt/8AgX/oRrQrP0D/AJBNv/wL/wBCNaFIYUUUUAeZa3EfBvxTW/b5dK8VRR20j9Fi1CFT5ef+usOVye9ug6uK6zfV/wAReH7HxVot3pWpQ+dZ3KbXUMVZSCCrqw5VlYBlYcqQCMEV5xL4ouvh3LHp3jOUizyEtfE3l7bacdALgjiCX1LYjY4KkE7FAO430b6gjlSSNXRg6MMhlOQR6il3UAfMHx88B6/efHDTbLR9D1C+8N/ES30/TvEV9ZwM8NmNPvBcFp3H+rE1vJNCCfvEIvHWmfDPwp4h0H43a3p+qaBqi+DPh/Jq+r6NePatIl++pus0aWrAZkaBDexFACR5qDuK+ot1G6lFOKt6/j/l0HL3nf0/D/NHx7b/AA++LGg+B/DHxJuprGbUbXxAPGN94WsfDl0daCXjFLqzM63TCVoraYpsFsCfs6DGRmqHj74X+MIfBvxN8aeGtA1GXxXpvinWXg00W7pLrOkXdvDFcQxqRmQHak0eAcyW6gcmvtHdRupSinotrW/L/IOqb73/AD/zOU+DNnc6V8H/AANZXtvNaXlvoVjDNbzoUkidbdAysp5DAggg8giux31Duo3VpKXNJszhHkio9ibfXD/FzVpx4bHh/T5Gj1fxEx023ZPvQRsp8+49vLi3sCeC+xf4hVvxN8RNM8O3a6bGJNW16Rd0WkWAEk5B6M/aJP8AppIVX3J4qTwL4JvbnVZ/EfiB459VuEEe2HJhtoQciCHPJXPLOQC7c4ACqklnZ+E9Hh0LQbOzgiEMMUaqka9FUABR+AArXoooAKKKKACiiigAooooAKKKKACiiigAooooAKKKKACiiigAooooAKKKKACimTM6wu0aeZIFJVCcbjjgZ7V5Z8I/2mvAPxlkay0fVhZ69EWSfQtSxDeRsv3gFyRJjHJjLAd6AJvgK/8AxZnwd/2DYf5V3vmV558B2/4s34P/AOwbF/Ku730AWPMo8yq++vLP2n/FPibwP8DfE/ijwldm01fQoo9VYCBJfOtoZFkuYsOrAb4VkXdjIzkEEZpN21Y0nJ2R635lHmV8nftGftL+IPBvjb4Uy+ELuE+FJki17xU/lRyk6TPcW1rCVJBI+e5Mm5SvER5Iyp9OtfHOv69+1HfeF7G+MXhPw94Zju9Tt1gjYTX91ORbhpCC67IoJW2qRnzATniqV/xa+7+rE3X4J/eex+ZR5lfJ/g/4/wDizUv2gre/v9UQ/CXxJq+o+E9CtPssY8u/s0jxcGYLvYTSw6hGFLY/dpjk1neAf2iPG9n+1d4w0HxXqUV18OL3xA/hbRVFrFF/Zmox2cFzHG0iqGcXCvMBvLYeIAYDYpR961uqv+X46ocvdv5O39eln9x9g+ZR5leL/sy/EDXviF4b8Y3XiC/+3z6f4v1jS7Z/Jjj8u2guWSKPCKAdqgDcck9ya9g30dE++odWuzt9xY8yjzKr76N9AH55+Nv2kPjF8MfgX4J03w/4Yk8NeHH0OwRfFQUXTTZtYgNrAFICfRgX7givq74G+MvG/wDwpzwXLH4Pm10XGk29y+p3OvRGS7eSMO8rbgWBZmJwTkZx2ro/2bbSC+/Z58D21zDHcW8ug2KSQyqGR1NpECCDwQfSvRtB8P6d4X0m30vSLKHTtNtwRDa267Y4gWLbVXoBknAHA6DigDj/APhM/Hf/AETn/wArkH+FH/CZ+O/+ic/+VyD/AAr0CigDz/8A4TPx3/0Tn/yuQf4Uf8Jn47/6Jz/5XIP8K9AooA8//wCEz8d/9E5/8rkH+FH/AAmfjv8A6Jz/AOVyD/CvQKKAPP8A/hM/Hf8A0Tn/AMrkH+FH/CZ+O/8AonP/AJXIP8K9AooA8y1rxR411DRr+1uPh80NvNBJHJImvQqyqykEggZBAPUV8dfss/tQfGzxlaXOh3Xhy4+IOgRwPFPrMxFvLZrtOS9wfkkIHO1su3Y1+hWoWFvqthc2V3EJ7W5iaGWNujowIYH6gmsu80ix0Hwfd6fpllb6dYW9nIkNraxLFFGuw8KqgAD6UAc18H3/AOLS+Cf+wJY/+iErS8YeB/DXxD0kaX4q8PaV4m0wSLMLLWLKK7hEgyA+yRSu4ZODjPJrx7xwQ37DutqeQfh7KP8AynGvF/Ekd1fWegfD+6tbj7B8LvEmgvHdyK6xz+fqlmum7Gxh9lpJOrjJw4UnHFCXNJR7tFNOKT73/T/M+w7T4eeE9P0Oz0W28L6NbaPZRSwWunw6fEtvBHKCsqJGF2qrhmDADBDHOc0/xB4B8LeK7K7s9b8NaRrFndwR2txb6hYRTxzQxuXjjdXUhkVyWVTwCcjmvkjUvjd4lvvixrfh8eLY7/Rb6TWtOn8M6hqdjLqOnpDa3MiSNZ2+nxS26M0A8p5ruUvE6kqWbKdHoc2rw/Dn4mSaC94mqr4P0QxNpqsboAWL7jCFBJl27tmBndtxzUvVOXo/z/yJfuzUPX8LHvc/wO+G114UtfC83w98KzeGbWc3Vvosmi2zWcMxzmRISmxXO5vmAz8x9a6yPSrCG+jvY7G3S8jg+zJcLCokWHIPlhsZC5AO3pkV83R+LPhj4J+E2u6r8EdQ8PaPpLXWnQaxrXhqOOWz0yGSZY5rt1AMP2iKFmdy4LKBG0wKKAcTwn478YfET4j2/hLw98XL/UfBxt9SurTxpp9hpk9zqXkLp3yJKLY2rrHLdTIXjhwQCh+dCwp7u3T/AC/yBK9j6W8TfDzwn411LStQ8Q+F9G16/wBJk87TrrU9PiuJbOTKtvhd1JjbKKcqQcqPQVz3i34B/D/xdD4mebwppFhrHiGznsr7X7DTrePUmWaFoXcTmMsX2OwBbPXGCOK+e/BHxl+IXirwn/wn0/iqdIbTVvDWnjw1bWNotpcrf22lm4MsjRNNnffSMmyRNpAB3Dgcd4b/AGiPiPdWa32s/FLwjp0N0tuPEFlb61Z3ep+FVkuYY5ZhYHTIWtRCXeJ/tctyIiyFy2xi9crTt/WpdpRXMfZ3hz4WeC/B9q9tonhHQ9Jhkulv5FsdMghEl0vSdgijMo/v/e96pal8EfhxrGinSNQ+H3ha+0k3r6kbC50W2kg+1OCHuPLKFfNYE5fG455NeEQ+JFb4gar5fxkvfGeiX/gh7rSrO8n0qey1mRGu1ndEhtkWUxhUL+VjqA+Vwo1vhL8S/FWp+NvDfgS4uwphsoPEcs8VjFFG+jyWUaRQAKgRD9seVRtAOy268mpj7za/rd/5GT9239dE/wBbH0bZ6XYafcz3NrY29tcTqiTSwwqjyKgIQMQMkKCQM9AeKy/iA/8AxQfiT/sG3P8A6Kavjf4Q/EbXfCekfEHWpPHlxKug6lDqsvg9oLCO3h0RZEF3NBbxW6yoip52GQ7WeM5y5Zj9H+H9c1fxL8A9Q1vWpGa71bTb3UYomiWM29tKJJLeEgAcpE0aknkkHJoj7y5h7aHdfCH/AJJr4d/68YP/AEWtdjXHfCH/AJJr4d/68YP/AEWtdjQMKKKKACiiigAooooAKKKKACuP+Mn/ACSHxx/2Ar7/ANJ3rsK4/wCMn/JIfHH/AGAr7/0negC94fk/4kOm/wDXtH/6AKv+ZWPocyx+H9PZmCqtrGSzcADYOawdQ+MfgPSdS0TT77xt4cs7/XEjk0q1uNWgSXUEkO2NoFL5lDEgKUByTxR5B5nbeZXm3x+1y70nwPaQwalJolrqWr2Gl32qQyGKS1tp7lIpCkgIMbsG8sSAgoZAwIIBre1j4m+EPD+qX2m6p4q0TTdRsbA6pd2d5qMMU1vZg4NzIjMCsQPBkIC571Q8ZfED4eW/gOPUvFfiLwzH4M1uJYEvNZvrcadfxyoWCB5G8uVXTcQMkMueopNbMa7HmHxF8UeIPg7b2Xhj4aapeeJNRX7Zf3On63C2v3NrbxpAzlru71WzMaIZo22yzSyEXC7VCJxl+H/2ivH/AIy8F3XinTrfw3p9nLqWiaTZWFza3E8iSX8enyNNJKsyhljF5IAioN21TvXkV66fgr8Nb7wzpeiHwF4VuPD+nym70/Tv7GtmtLaRiSZYo9m1GOSdygE5rUutC8H+E9Dk+0aboejaNFPBcP5sEMFuksflpBIcgKGXy4VQ9RsQDoKtaP3vL89fwJ7WPFviF8YvHHgbxVf6BoWmQeIPFGoXul6dHNDGzwiVrG5uJZI7O51CGIA/ZiBGtxGfnLFpWXDW/B/xU+NXiC68R6ffeFtF0zXNB0Rb4aPcwqLjVLiV7xLcK0d9LDbK32eJirSy/eZS6/fHsniHwH4X8XWOo2eu+G9I1qz1Ly/ttvqFjFPHdeWcx+arqQ+08ruzjtWRp/w5+HOk6fc+D7Hwt4XsrG8stk+g2+nW0cc9qJHOHgC4aLzJZDyu3dI3djmP5vMrordP8yr8EfHGteLtG1WHxNe283iTTbwW97YxaBNpD2LGJHETxyXVysp+YkTQytEwOFJ2kn0fzK4PwIvw68G+GtXg8GJ4X0Lw/pN1OupRaELe3tLK4jA88TCLCRyKAN+7BAAzXVaTrNjr2l2mpaZe2+o6deRLPbXlpKssM0bAFXR1JDKQQQQcEGqepKutzS8yuC/aAf8A4sP8SP8AsWtS/wDSWStq88d+HNNSZ7vxBpdqkDSpK017GgjaJN8obLcFFO5gfujk4Fc98fJA3wI+I+DkHw3qX/pLJSGej6B/yCbf/gX/AKEa0Kz9A/5BNv8A8C/9CNaFABRRRQAVHcW8V1C8M0aTQyAq8cihlYHqCD1qSigDzG6/Z98NwyNJoE2peE9x3GHQ7+W1tyfXyFYR599uarf8KV1heE+I3idUH3V8y2OB6ZNuSfxJNer0UAeUf8KV1r/opHif/vu0/wDkej/hSutf9FI8T/8Afdp/8j16vRQB5R/wpXWv+ikeJ/8Avu0/+R6P+FK61/0UjxP/AN92n/yPXq9FAHlH/Clda/6KR4n/AO+7T/5HpP8AhQ7XZxqfjDxNqaH7yNqslurexFv5Yx7d/wATn1iigDlPCfwy8PeC7U2+labbWcTNvdIIljV37s2OWY+rEk11QGAABgUtFABRRRQAUUUUAFFFFAHiPwq+E/hbxd4Lg1fWNOkv9Suru9aa4lvJ9zkXUoGcP6AD8K67/hQngT/oBf8Ak5P/APHKPgP/AMkw07/r5vv/AEsmr0CgDz//AIUJ4E/6AX/k5P8A/HKP+FCeBP8AoBf+Tk//AMcr0CigDz//AIUJ4E/6AX/k5P8A/HKP+FCeBP8AoBf+Tk//AMcr0CigDz//AIUJ4E/6AX/k5P8A/HKP+FCeBP8AoBf+Tk//AMcr0CigDz//AIUJ4E/6AX/k5P8A/HKP+FCeBP8AoBf+Tk//AMcr0CigDz//AIUJ4E/6AX/k5P8A/HKP+FCeBP8AoBf+Tk//AMcr0CigDz//AIUJ4E/6AX/k5P8A/HKP+FCeBP8AoBf+Tk//AMcr0CigDz//AIUJ4E/6AX/k5P8A/HKP+FCeBP8AoBf+Tk//AMcr0CigDzyb4D+Bo4nZPD/muqkqgvZxuOOmTJXzv8H/APgnPoOiax/wkXj/AFA61qjTm6TSdNkeKzt2LbgDJxJLg4wfkHqDX2XRQB5H8CML8G/B4HQabF/Ku73e9cD8C2/4s94Q/wCwdF/Ku63UASbveq2qafb6xpt3p93GJrW6ieCWNhkMjAqwIPqDUu6jdSklJWY07O6Pj74Lfsw+Lrj4V/E3wt8QrJLae50OPwPoU4u45TNpdqk/2a5Gwnyyz3Gdpww8sZHr1Hwb8LfFnwb8CfH3ibW/Dpm+MviDdLHo39o27qskNtHa2qed5nlhcReactx5jDrX0zuo3U373Nfqrf15sOqfZ3/4B8g+Jv2NPFHh/wDZ/wBC0Tw58QPEWveI/CD2+uaLot1HpcNlLqkLmU4lFokwDu0oy8//AC0+ZiM539B/Z51n4heFPjdpvi/SpPDE3i7xBHrejTi6ilmsp0s7XyZ1aJ2w0VxEe4zsPVW5+n91G6h683n/AMD/ACQlpby/r9WeEfsX+B/HHgL4Uapb/ETTI9J8U6j4h1HVbmCG4inQ+fLv3q0bMMEkkDOR3Ar3vd71Huo3U272Ela/mSbvejd71Huo3UhnJ/sxf8kC8Bf9gOw/9JYq9Rry79mL/kgXgL/sB2H/AKSxV6jQAUUUUAFFFFABRRRQAUUUUAFZ/iL/AJF/U/8Ar1l/9ANaFZ/iL/kX9T/69Zf/AEA0AcF8I2/4tR4L5/5gll/6ISus3e9cf8I2/wCLU+C/+wLZf+iErrN1AEm73o3e9R7qN1AEm73o3e9R7qN1AEm73o3e9R7qN1AEm73o3e9R7qN1AFHxN4d07xh4e1LQ9Xg+16VqNu9rdW/mMnmxOpV0JUggEEg4PQ1R8dIkPgHxDHGoSNdMuFVVGAAImwAK3N1YXj5v+KF8R/8AYNuf/RTUAaPwh/5Jr4d/68YP/Ra12Ncd8If+Sa+Hf+vGD/0WtdjQAUUUUAFFFFABRRRQAUUUUAFcf8ZP+SQ+OP8AsBX3/pO9dhXH/GT/AJJD44/7AV9/6TvQBw3xXa+/4Z28Wf2YZf7Q/wCEYufI8n/Wb/srY2f7Xp74rxnUorbT/DXxZ8LXHhHWvElz43AfQZrDRp7yy1C0lsIILVHu0RoLdYnRxid49oG8cMCfprQ1Enh/T0ZQyNaxgqwyCNg4qxp9ja6TYW1jY20NlZW0awwW1vGI44o1GFRVHCqAAABwMVPKtb9VYq/w+Wp8reMPgRcXdj8UfOj8W3l7eXOhCOS11rU1S62C2854kSYKQpD5Kj5cY4xx6h47kh+H3xP8J6/qOka9rfhu10O70iKfTdPvNZms7hngYGWOJZZm82OJlMxVsGPDMPMGfYd1G6nb3r/1/WpCSSsfI3jBvGFv8ZtHuvDth4n8M2sGo6RBDolvY63c2cmnMsCzyM8d0NKtVRGljaDyHdTCZAwLqy818P8AWPF3iX4baBqvhm7+JN5rdz4UWbxDdas+om3nuWa1+ztZ+Z+6ZyPOO604KFjKd5Gft7OeCMiq2mabZ6Lp1rp+nWkFhYWsSw29raxrHFDGowqIqgBVAAAA4GKpaJpjf+X4Hynp/hmXwTpGq6Y0HxGg0M+Nr2XxH/Zkut3F29lIbp7N7SRC0rRtI1uZWsiX5HmnG+u3+Bul+Il8fWuo6na67/ZB0e+h02415JjdraHUN1rHcPL+883ygDtmPnbceZ8+6vft1G6piuVp9v8AKwS95Nd3f8bnyN4d+H/irTdc1DQIPDl8fDnj/wAR6xLr081uVitIrfVbmXfIGxlby1dIVPOQqEcc1yHijTfiBofwx+Hdro1p4s8Pa3pHgnTvscOn2Gv3Yu71EO+3kgtLmG0tXiKplryOUSeaF2ERlW+6N1G6qj7qt/XX/Mpyu5Pv/nc+arjw3dw+KLy91nSryPRF1vxBc3lxNbSCIWsmnIokZscI2GAPcggc11+uNqX/AAxjqX9smX+1v+ECm+1+d9/zv7Pbfu992c169qWnWms6fcWGoWkF9Y3MbRT21zGJI5UIwVZSCGBHUGuM+PXHwL+IoAwP+Eb1H/0lkqY+6reSX3Gdvzb+89Q0D/kE2/8AwL/0I1oVn6B/yCbf/gX/AKEa0KZQUUUUAFFFFABRRRQAUUUUAFFFFABRRRQAUUUUAFFFFABRRRQAUUUUAef/AAH/AOSYad/1833/AKWTV6BXn/wH/wCSYad/1833/pZNXoFABRRRQAUUUUAFFFFABRRRQAUUUUAFFFFABRRRQAUUUUAePfAsn/hT/hD/ALB0X8q7nJrmp/2cfAUkzPHov2ZGORFb3EqRr/uqGwB7Dimf8M3eBf8AoGzf+Bc3/wAXQB1GTRk1y/8Awzd4F/6Bs3/gXN/8XR/wzd4F/wCgbN/4Fzf/ABdAHUZNGTXL/wDDN3gX/oGzf+Bc3/xdUdc+BPw48N6Lf6tqVo9rp9jA9zcTvdzbY40UszH5+wBoA7bJoya8l+EPgH4X/Gb4e6T4t0XTbhLS+Q7oJLyUvBIrFXjbD9QQfqMHvXZf8M3eBf8AoGzf+Bc3/wAXQB1GTRk1y/8Awzd4F/6Bs3/gXN/8XR/wzd4F/wCgbN/4Fzf/ABdAHUZNGTXL/wDDN3gX/oGzf+Bc3/xdH/DN3gX/AKBs3/gXN/8AF0AJ+zF/yQLwF/2A7D/0lir1Gsvw34dsfCejWulabCtvYWsawwQKMLHGqhVVR2ACgVqUAFFFFABRRRQAUUUUAFFFFABWf4i/5F/U/wDr1l/9ANaFNkjSaNo5FV0YFWVhkEHqCKAPLvhIT/wqnwZ/2BbL/wBEJXV5Ncu37NvgFcLDozW8SgKkMVzKqIAMAAB+B7Uf8M3eBf8AoGzf+Bc3/wAXQB1GTRk1y/8Awzd4F/6Bs3/gXN/8XR/wzd4F/wCgbN/4Fzf/ABdAHUZNGTXL/wDDN3gX/oGzf+Bc3/xdeU/tO+FfAHwK+D2s+I109v7VcfY9Mie7lO+6kBCHG/kKAzkdwhFAHv2TRk183fsj+H/Avx3+Dunavd2Ttr9i32DVVF3KCZkAxJjf0dSremSwHSvaf+GbvAv/AEDZv/Aub/4ugDqMmjJrl/8Ahm7wL/0DZv8AwLm/+Lo/4Zu8C/8AQNm/8C5v/i6AOoyawvHpP/CC+Iv+wbc/+imqp/wzd4F/6Bs3/gXN/wDF02T9mvwHNGyPpcjow2srXUxBB6gjfQB0Pwh/5Jr4d/68YP8A0WtdjVLR9Jt9D0+GytV2W8KhY0AACqBgAD0AFXaACiiigAooooAKKKKACiiigArj/jJ/ySHxx/2Ar7/0neuwqvqFhbarY3NleQJc2lzE0M0Mq7kkRgQykdwQSKAOR0En+w9O/wCvaP8A9BFXsmuYb9m/wJuOzSpI17It3NhR6D56T/hm7wL/ANA2b/wLm/8Ai6AOoyaMmuX/AOGbvAv/AEDZv/Aub/4uj/hm7wL/ANA2b/wLm/8Ai6AOoyaMmuX/AOGbvAv/AEDZv/Aub/4uvEP2v9D8D/Af4P3upWNk6eItRf7Bpam7lJWRhlpcb+iIC3TG7aD1oA+l8mjJrwb9mvwj8P8A46fCDRPEw09hqJT7LqUKXc37u6jAEgxv4DZDgf3XWvUf+GbvAv8A0DZv/Aub/wCLoA6jJoya5f8A4Zu8C/8AQNm/8C5v/i6P+GbvAv8A0DZv/Aub/wCLoA6jJrhfj0T/AMKM+Iv/AGLmo/8ApLJWl/wzd4F/6Bs3/gXN/wDF0yb9mjwDcQvFNpDTQyKVeOW5lZHUjBBBbBBHY0Aeh6B/yCbf/gX/AKEa0Kgs7VbK2SFCWVc4LdeuanoAKKKKACiiigAooooAKKKKACiiigAooooAKKKKACiiigAooooAKKKKAPP/AID/APJMNO/6+b7/ANLJq9Arz/4D/wDJMNO/6+b7/wBLJq9AoAKKKKACiiigAooooAKKKKACiiigAooooAKKKKACiiigAooooAKKKKACvI/2mvhd4p+NHw9/4Q7w7q9noVpqE6/2pe3W9n+zr8wjjRRyWcLnLDhSOd1euUUAfK/7Cfwf8VfCfwatzc61Zat4S8S2Vvq8FsoeOeyuXRcjaQVZWQgFt2cxpxycfVFef/s+/wDJC/AH/YCs/wD0StegUAFFFFABRRRQAUUUUAFFFFABRRRQAUUUUAFFFFABRRRQAUUUUAFFFFABXnfxm+FfhX4jeH5rvxLo8WsyaVaXMtnHcu5iicpkv5YO1m+VcFgSMHGMnPolY/jL/kUNc/68Z/8A0W1AHBfs/wDwn8J+A/B+j6z4e0aHSL7V9Isjftas6x3DCIMHaPO3dlm+YDPzGvVa5f4W/wDJMfCH/YHs/wD0SldRQAUUUUAFFFFABRRRQAUUUUAFFFFABRRRQAUUUUAFFFFABRRRQAUUUUAFeN/tNfCrwr40+HHinxBrujxarqmj+HtQbT5Ll3ZLVvId96JnaH3Kp3Yz8o54r2SuH+On/JEviD/2L2of+k0lAD/hp8J/CfwytrqTwto0OiLqSxSXUFqziF3UHDCMnap+YglQM8ZzgY7Wq+n/APIPtv8Arkv8hVigAooooAKKKKACiiigAooooAKKKKACiiigAooooAKKKKACiiigAooooAKKKKACiiigAoopjTIkiIzqrvnapPLY64oA4L4D/wDJMNO/6+b7/wBLJq9Arzz4EypH8M9LVnVWkur4KpOCx+1znA9eAfyr0OgAooooAKKKKACiiigAooooAKKKKACiiigAooooAKKKKACiiigAooooAKKKKAPP/wBn3/khfgD/ALAVn/6JWvQK8/8A2ff+SF+AP+wFZ/8Aola9AoAKKKKACiiigAooooAKKKKACiiigAooooAKKKKACiiigAooooAKKKKACsfxl/yKGuf9eM//AKLatisfxl/yKGuf9eM//otqAM/4W/8AJMfCH/YHs/8A0SldRXL/AAt/5Jj4Q/7A9n/6JSuooAKKKKACiiigAooooAKKKKACiiigAooooAKKKKACiiigAooooAKKKKACuH+On/JEviD/ANi9qH/pNJXcVw/x0/5Il8Qf+xe1D/0mkoA7DT/+Qfbf9cl/kKsVX0//AJB9t/1yX+QqxQAUUUUAFFFFABRRRQAUUUUAFFFFABRRRQAUUUUAFFFFABRRRQAUUUUAFFeI/Cv4R+DPF3hKTVta8N6fqmp3OqamZru6iDySEX86jLHrgAD6Cuu/4Z/+HH/Ql6P/AOAy0AegUV5//wAM/wDw4/6EvR//AAGWj/hn/wCHH/Ql6P8A+Ay0AegV5l+0Z8J/+FzfCbWNAt38jWEX7ZpVyrbGhvIwTGQ38O7JQn+65q7/AMM//Dj/AKEvR/8AwGWj/hn/AOHH/Ql6P/4DLQB81/8ABOj4O6npWiap8QPE4um1K6eXS9MhvmYtbwJIfPYBvul5V29j+7b+9X2pXnw/Z/8AhuvA8F6OB/17LS/8M/8Aw4/6EvR//AZaAPQKK8//AOGf/hx/0Jej/wDgMtH/AAz/APDj/oS9H/8AAZaAPQKK8/8A+Gf/AIcf9CXo/wD4DLR/wz/8OP8AoS9H/wDAZaAPQKK8y/Z1neT4V6VCTmO3MsMQ/uosrhV+gAAH0r02gAooooAKKKKACiiigAooooAKKKKACiiigAooooAKKKKAPP8A9n3/AJIX4A/7AVn/AOiVr0CvP/2ff+SF+AP+wFZ/+iVr0CgAooooAKKKKACiiigAooooAKKKKACiiigAooooAKKKKACiiigAooooAKx/GX/Ioa5/14z/APotq2Kx/GX/ACKGuf8AXjP/AOi2oAz/AIW/8kx8If8AYHs//RKV1Fcv8Lf+SY+EP+wPZ/8AolK6igAooooAKKKKACiiigAooooAKKKKACiiigAooooAKKKKACiiigAooooAK4f46f8AJEviD/2L2of+k0ldxXD/AB0/5Il8Qf8AsXtQ/wDSaSgDsNP/AOQfbf8AXJf5CrFV9P8A+Qfbf9cl/kKsUAFFFFABRRRQAUUUUAFFFFABRRRQAUUUUAFFFFABRRRQAUUUUAFFFFAHnvwL/wCSdRf9hPVP/ThcV39ee/A1v+Ldxf8AYT1T/wBOFxXfbqAJKKj3UbqAJKKj3UbqAJKKj3UbqAJKKj3UbqAJKKj3UbqAPNf2cf8Akmdl/wBdZv8A0dJXqNeXfs4/8kxsv+us3/o6SvUaACiiigAooooAKKKKACiiigAooooAKKKKACiiigAooooA8/8A2ff+SF+AP+wFZ/8Aola9Arz/APZ9/wCSF+AP+wFZ/wDola9AoAKKKKACiiigAooooAKKKKACiiigAooooAKKKKACiiigAooooAKKKKACsfxl/wAihrn/AF4z/wDotq2Kx/GX/Ioa5/14z/8AotqAM/4W/wDJMfCH/YHs/wD0SldRXL/C3/kmPhD/ALA9n/6JSuooAKKKKACiiigAooooAKKKKACiiigAooooAKKKKACiiigAooooAKKKKACuH+On/JEviD/2L2of+k0ldxXD/HT/AJIl8Qf+xe1D/wBJpKAOw0//AJB9t/1yX+QqxVfT/wDkH23/AFyX+QqxQAUUUUAFFFFABRRRQAUUUUAFFFFABRRRQAUUUUAFFFFABRRRQAUUUUAea/A9sfD2P/sJ6p/6cLisH9pjx5/wiPgG102C51a01DxJqEOjwzaDZ3N3fxRPl7mWGO2R5d6W8czBkXKsFPFbPwSb/i36f9hPVP8A04XFdjcaXY3moWd9PZW897Z7/s1zJErSQbwA+xiMruAAOOoHNTJXVhrQ+Y9A8XXHxP8Ahb8M9B1DV/E0F3aeLG8N61cC5v8AQ9SvBb2t00ckxVormMzIlvOVbaT5gyKqv4i1Wy8XSfDePxrq0vgSTxvHoJ1l9SkOowI2lvdtpv8AaBPmk/aBHGJd/nASGMOHAI+ifEnwv8GeMrS9tfEHhHQdctr64S8uodS0yC4S4nRBGksiupDOqKFDHJCgAHAqQ/DnwifBf/CHnwtop8JeX5X9g/2dD9g2bt+3yNvl43fNjHXmq7v+un+RP+X+f+f4HgfiPx7L8A9X+KWk6FrWt67p1hoenT2FpqN7d67dWWs3c01vDAryGa4fzMW8nkEsQAWVQHrsf2VfGr6joPiTwjdal4j1e78M32INR8WWN3Z6jeWVwDNBLIl2iTHaxmgDMvzfZ8gmvSdB+Gvg/wALaPaaTovhTQ9H0qzuvtttY2GmwwQQXH/PZERQqycn5gM89a2k0qwj1abVFsrddTmgS2kvVhUTPEjMyRs+MlVZ3IUnALsR1NJbNPr/AF/wPQb8v66f8H1Plj4f+PvidfJ+zuuuQ2NtoWp6hIkmp2niW6ur3U1GlXroLq3e1jUAlFcgzSYZF6/eHa6N8cPGt5rWh6tK/hi58Ma94mvvDNroNvDNHqVs8DXKCZ7ozMkhzas7xCBCiPw7FPn9ph8L6Jbw6TDFo9hHFpDb9OjS1jC2TbGjzCMfuzsd1yuPlZh0JrKj+FngmHxVf+J08H6CniW/iaC81ldMgF5cxsoVkkm273UqqggkjAA7U5ajlZu/9df8z5wm+KHxd8ReKvBeg6n4l0Xwf4tXWrdtQ8OzeEryMwwy2t4VzcR6o8F9CTCeYmGGCFwjgxjvPhH8bviR488W6rf6h4LNv8PI5dSggvUhto5YJLWdoVBcahLJMzmKQFDawbDgZYDJ9AsfgH8MNL0O80Wy+HHhKz0e8mjuLnT4NCtUt55IzmN3jEe1mUk7SRkZ4rX034aeDtH8XXniuw8J6HY+KLxCl1rdtpsMd7Op25V5wodgdq8E/wAI9KOjt/Wwnq7+n6nhXwp8c+J/iF8aPhh4j8Q6h4dnttd8D6rq+n2GjW8sU1jDNcaWwimZ5pBOQNq+aqxAsr/IO31Durk/DXwz8HeC9QutQ8P+E9D0K/unkluLrTdNht5ZnkKmRnZFBYsVUkk87RnpXTb6ptWSXT/O4a9TgP2cP+SY2P8A10m/9HSV6lXlv7N//JMLH/rpN/6Okr1Kp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eV/BVseAU/7Ceqf+nC4rud9cD8GG/4oNef+Ynqn/pfcV3G73oA8o+K+hx+Mviv4D0C91PXLHSp9P1W5mh0TXL3SmlkjNoIy72ssbMFEj4BJHzHivIbf45ePdD8E2eneFdYi8Y6ha3eueReX2kxXst3pVjcrCl1NPJqVhEuwsI2k3SNLw4XhzX0h42+Gfg74lQ2sXi/wnofiqK0Zmt01vTYbxYSwAYoJFbaTgZx1wKb4g+Fvgrxdp2lafrnhHQdasNJ2/wBn2uoaZDPFZ7QFXyVdSI8AADbjAAqUmv6/Epvb+vkeFaf8YfFt1rmoePLnxHpeh+E/+FdWHiOTSZtKuL77LJKty25St3GrsJFGcIpkQKgKEb6o+HP2j/ijqHi5fh/q+naN4e8X3mo2cFtqWqaWiw28M1rd3BEtnbarc7nIsiqf6VGT5uSgCDzPoe6+G/hG9udNuLjwtos9xpto9hYyyadCz2ts6bHhiJXKRsvylFwCOCMVjw/Ab4ZW3h+60GH4deE4tDumR7jTE0O1W2mZCWQvEI9rFSzEEjgscda00votP+DcjXv/AFZI878TfF74r6f8VLfwd4e8MWvin+x7LTrrXby2soLeO5+0SSK7Refqcb2yKsMhGI7vLAqcbctY8SfGHx9pfjbxNLap4bPhDQPFOkeHpLSa1uDf3a3qWIaQTCURxGJ73cP3b+YBt/dkb29HvPg54A1FtBa68D+G7ltAVU0hptIt3OmqpBUW+U/dAFVICYwQPSt2bwzotx9r83SbGX7XdRXtxvtkPnXEXl+VM+R8zp5MW1jyvlpgjaMJWvd/1qv0KW+vY+Y7X4sfFjwdof2K1nsvGmu6/wCM9W0vTjDpGTZx273UkilbnVIUlBWECOMTRbFVv9ZtAPqEnj74k32ofDTRTp+i+Fdc1ywu7zXItVt2vfsptzACkKwXIUlzKesrBdwOX2kP2GrfB/wFryaymp+CfDmoprU0dxqa3ek28ovpY/8AVvPuQ+Yy5O0tkjtW1pnhXQ9Fh0yLTtH0+wi0u3NpYJa2qRraQkKDFEFA8tDsT5VwPlX0FC2V/L8hPWTfr+LNvfRvqHd70bvekBxv7N3/ACS+w/66Tf8Ao6SvU68s/Zt/5JfYf9dJv/R0lep0AFFFFABRRRQAUUUUAFFFFABRRRQAUUUUAFFFFABRRRQB5/8As+/8kL8Af9gKz/8ARK16BXn/AOz7/wAkL8Af9gKz/wDRK16BQAUUUUAFFFFABRRRQAUUUUAFFFFABRRRQAUUUUAFFFFABRRRQAUUUUAFY/jL/kUNc/68Z/8A0W1bFY/jL/kUNc/68Z//AEW1AGf8Lf8AkmPhD/sD2f8A6JSuorl/hb/yTHwh/wBgez/9EpXUUAFFFFABRRRQAUUUUAFFFFABRRRQAUUUUAFFFFABRRRQAUUUUAFFFFABXD/HT/kiXxB/7F7UP/SaSu4rh/jp/wAkS+IP/Yvah/6TSUAdhp//ACD7b/rkv8hViq+n/wDIPtv+uS/yFWKACiiigAooooAKKKKACiiigAooooAKKKKACiiigAooooAKKKKACiiigDyP4Mk/8IKP+wpqn/pfcV2+TXC/Bs/8UMP+wpqn/pfcV2+aAH5NGTTM0ZoAfk0ZNMzRmgB+TRk0zNGaAH5NGTTM0ZoAfk0ZNMzRmgDlP2bf+SW2H+/N/wCjpK9Tryz9m3/klth/vzf+jpK9ToAKKKKACiiigAooooAKKKKACiiigAooooAKKKKACiiigDz/APZ9/wCSF+AP+wFZ/wDola9Arz/9n3/khfgD/sBWf/ola9AoAKKKKACiiigAooooAKKKKACiiigAooooAKKKKACiiigAooooAKKKKACsfxl/yKGuf9eM/wD6Latisfxl/wAihrn/AF4z/wDotqAM/wCFv/JMfCH/AGB7P/0SldRXL/C3/kmPhD/sD2f/AKJSuooAKKKKACiiigAooooAKKKKACiiigAooooAKKKKACiiigAooooAKKKKACuH+On/ACRL4g/9i9qH/pNJXcVw/wAdP+SJfEH/ALF7UP8A0mkoA7DT/wDkH23/AFyX+QqxVfT/APkH23/XJf5CrFABRRRQAUUUUAFFFFABRRRQAUUUUAFFFFABRRRQAUUUUAFFFFABRRRQB53rH7PHw01zUZ7+88C+HJbu4dpZpm0i2LSuxJZ2JjJLEkkk9apf8MxfCz/oQvDn/gntf/jVeo0UAeXf8MxfCz/oQvDn/gntf/jVH/DMXws/6ELw5/4J7X/41XqNFAHl3/DMXws/6ELw5/4J7X/41XF/GX4X/B34O/DPX/F2oeAvDTpp9uWhhbSLUefMflijH7v+Jyo9hk9q+ha57xl8PvDnxEtLS08TaRba5Z2s4uY7S9UyQ+YFKhmjPyvgMcbgcZoA+L/2EdP+HHxu8FarpfiLwb4buPFWj3DSSSNo9rme2lYsj/6v+FtyYHQBPWvqD/hmL4Wf9CF4c/8ABPa//Gqxv2dPhX4Q0PwxpniPTPDmnaXrm++tmvbCBYHki+1yjY+zAcAKuA2cbVxjAr2qgDy7/hmL4Wf9CF4c/wDBPa//ABqj/hmL4Wf9CF4c/wDBPa//ABqvUaKAPLv+GYvhZ/0IXhz/AME9r/8AGqP+GYvhZ/0IXhz/AME9r/8AGq9RooAyvDfhnTfCOmRadpNrFY2EQCxW0EaxxxqOiqqgAD2ArVooo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FFFFABRRRQAUUUUAef/AAH/AOSYad/1833/AKWTV6BXn/wH/wCSYad/1833/pZNXoFABRRRQAUUUUAFFFFABRRRQAUUUUAFFFFABRRRQAUUUUAFFFFABRRRQAUUUUAef/s+/wDJC/AH/YCs/wD0StegV5/+z7/yQvwB/wBgKz/9ErXoFABRRRQAUUUUAFFFFABRRRQAUUUUAFFFFABRRRQAUUUUAFFFFABRRRQAVj+Mv+RQ1z/rxn/9FtWxWP4y/wCRQ1z/AK8Z/wD0W1AGf8Lf+SY+EP8AsD2f/olK6iuX+Fv/ACTHwh/2B7P/ANEpXUUAFFFFABRRRQAUUUUAFFFFABRRRQAUUUUAFFFFABRRRQAUUUUAFFFFABXD/HT/AJIl8Qf+xe1D/wBJpK7iuH+On/JEviD/ANi9qH/pNJQB2Gn/APIPtv8Arkv8hViq+n/8g+2/65L/ACFWKACiiigAooooAKKKKACiiigAooooAKKKKACiiigAooooAKKKKACiiigAooooAKKKKACoJ763tZoIpriKGWdtkSSOFaRgCSFB6nAJ49KnrzT9oz4Q2/xw+EWu+FnVBfSR/aNPmf8A5ZXSZMZz2BOVJ/uu1AEvwMvreD4c6PbyXEUdxPc3/lRM4DyYu5ido6nA5OK9Gr4u/wCCc3wKvPCeg61498RWssOt6jJJptnHdA+ZDbxSESk55BaVSPpF/tV9o0AFFFFABRRRQAUUUUAFFFFABRRRQAUUUUAFFFFABRRRQAUUUUAFFFFABUEt9bQ3UFtJcRR3E4YxQs4DybcFto6nGRnHTNT143+1l8Fx8bvgzq2k2sW7XrH/AImOkuPvfaIwTsB/21LJ9WB7UAbv7P8AfW6fBf4eWjXES3Unh+0kSAuN7KIkBYL1IBIyfcV6PXyP/wAE7PgnJ4F+Gtx401eBk1zxLt8kTA74bJOIxzyN5y3uoj9K+uKACiiigAooooAKKKKACiiigAooooAKKKKACiiigAooooAKKKKACiiigArA8aX1unhvWbRriJbqTTriRIC43soQgsF6kAkc+9b9fPv7bnwVb4wfBe8m0+Ev4j8PFtT09ox87hR+9iHf5kGQB1ZEoA9U+Ft9b/8ACvvCNn9oi+1/2JZy+RvHmbPJQbtvXGeM111fMv7A/wAFW+GHwdi1zUoSviHxRsv5zIPnjtwD9njP/ASX+smO1fTVABRRRQAUUUUAFFFFABRRRQAUUUUAFFFFABRRRQAUUUUAFFFFABRRRQAVwPx0vrf/AIU/8QrP7RF9rHhrUJTb7x5mz7PIN23rjIxnpmu+r5d/4KBfBVviV8H38R6bCW17wtvvEMY+eW0I/wBIT8AA/wDwAj+KgD6T0u+t5I4rVLiJrqKCN5IVcF0Vh8pK9QDg4PfBq/Xgv7F3wVb4N/BewGoQlPEeuEanqbSD51Zx+7iOefkTGR/eZ/WveqACiiigAooooAKKKKACiiigAooooAKKKKACiiigAooooAKKKKACiiigAooooAKKKKAEpaKpa1rFl4d0i91TUbhbTT7KF7i4nk+7HGilmY+wAJ/Ck2krse+iLiqFGFAAznj3o964n4Q/GjwZ8evB6eKfAmtLr2hPM9uLpYJYCJEOGUpKquCMjqBkEEcGu3p2aJvfYKKKKBhRRRQAUUUUAFFFFABRRRQAUUUUAFFFFABRRRQAUUUUAFFFFABRRXlfxw/ag+Gf7N8ejv8AEXxL/wAI6urmUWR+wXN15vlbPM/1Eb7ceYn3sZzxnBpXS3Gk3sepqoRQqgKoGAB0FLXl3wR/ac+GH7RltqE3w78W23iL+z3CXUIgmtp4sjIYxTIj7T0D7dpIIzkED1GnZom4UUUUDCiiigAooooAKKKKACiiigAooooAKKKKACiiigAooooAKKKKACiiud8ffETw18LfC954j8W65ZeH9EtF3TXt/KI0HoozyzHoFXLMcAAk4pN23A6FVCKFUBVAwAOgpa8H+E/7dHwM+OHjCLwt4M8fW2p6/NG0sNlcWN1ZtMFxuEZniRXYDnYpLYDHGFJHu9VZiuLRRRSGFFFFABRRRQAUUUUAFFFFABRRRQAUUUUAFFFFABRRRQAUUUUAFNZQ6lWAZSMEHoadXgfxV/bt+BvwS8bXvhHxp44GjeIbNY3uLMaVfXHlh0Dpl4oXXlWU4z3pXV7Dsz3ykriPhL8bfAvx18NjXvAfiax8SaaDtka1YiWBjnCyxMBJExwSFdVJGDjBzXb09VuSLRRRQMKKKKACiiigAooooAKKKKACiiigAooooAKKKKACiiigAooooAKKKKACiiigAr5l/b48fWWg/CfSvBl1rVj4fXx7q8Hh+41LULtLWK0sWJe9maR2VVAgR05P3pFHJIr6arwHx5+zUnxc/aQ07xf4607w/wCJfAGiaBJYaVoOpQC7JvppVaa4lhkjMeBGiKuCxzk4FS1dpdP6f47DvZN/1/S3PJ/2Z/HXw/8AAf7WHjf4efD/AMU+Hda8F+L9Ph8SaTb+H9ShvIbO+iUQXkJMbNtZ0SOXB7KcdDX2rXzN8Uv2OdGt/FHw78YfB3wx4P8AAnivwtriXk72unpp0N9YOjR3UEjW8RZmKN8uRgHPTOa+mR0FXe8V3Wn9fl8iLWk+39f8P8xaKKKRQUUUUAFFFFABRRRQAUUUUAFFFFABRRRQAUUUUAFFFFABRRRQAV8W/tteIPEvhX9pr9mrVPB/hP8A4TjxFby+Ifsug/2lFp/2rNlEr/v5QUTahZ+Rztx1NfaNfNv7U3wW+KHjr4mfCjx18LLrwjFrXgt9TdofGEl0ttL9qhjhGFt0LNhRIfvLg7evIpfbi/62NINa37P8jyz4J+Kdc1T9u691z4qeCrr4T+Ntd8J/2boWgRTQahZ6jbQyrLNK9/C2JbhSv+rKLsjC5JyK+5q+Xvhv8Afiv4s+N2g/FH44a74Sl1HwtaXNnoGg+CLe5FlE1woWW5lluf3hcplNgBUAKQQcg/UNXtGK9fzZj9pv0/JBRRRUlBRRRQAUUUUAFFFFABRRRQAUUUUAFFFFABRRRQAUUUUAFFFFACV8h/HTRLH4sftz/CTwN4phjv8AwnpOg3/iWLSroFre9vg6xIZEPyuY1ywB6Zb1wfr2vBv2mP2ctV+LV94Z8ZeB/Eq+DPih4RaeTRdXlgE9vKssZWS1uEPWKTCgthinJCt0M7SjLov8v03DeLXf+vx2PaNR8P6XrF3p11f6baXt1psxuLKa4gWR7WUoyGSJiMoxR2XcuDhiOhNaNfOnw+0X9qjVfHGjzfEPxF8MdD8J2TtPdW3gqzvbi61L5Sq27td8RR5bfvT58xqMYY4+i6sXUKKKKQwooooAKKKKACiiigAooooAKKKKACiiigAooooAKKKKACiiigBDXyt8Bf8Ak+b9p/8A65eGP/SCSvqmvkXxP8Ff2hfBf7RnxJ+IHwnu/hnNpPjKPTVlg8ZvqBnhNpb+UNot1CgEs55Y5G3pg5Ivllr2f6F/YkvT80ReJvB+kfCn/goR8NtT8KWcekS+PtI1mHxFa2SiOK7a3VJ47mRFGDKXc5c8n1yTn7Ar52+B37OPirR/iff/ABa+LXimx8WfEa8sf7OtLXSLVoNL0K1Ll3gtQ53ybjj964DkZBzkk/RNNaQjHtf82zL7Tf8AWwUUUUigooooAKKKKACiiigAooooAKKKKACiiigAooooAKKKKACiiuL+M3xKsvg78K/FHjPUCpt9GsZLrYzBRI4GETJIA3OVXk/xVMpcqbY0rux2eaWvz/0n4vSr8EfiX4Jsvis3jnWNMGh6lF4n0XxGbm48u8uIIruFbmGQtHsnS4wqsCsc8ajAxXp/xR8Rar+y/wCJ9UTwprGt67pd54J13Xm0jxFq9zq32O6sFtzFOk1y8kyxv57I8ZfZlVKhTu3N6O39bXFH33ZH1jRXy74v8I3fwh8E+EvHel+OPFWs+J21jSIL5tS165ubPWlvbyG3njFlJJ9mh3Cdnj8iOPYUQL8u5Txnjr9pjSdK/aWk1UfEazs9P8P67Y+DrjwbJrccTXizowub37Jv3O0c9zaDftyq2swGASapLW3nb8v80Tf3ebofatJXgf7X8HiXVPC3g7SfCfiLUPDOtal4hjggvdOuWgYyC1uZI0k2kb4jJHHuQ8MAQa8v8afG7WPi7f8Aw01Xw7qOp+HtK0y80C61u1triS2d76+1CKA2E4RhvEUcd0JInyMyRHnHERfM7Lul945PlV/K59m0V832P7SGr3Hx20Lw3Be6brHhnWNWv9HVbHw3qca2stvBPJuGryEWl02bZ1eGJA0bMV3P5TMYfhf8cviLrE3wz1nxYfCsfh3xv9rhSy0u0uI7iweK2lnSZ7iSZkdHW3k3R+UpQuoDybSTXmPbQ+lqK+R7P9sHXLC88T3NydN8SaPb+DtS8WadJZeHtT0iD/RDFiFLy7Pl38TrOmLmBEBC7tgEiiq2nftXeL7Xwv478Qrr3g/4j6LpK6Vp+l6j4N0S7FvNqd9MsflsUvLlpvI3xM8UKmRhKoG1jto1tf8Are35g9D7Apa+TR+0R8Vjb6ja22hXGpQW11aNJ4vHw212zhtraVJg6jR5pRdXUiSRRAtBKwC3SuVHlMG+kvh/4gTxV4J0PWI9YsPECX1pHONU0uBoLa53KDvjjaSRkU/3WdiOhJIph1sdBRRRSAKKKKACiiigBKKo67rVn4c0W/1XUJhb2NjBJczzN0SNFLMx+gBNfGn7OPxt0f4heLdV0TWPiQniK08faHP4mNlYeKD9o8OOk7mSzV4JhJabbae14Vkw1vOepY0r3dl/X9WB6K59tUV8WXnh/Uofgj8SfHuieJvGuj6DrsdnZ+HILvxVqd3cRWQukU36SXM8jxS3G9mXaRiIRcBmcV1Hgv4k+JYfif8ADn4ceJNWvD4q8OahfWGrvvaNdas/7Pnexv2UHDiVY8t1CzRSgY2ilff0uJvqfVVFfJP7MfhM/EjwLplz4j0f4q281/pzSz+Jrz4g3gsb1vNB/cRQaq0sROMj9xFhVYHGdp679kXwrHHoOva9c634o1fUotf1vSYzrXifUtRhS2h1GaKJRDcXDxhlSJF8zbvwDlvmbLKasr+dv6+4+iaSvjPwX8a9X+EfjL4map4l1bWNf0DVbrXJ9ItLu4adbe90+5ZPsNvuPyedFJDsiGBmCQjGTXQ/CHxh4m+GPwt+JsnirxYL7xFpviWGz+3a013qMUV1cWlizxW9vGWmlXzp5PKtYtpclY1KbtwUXzRUl1VyZe67edj6sor5T0H9pTx94i8NpaafDosvib/hOF8Jm+1XQdR0i3aGSxF2twbC4k+0ROgdR5bPiTYcMgcOu9J8evFOleE9dsNa1bw/Z+L9N8UP4eS/sfDuo6hHegWyXavb6VbyvcyyeVIAyLNhAskhYquw1/X5f5ofZf11/wAmfR1FfHGp/tmaxF4B8HXd54h8HeBNV1ODXpLnVfFWn3MdpPLpl0tsIIbOS5gnikmLeYEkdnQIybXbkVrf9rL4oy2d/nQvM1rw/Z2T6jodl8Ptcvn1S8ltY7uW1iubaSSKwZY544R5xmO8F2VEIFC1DqkfaFJXiEPxa8Ur8ck8O61LZ+EfDlzJFHpNvqPh67nk1rdbeafL1JbhbaCYOsq/ZpI2lKwFhkOCvk/7UniK+sfjJrkctv491LRtN8CNqQj8HeJZ9Kj0+YXEwN3OkV1E0qhQM7I52wvEbdDEpcrXn/lca1/r5H2PS18+6f46+JniDVLHwZ4b1vwqut6L4V07VtY8Qatp1xf22p3Nz5qILdIZrfZGWtZXMpZuHQCPrWH4d/at17xV8E/iR46t9H06xuNA0iz1GwspTJMgeXT4rl0lcMvmqJHYBlCZUA981pbVomLvY+nqK+Yrn4jeNfh38TPjl4m1rXbPWvB/hfQrTVY/D9vp08c23yLmREila6aNGPl4dhF+8O04Tbzx2sftYfFLw54dnuf7Dttbu7iCxeC5vPBGu+HbHT7mXULS2a1mmvM/aN6XTFJYtpBgYmJgwAUfelyrca1Sfc+zaWvP/E2v+KPh98F/EOuaxe6TrXibSdKvL4zWOny2dnLJHG7xjyWnlcLgKD+9JOCRtzgeJeLP2kPiV8Nbjwxba/ZeF9Vu/HFkjaFDpltdwx6VePd2Vssd3Kzv9oiH2+NjKqQE+Sw2DeCovelyLf8Azv8A5B0v/Wh9W0lfMPxE+PPxK+FNh4x0jUU8K+JPFGmRaHe6bf2tlc6fZTw3+oiyaGeAzzvGyFXYSLIwYOP3f7tg2lpT/Fe1/ac0HS9a8b+Hr3TT4auLu7stO8P3drBKFuoVJVH1CQLL8wAlIbC7htO7IN2vP9FcUnypt/1t/mfRtFFFAwooooAKKKKACkrwP9rr4kaZ4V8OeGfCt/40j8AHxdqsdlJ4gbVF01rK0hHn3LpcM67GZIxCCDndOuK8ntf2z5oPhX4AMPjrwToepXGnasmoeJPEjG+sr270x4oGigWK5gLtcNJ5yMHb5BgK5bIlO9/IdndLufatFfJeq/tKfEW3k8PeHmt4NJ8U/wDCL2viDV7hPAGta3CJ7ppBFaC2sZme12eTIGkmkYkj5UOG29DP8aPin4y1Kys/DWmaD4NnbwZbeJ7y28Wadd3Nza3MjzKbMxJLAQMoAXYhk2n92+7CEmo7/wBWv/kxL3v672/zPpKlr5u+E/xq+JPx8hvtd8KDwroehaeLC2fTdYtLi5urmeext7uWQTxzosKRi7QKhicyeUctGHBTb+D/AMedd+KmueE9NXT7Czmj0GW+8XQ4dnsL8Tm1W1iIfAHn299ktu+WAY65rRxadn/WlyVJOPMtj3aivF/CvxF8b+KPjZ8QtIMugWPgnwddW1u8f2KebUb7ztPiuMCTz1jh2PJ97ZJvU7dqFd7eL6b+214ut/C8Hju78MXuseFrzTbzUzo9n4K1mxk0uFLaW4t5JNWmDWlyrCNI2MaIN0yshdV+aL/5/eacrvY+0KK+XvGHxy+Kfws1ay0vxE3hDWprzSo9SS70zT7q1VHbUbC1eAxPcSbgqXcjCXeN5K5jQIfM1vj58Y9Y0DTfi3psFvbm28O6No99avHPdW0zvdXM8cgaaCaNwAIV2+WyHlskg4p9L/1oZ8y1PouivnTXPjt4y0HxZ8ZdRmj0P/hBfhrCs0lnHaTSapqm7TI7vYsxmWODa7/fMcm9W27UK735Gw/aQ+Lclldx23hibxLdzaYt8Lq3+H2uaTFpDrPCsyPHeOp1EiKaSREgeKSQ2zKEBkXalrovX7zRxcd/6/q59c0ntXj0HxrOi/s8eIfiHd6nZeMLjQ7K+urj+y9IuNIDSW+/dbvaXEks0EilNjrI24EElR0ry3WNQ8faB8Wn1HxlfeHtVv4Phtrd5bTeH7S609FcTWTPEytcSPhSFxMkqM24/JGVDMpS5d/60b/Ql7X/AK3S/U+tKK+R/h/+0X42HhXxj4jvYtFXwX4B8P2N/cWKw3d1qmptLosF60YuZbkiPbJJ/rHEzOrYIVl3vSb9q34k6TDbW1zokerXmtpZ2tjqFx4I1vw9YaRf3F5b2yxXMl8cXaf6SXBhaJm+zuNq+YGTRxfNydf89hJ+6p9GfYlLXzd8bp/i7o3hbwbGPF/hux1aTxfp9rJqGnaLeJDeQSSxhA8H24NGoYurxmWQSKFIaPJA+irFZ0s4FupI5rkIolkijMaM2OSqlmKgnOAScep61C1T/rov8wvrb5k9FFFMYUUUUAJS18Z/tWftEWPg/wCKzpF8QbTwzL8PdPt9cuNBl1qOybxBJPOhe08pnBnK2kM+F2sA9zEcZArb8W/tTeIdT+LUvhTwV4o8EwzrrmmaTb+H7/T5tQ1W+tri2huZtQjEV7DthjjmYkGNgBA5LjIUKPvpW/roEvdvforn1jRXypZftS+Mdb8dTvpOh3V74dg8Tv4f/sW38E6zPPLBHdfZJrwawmbJAjh5TGUICRlTIHPy3rr4+/EXTZbzxLeR+GP+EKsfGj+FpNNgs7htRnhN2bZbgTmcRxurMmY/KcMEY70LBVXMtPP/AIH+aB6Xv0/4P+R9O0V8y2Pxo+K1v8GtI+LOoJ4RuvCuoW9lrVzpdnZ3KXel6ZLNE0uZzcMly8dtI8hkCRANCQEcP8nrHww+IGpfEC88Z3zRWa+HLHV5NL0eaBWMtwIFWO5kkYsVI+0CZF2gcRc5zVS929+gr3s1sz0Kivlrw7+0Z4/s/wBl6D4s+JbfQr291yGwTR9E0LS7xvs01zcLbq0zCWSS4BaSOTyoYlcANGplJD1W0n9pD4iah4hs/BkdlDJrGt6jb2mk+LtU8Daxoemxqbe6uLiOSxvJVlmkjSzbBjnCt9ojyV2MGdtWirWPq6ivnv4c/HTxnrHxaXwR4jtdCL2+o6np893pcMyCYW1pp80cqK8jeWXN3IWQ79o2qHfaXer4f+Mms+LvFvwoa9t7eJtV1jxNZTC0nuoYwlk1xFETGs2yQlYlJ81XAJJQIcETJ8sebpuRzL8bH0dRXyLpP7TXxIj+CPgTxlrKaCdU8fXVva6XaaH4b1HUhpS+VNNNNNDDM094THASsUSRbC2GkdVMlSyftJfExNLSW/09PDei2N7dQX/jvUvh/rP2KSNIoZYZDpbzxXVrEVknV7iSR4Ua1OWAkXa+rXYtpx3PrWivMfjF8S5vBPhDSbjTdb0201HVblLe1uJNGvNZM37t5GNvYWbedckqhO1XUIm6QsQm1ub8E/HTWfEn7MOs/EKe0tk1/S7TVt0bWU9rBLPZS3EQY28pE0SuYAxic713FScjNKT5YuT2QJXt5nuVJXzLq37RXjj4W2/9q+ObLQdY0/UPCGpeKrKy8O29zBLZvZrA72sssjyCcMtygE4jhwUOY/mG3Q1r4mfEXwXJc6P40n8Naw2r+FNU1iym8PWt3p7WM9okRkgkLXMjzIwuF2zoYGUxn5QXXaT9xXfn+F/8gXvWt1/4H+Z9FUtfH+l/tAfE2H4e694i0tPC8Ph7wZoukahdW2oQ3t5fais1hb3M8Sztcgxsod9s0nnFiyhl+Uu/e+F/E3jHR/j98V7rW/EkWo+DNKsNNuY9F0/Qb25u41kS4KCFY7iUl/l+fy4CZTtwE2801Z6mcZKSTXU+g6KyPC3iiz8YaHb6tYQ6hBaz7tkeqabcafcDaxU7oLiOOVOQcblGRgjIINa9IsKKKKACiiigAooooAKKKKACikrziH41R6l4+13wxo/hPXtcXQpFt9U1ezexS1tJ2t1uFiZJblJ2Yo8eGSJky4G75W2q4HpFYPi7wPonjy0sbXXrEahbWV9BqMMLyOqC4hcSROwUjeFcBtrZXIBI4FcT4c/aQ8I+KLrwpDaG8WHxFoB8RW93JGghggChhHMQ5KSlRKQuCP8AR5vm+UZ8z8Sftdam3w78b+K/C3hu/wBSbStL0nUrXSr2wggltY72JpVkuHN8BKu0LlUCMhIH7zJKt6b9BXWx7H8RvgZ4J+LFxHceJ9He+uY7OSwW4t724tJRA8sMzJvhkRv9ZbwuDnKlMgjJzL4P+C/hHwPNqNxYWF1fX2oQi2utQ13UrrVruWAZxAZ7uWWTyQSxEQbYCzHbliTzmg/tCDxF4om0S28A+Lt9jPb2Ws3ix2MsGj3Uyq6wTmO6ZpGCSQu7W6zIiyqWZcPt4/wD+0peQa3qum+JdE8QX1ifGV54dh8Sx2ltHp1o5uXjtbd/3iSvn92nmJFIgZ1DOGDBZ0vy9/8Agfncbdld/wBf1Y77wz+zf8P/AAnq2n39hpV8/wDZrmXTbG/1m+vLDTX5Aa0s5pngtioJVTFGmxSVXCkitdfgz4MX4c6p4D/sONvCmqLdLe2DzSN5/wBod5J2aQt5hZnkdt+7cCcgjAxx3gv9qPRPGl/4ax4X8UaLoniRpINI1/VrSCKzurhInleDCzNMjbYpiHeNY38ptjsChaz4V/aU0jxVrHh+H/hGfEel6H4kkli8P+JNQgt1sdWdY3lURKkzTxiSKOSRGniiDKnByVDN+YbM9A1TwPo2uLoYvrRrn+xbpL2wZ55N0UyI0auTuy52uw+bIOcnJ5rn9P8AgT4E0mz1G0svD8Vrb6j4gXxTdJFNKvm6mJUlFwTu674kO37vy424JFeQap+2Jq2teCfCXivwd8LfFl5oevatY2cF7qS6dALmKaXY4ije/SRZM5VXdRGThgWQhj7N49+KUHgDQ9GuZ9D1XVNX1m6jsbDQNNEDXtxcMjSNGC8qQjZGkjszShQsbHceMm135/jp/wAAVteR9vw1/wCCZml/s5+ANG8YWvia00e5j1S0vrjUrRW1W8e1tLidZVnkgtWlMMJkE0pfYihi24gkAjasPhH4S03T/C9hb6Qq2fhlpG0mFp5XFuXikhfO5j5gMcsi4fd97PUAjybwP+0jdLY+NL7X9J1y4vx4wHh7Q/Cv2W2j1IyfYraU2w/eLC21jcSGVpTHsBYSFNprdX9qbTJL+10SHwV4tn8ZTXF1aP4WjgtPtlvNAkMrLLL9p+zKGhuI5Vk87y2U7d3mEIXureX9fmCd35/5X/4JS8TfsleFrPwXr1r4HtW0nxFcaHcaHp15q2o3eowWdrKY2NtHHPJIsMOYkCqi7Y+qL1Bi+GvwJ13f4jtPG8ajwtqllFanw3L4x1TxQHmVy/2oXd+kclu4yoCRKMFVfduC41vAf7UmhePtU8M28fhjxNotj4kae303VNYtYIYJryCN3ns9gmaUSRiKYFjH5TGF9kjjaWkv/wBprTNBbxENd8IeKPDyaVoN54lt21GC2U6pY223zngRLhnRxvi/d3CwuPMXKg7sLTr/AF/X/BHvsbC/s9eFl0yWwGqeODBJMs7MfH2umXcqsoAl+27wuHOUDbSQpIJUEdz4Z8N6b4P8P6foejWiWOl2EK29tboSQiKMAZJJJ9SSSTkkkmvKo/2mYrqHQI7P4d+MrzWtfSa70zQlj0+K8uLCJIma+YSXaxwRZmiQJM8c25wPK4OKf7SPxU8T+GfhX4e1HwhpmvQahr+q6XZGazt7JL2xiuLmJXHlXzrGszK5jUOrqrsC4CgkN3Wnd2/QWm57pRXiWqftG2fge0vre88N+L/EFr4YtLdvFGvwwWLJpDNCsr/aQk0fmyJEyyyLZxShQwwOVWui+F/xysvi1rmuWmi+Gtfi0rR72702fX72O3ispbq3m8p4ov3xlkz98OI/LxkFg4KB21sHRNnpdFFFIYUUUUAYnjTwbo/xC8K6l4c8QWf9oaLqUJgu7XzXjE0Z6oWQhsHoRnkZB4JFYHxQ+CHgr4zaHZaR4u0b+0bCzaRrdbe7ntHi8yF4JFV4HRwrRSuhXOCG5HAx3NLSHdo800/9nfwZp+l32mufEep6dexRwy2ms+LNW1GLakiyJsS4uXEZDIvzJg4GM4JFb2rfCfwnrnxF0Px3e6NFL4t0W3ntLHVBI6SRQzDEiEKwVwecbwdpJK4JOetop+ZNkeeeAfgL4S+Gd9DceHm8Q2scEbxQ2Nz4o1S7sYlbqEtZrl4V9sJx2xXT+EvBWjeBdPubHQ7P7Fa3F5c38sfmvJunnlaaZ8uSRukdmwOBnAAHFYHxD+K0XgXV9F0Wz8Oaz4v8Qass81vpGhfZhMIIQvmzu1zPDGqKZIl5fJaRQAeceZ/DL9pC6vvh34cub7SNc8Y+LfEGpayLHRNNtra1vfslrfTJvkW4kgiiWKMQI29lYsyjDMTR0uNnpOofAnwJrENhFe+H4rqOw8Qf8JTbCWaVvK1Pez/aB83Xc7Hb93n7tWNZ+DHg/X9J1/Tr3SWe21zUY9WvTFdzxSm8jEQjnjlRw8MieRCVaJlKlARg5J8+uP2u9Dkt5f7J8G+L/EGo2umSapf6Zp9pbLPYRwzzQXMcxluI4/NilgdDGrsz5Bi8xQzLueDv2ktD8ZaqbOPQPEemJcaNJ4g0me+skP8AbFghQPNbQxyPMCDLF+7ljjkPmrhDzhK1rL+v6t+HkD0ev9f1f8TY8O/ADwL4VjjXT9InDprC6+Z7rUrq5mkvxALf7RJJLKzyOYwAd5IJ+Y5bmneIPgL4J8Tfa2vNMuobm51X+22vdP1S7srqO8+zi2MsU8EqSREwqIyI2VSpIIOTnk9W/aq0jwvoPiq+8S+D/FXhy+8ONpxu9GuILW5vJYr6fyLeaEWtxKkimQOCofePLYbScA3Z/wBosw6vBoy/Djxlca9HYrqeq6Vax2E0+j2ryyRxSXBS7KO0nlSssVu00pVD8gOAX/X5f8APP+v61/E4vxz+zLfaTqXhxfh7ptqPDem2t9CdFHjDVPDkyT3NytxJN9vs45Z5VZg+YGIQEhuSAF6/wz+zfpraHo83inVdcvPF0NpDBqOr6H4i1PSvt7RgiMzi2uI/tDIuEEk252VRk84rM/aQ+IHjLQfFXw08N+FLTxDDF4h1WWK91Hw8mltceXHaTy+Sgv32KSyK7MYz8kbhWDlQde4/aX0a11h0PhzxHL4Xi1caBL4ySC3/ALMS+Mog8sr5wuCv2giAyrAYw5OXChmCWi/r+uonvf8Ar+tDq5vg74Zu/HEPiy6XV77VoJvtEEV5r1/PYwS+WYxJHZPMbeNwpYBljBBZiDkk1ryeBdDl8XT+JnsFfWp9PGlSXDSOQ1qHZxGUzs+8zHOM84zjiuX+Cfxqt/jp4Zi8R6X4X8QaJoFzFHNY3+uRW8IvVbcG8uNJnkARlILSIitkFC6ndXHeJPj/AKtovx9svDkNtp0ngKG5tdD1TU2VzcwatdRSzW8YYNtCBUt0YFSS15HyADluNmov+v62Htd9jpbz9mP4d3em6BYppWo6fBoem/2NZNpevahYzfYflxayywTo88Q2jCSs6jnAGTlniz9lz4Y+NJXOqeGj9mksodPl0+y1C6s7GaGEMIBJawypDI0Qb927IWj2rtK7Fxnw/tN6feeONM8P2ng3xNd2Gpatd6La+JFNgmnSXFr5n2r792s4WMwzAkw/N5TbA4wTTP7Wnh+HTU1m68MeJbLwreW95caP4jmitTZ6x9nhkmKW6rcGZTJFDLJGZ44ldUODyuVzWXM/ULXdl6HoF38IfCl94yvvE8+nSyapf6eul3yG9n+yXlsA4VJ7Xf5E2BJIAzozAMQDisC2/Zr8C2+nzafJF4gvtMlNuf7P1LxVqt5ax+RPHPD5cM1yyRbJIYyNgXhdv3SQcnSf2p/Dk0OqXWu6D4i8GadZ6FJ4mhvNftYkW906MgSTRJFLJIpXdHmKVI5P3ifJycXNF/aIgu9a8NaZrvgbxZ4Mn8RXQtLCTXILTymc28s6BnguJVUstvKNhO9WUBlXehZ7O/8AX9XFodl8UvC9142+Gvirw9YyQxXuq6VdWMD3BIjWSSJkUsQCQuWGcAnHY1w3hf8AZX+H+keE7jSL7Qft4vtLTSrqK51G7uYYIRhjFZrJIRZx+YFcLbiIApGQAUTb3fw++IFh8SNHu9U0y2u4bCG/utPjmukVRcGCZoXljwxzGXRtrHBIGcYxXT1KVm2uv9fqPe3l/X6HnFr+z34Ft9B1HSZdMvdSt9RubW7vLjVdYvb68ne2lWW3D3U8zzFI3QMqb9gy3HzNnd1z4Y+HvEPjPRfFd3b3Sa/o8ckNrd2eoXNtmJ2VnilSKRUmjLIh2ShlBXIGa6qiqDpYKKKKACiiigBKKWvOP2hvH2sfDH4R614i0BbJtXt5LWK3/tGF5oA0tzFCWdEdGYASE4DryBzSbsB1M3gbQ7jxra+LZbESeIbWxk06C8aRz5VvI6PIipnaCzRplgNx2gZwMV4b8VP2bNRuviY3i7wZp1rKmpRzNq1gvi7U/DEkt2wt0Fz9qsY5JHBjto0aHCISoc7mwRa8TfFL4pfDvVtV8LaqPC/iTxFf+HtQ1rwzqWm6dc2NvNPZiLzbS5tnuZmGfOjKyrNg5YFVKjeSftRTX3xS+F2maTp8F14N8VaXDeX+qFXaS0mvIpZNOVWU7dr/AGW4Vsg8tFyM8pJNq39b/qn8weid/wCrWOq0n9n2x1bwn4Zi8aanq2peLdLsBYz+INF1u/0m6uI924RST208csyKenms2TlyAzNXa2fw30Cy1FtQW1nmv30uPRZLq5vJ55ZLSMsVR2dyWbLsTIcuSeWNeGQfHL4ieNvFXhrSvDF14a0Sz8Q6v4gt7O+1bRbm9P2PTnSJGMaXcGWkkEzbtwGwp8uck5fjj9pr4jeFfCWo2FroWg6h8RNA8Tx6HqNvGs5stRgawa+WW2G8PFJLEFUI7SeW5IJkADFNx69f10/UIp9On6f8Mew6T+zf8PtB1jTtT07RbmxmsILSCO3g1W8S1mFqgS2a4thL5VxJEqoFkmR3Xy0IbKLir8Efgz/wrHxB8SteuoLCPU/GHiKXVX/s8sVWBUSKBWLKp3kK0jDkB5nAJGDXIfEz9pi8sda+GsHgdNN1XTvEEmm32p3l0jyrFp15dw20BjKSLtlkMsjIzblxby/Ke3qPxM+KVj8MrPR/N0zUte1bWb1dO0vRdHSJrq9nKPIyqZZI41CxxySM0jqoVDzkgG9fifmvy/4BOjtFeT+Wps6L4K0bw7rniDWNPs/I1HX54rnUpvNdvPkjhSFG2sSFxHGi4UAHGTySa5LTf2ePA+lXV09vZaoLC5jnhl0OTX9Qk0cxzKyyxjTmnNqEIdvkEQUZyADWVqP7RIt54NP0/wCHnjLW/ES2LajqOg2VvZpdaXCJZIlM7TXMcLF3ilCCGSQyCMsu5cMaOrftVaCrWA8N+F/FHjn7doEXieFtBs4VX7BIXAdjczQhXGz/AFRIkO4bVYq+2Xbr6f19xeplQfsh+FbHx4LiKwa88JXXhm70DULfVtYvb69kEk1s8CRzTyPIkUawyFAki+W77kUFmauwsf2Z/h1Y6T4j08aJdXUXiSO3j1ie/wBXvbq5vxA7PCZbiWZpWZSxAYtnaFXO1VA5i/8A2wPDUK6hd2HhjxTrehaXb2V7qeu2NpALOytbqGKaKdjLOjuoSXLLEryIEYlACpbe8aftG6T4O1nXrVPDmv69pfhtYpPEOuaTHbNZ6MroJCZhJOkshSIiV1gjlKowJGSBV6r3SElLVdTtrX4deHLS+8U3a6VFJL4odH1hbgtNHeFYFtwGjclQvlIqlQACByCSTXK2P7OvhHTLG6srS+8ZW9rcRLD5MfjnWwsKKysqw/6Z+5A2gfu9vy5X7pIMHhn9oC28a6tfxeHvB/ibWdEt7i7sYPEdrFa/2fe3VuHEsMRa4Eo+eOSMSyRpCXTHmcqW4H4Z/tQeIfGFn4Lk1vwnf6Dea1dazELMWdtP9vWzEzBYHjv28lh5aqTIrB3DBQqkPUO0VdlX6HtOhfC/wx4d8G3PhS20wXGhXazrd22ozSXrXnnFjMZ5J2d5i+5txkZic4JrmfDf7NPw88KyXU1lo95Nc3WmS6LLd6lrF7fXBsZNm62Es8zusQ2AqgICEuUCl2zyPjr9rbw5pfw80TXtEN48uvaAfEVnKdOW7W0tRJboTcQ/aYTuLXKJtWQfMG5+U5bqf7Teq+FPHXxStNe8Ba4PCngvTrfUW1Sx+xOxiKStJIU+2F2Vlj3IBGGAR94BKgt9b/10En0R6b4X+D3g7wbY6xZaVokUdnrEMFvf29xJJcR3EcNslrGjLIzDAhiRCP4gMnJJJwYf2a/AkWi6lo80Gu6jo+oWwtZdO1TxRql7bRIrq6GCKa5dYHRkQo8QRkKjaVxXSaT8StL17x1qHhfT4rm6uLHTbbU576NVNqqXDSCKPfuyZCImfG3G3BzyK8t8G/tO302n/ETUvF/gzWNB0/w3rR0qyaNbWaS9kbyEgtVjhupWe5eSZQOFjIdPmBDYL3l5/wBINElbY7y6+Afgu+8FyeFrmz1K502S9j1J7mfW759QN1GyNHP9uM32nzE8uMK3m5CoqjCgCu9s7VLG0htojI0cKLGpmkaRyAMDc7Esx9SSSepNcR8P/i3D441zWNBvvDmteD/EelxQXM+ka6ts0rW828RTpJbTTQujNFKuBJuUxncq5Umq3xqgtfiLpvhW/wDCviLS7fVbmey03X7yG3SxvbiGN5HiRRMbhTtilKtJCiOIyVZgVLV1t3A9HooopDCkpaKAOc0T4e+HvDreIXsdNjjbxBdtfao0rNKbqZo1jJfeTxsRFCj5QFwAK+cNN/ZV8X+CfEVxY+DrqHRfDyajaz6Xqlv4x1a3Om2kSQILd9HRDa3rBITH5k8xLhhu4RUr6ypKSVndCeqscF/wo3wpH4ufxJarremahJdi+lt9M8RajZ2M0+QTJJZxTrbyMxALlozvP3t2avN8JfCj6bJp7aVm0fWR4gaP7RLzfCcXAmzuz/rVDbfu8YxjiuQ1b4y6/pv7RVj4BTwdf3Ph+bRpNRk1qOS0CRsssSmQ7rpX8pQ5Vh5RfcQVBXJpfCf7SekeK9Z8PQDwz4j0rQvEskkXh/xLqEEC2GrOqPKojVJmnjDxRySI08UQdU4OSoZRs0mv61/zQPqn/Wn+TJW/Z58M+E/Cfii08HaOiX2o6Zd2NpY6tql5PptuJgWMEULvIlpA77d6W6KCFX5TsUDoPgn8MbT4O/CHwl4Htdjw6JpsNm0kYwJZFUeZJ/wNyzf8CqH4j/F+2+Het6BoieHdc8T63rqXD2Gn6HDCzSeR5ZkDPNLHHEAsm7dI6r8pG7cUVueg/aY0fVNH8Py6J4Z8Sa/r+sSXkSeGLOC3i1C2azk8q888zzxwRiGXbGWM2GZ12F9wNPe/n+l/8xtbN/1/VjsLP4R+ErH4aweAItGjPhG3tVs4tOklkk2RqcriRmLhlIDK+7cpAIIIBrAm/Zx8E3WiS6Vef8JJqcDXUN7FNqXi3Vru6tLiLcEltriW6aW2fDsC0LoWDENkHFcxpv7Umj6tql5dQx38Omaf4Yv9cv8ASrjTAl7bzWdyYLiBpTcbRIjpInlhGRiNyzFcbuc+In7Y91ofgfWdQ0P4deKIdZj0lda0qPXILOKK9szIqNcbPtiyKqF4t0cnlzDzk/dn5sJWk/X/AIP+TBy5b36f8D/M3PB37JfhrTYfEdlq1rKtjL4jk1rRrjSdZvrW/t1ksoLeUyXcUkc7SSMkrSZkfzN4ZyzdPQvDfwN8DeEYfDMWjaBFp0HhqS8l0iGCaUR2hut3nhV3YIbe2FIIUHChcCta68dW+h+ALrxZ4jsbrwvZ2VlJf31rqLRSTWkcaln3mCSRCQFJ+R29jXhd7+1ReaX8SrNvEHhvxP4N8PL4YudS/sXV7O0e51C4a7s4bQQNBLKDIzTPF5JkVgzqXRQUaq+J8n9aL/gEu0Vzef5v/gnrzfBHwX/wr3SfBCaTJb+HtIEY06O3vriK4smjzseG5SQTRuMkb1cNhiM4JFZV9+zj4O1TRo9Kvbvxhe6epl3wXHjjW5BOsgUOk268JmQhQNkm5QC2ANzZoyftJaXpmleI5Nf8L+IvDOuaKtox8OaglpLfXgupDDaG3NvcSwyebMGiUeaCHU79gwTwMX7SPiD/AIWxq+lajpureFLQX3h3S4dF1vTLa4mhlvJLwSsJLe62FXSKLEqyzKhUjyywdQdb9ym9G30PbvG3wp8M/EDTNMsdXsrhI9LmFxYTaXf3GnXFnII2jzDPbSRyR5R3QhWAKsQcg4rD1b4L6VpPwR8S+APBdnDo9tqFhqEFrFNNK8aT3XmszM7F3wZJWY9cZOB0FVdB/aAsfEmsanFpvhPxRe+H7G5vLH/hJ7ayimsbi5tQ4niijjla5bDxSxhzAEZ02qxLJu4v4j/tUar4b+H/AI5vdO+HniCw8X+GoLW5k0XWjYMRb3BcRXRaG9MbxExSqQsnmBl+5jmplHmi4vZjvy69jtvhv+zt4N8AaX5aaOLm6uNLXSrmO8vbi+to7fH7y2t4Z3ZLe3Y9YolRCFTK/KoFnwr+zv4E8HWN9aWGm308V3px0hjqms32oPDZEYNtA9xNI0ERGMpEUB2qcfKuKGu/H19HvLTS7f4feK9b8TNp39q3/h/TTpz3Wl25dkRp3e8WEs7I4VIpJGbY2Bwa88+Ln7XEMnwr8Yav8OdL1/WIdP0iO5Xxdp9pbSWGn3E8CzQLJHNIJmYJJCz7YHWMSqZCoDbb/iXJS5dD1+3+Bvgi18L654di0Tbo2t2kNjqFt9rnPnQxQLbxru37lxEirlSCcZJJya0ovhj4et/iBL41ht7u38QzWkdjPNDqFzHBPEm/yxLbrIIZGXzH2u6FhuOCK6a3YvCjHkkc1JQ73ErW0CiiikUFFFFABRRRQAUUUUAFFFFACV5BrvwP1LxL8a9F8c3mq+HraHR5d9s+m+Hng1qSHyZE+yz6ibphJbl5WcxeQoJC9CNxtftBfHN/gfoemXtt4fl8T3d3NK0ljBceS8VnBBJPdXOdjbvLjj4XA3M6Lkbs1a8e/tHeAfhqsTa3qt7IkliupNJpGjXuqLDauSqTStawyCJHIYKz7Q21tudpwlvcHtY841T9jf8AtDwvr2jR+M5rVb3V5LnT5lsATp2myi5WSwQeZ8w2X14qyZXb5kfyHZ83VeKv2bYvENr8VYLbXRpieNtOsbCBY7EMumm1idEbG8eaCWB2/JwuM85G/wCIP2ivAnhXUorHU9R1C3m8i3ubl10S+kh06Oc/umvpVhKWWeT/AKQ0eACTgAmovFH7Snw78G+Jr7w/qut3Eep6fJAl+tvpV5cxWAnCGF7maKJo4I38xcSSMqEhhuyjYOlu4t3fsZPg74O+N/CPi7UtVj8faYdP1+8g1TXbGDw86vLdxxRwubSR7txbxSpBCGjdJmH7wo6FgUlm/Z/3+GZ9J/t3/WeMl8W+b9j6bb9bv7Pjf/s7N+e+dvarWtftRfDXw7ea1Bf65dQxaPJNDe6guj3z2EcsS7poRdrCYXljUMXjRy6hJNwGxsdzB420W68YXHhaG9Euu29jFqU1qkbkR28jukbl8bBuaNwFzk7ScY5pWWj+78H+gNaNP+un6nz18AvgP4n1LwL8NG8b62JdC8Oq+o2Xhq50M2l/BdvFLCFuLgyYeONJ5tqCCN/mQu7lSW6/wP8As6614b/4Q3SNX8ZWus+DfBMpl8Pabb6MbW7XbFJBbrd3Pnuk4ihlZRshh3MqO2cEHutG+NXhPX9a1bTbK6v3Glic3epSaReRaYnkNsmAv3iFszIwZWVZCQUcEZVscy37Wfwtg0W/1e98QXWj6bZQQXb3GsaLf2Cy280yQx3EPnwJ58PmSRgyxbkXzELMAwJektF1Keuj9P8AgGbD+zjfaX8BfBHgDSvFUNvq3hOewurPWrrSzNBLLazLIPMthMhKsAVIEoIzndxXV/E74X6p48s/Cd7p+vWujeLfDOoLqdjqU2mm6tGlMEtvMklv5qMY3jnlGFmVlO07jtIOl4d+MHhfxRqen6da3N9aajf6fNqlvZ6tpN3p07W0UqxSSGO4ijZdrunDAHDqwG1gTzH/AA1Z8MWhsbiLXbu4srq3guzf2+i30trawzMRDLdTrAY7VHwWDTtGNvz/AHeae79Xf5/0hdb/AC/r7zjdZ/ZDHijwvqNv4k8QaX4p1658TDxUk+teHYrjTPtJs0tXhlsTLiWDYH2L5gkXMZMjMhd9/wCGf7N0XgHxD4d1hR4P0qTSTqG+y8F+FBolpdfaUt1DNH9pm+dfI5bJ3BgMLt56XSv2ivh/rV14nis9amkh8MfahrN82m3SWVi9s+yeOS6aIQiRfveXv3lCHAKkMcbx98cY7j4Oa/r3hCLVrXWmePSdJXXdBvNNdtQuXSG2Ihu4Y2kQSTRksFK4VueDhX5Vp5f5IOXo/wCu5X0/9m/7Dp/w5tf+Ekk/4pDWdS1bzYrTY919rivY9inzD5ZT7bnd82fL6Ddx5p4b/YNXQ7TW428SaFHdaj4P1Lwi+oaX4USzu7sXQh/06/m+0O93cgxEsxKBy5ICEkt6j8L/AIjePvFmtX2nHw9od34f0PUpdEvfEF1r8keoXUkCgPOLJLDyhvY52icAZPoBS+EP2pPBfiO90TR5b/zfE2rIbiDTNDsdQ1EfZ/tU1ss7OLRCkQkhZXkkREjJG5sMjMKz1XVfg1/kCk1r2/z/AMyz4m+DOuPq/g7X/CXiqz0LxJ4e0ybRnm1TSnv7K8tJRCXDwJcQsrh7eJldZePmBDBuN/xx8NLjxx4X8P6Vda3IbnS9T03U5b+a2RnumtLiKYhlQoqmQx4yowu7IU4xWDP+1P8ADO1e+8/Xbu3tbWO5l/tGbRr5LG5W3J8/7NdGEQ3JQKzEQu5Co7fdRiOl1z4yeDvDl14ottR1pLefwzpS61qqeTK32ezYSESjCnfxE/ypuYfLkfMuX2fz/UXKrcvy/Q4Txd+z3resax44h0Pxla6H4T8dFH8QabJoxuLzzDAttNJZ3QnRYDJBHEv7yKYKyFh1Irsfg38J4vg/oGraTb3wvoL3Wr/Vo8QeUIVubh5hDjc2dgfbu4zjOB0pNU+OvgzRfE+n6BeX99Df300NtFL/AGReNaRzzKGigmuhEYYZmDIRFI6ud6fL865828KftDeI9c+L1h4VuLPS00+fxVrehvJHFIJRBZ2cc8TAmQjeWchjjBGMAHmpW/y/BW/4ApSVkn3/AMz6IorzTwl4p1nxZ8aPGkEGoY8I+HLe10r7GIU/fak6faJpPMxuwkMtsoUHGXfIyBj0umtrldQooopgFFVdU1O00TTbrUL+4js7G1iaee4mYKkUaglmYngAAEkn0rxbw9+1Dofi74pW2jaZctbeG08M3mv3tzrelXmmXESRy26xTKt0kRNuySTHzAhVjGcN8rClu7A9Ff8Arse50V4f42/a28I+Gfh34p8S6bZa7qt34f8AJFzotzoGpWN2plyYmeKS18xImCviYp5eVI3Z4rpvEH7RHgfwrYafeavdaxYW95AtyTL4e1HNlCzlFkvF+z5skLBgGuBGDscg4VsMBPiT8LNa8R+M/D3jDwl4jsvDXibSbS704yappJ1K1uLS4MTyI0SzwuHD28LKwkwMMCrbuPNNX/YvsNS8L+FbS51HQvFGteH59UeO68beGIdXsrmO+ujcSmWzWSECZWCbZI3QDD/LtfaPWdQ+OPg3S/HP/CIzajdSa0klvDP9m0y6ntbWSf8A1EdxdRxNBA8mV2pLIrNvTAO9c5UP7TXw5mvL2Ea1dRxW0N3OL6bR72OyultQxuPst00IhumQI5KwO7YRyAQpxOiXkPUxvBf7OMfhM37xXHh/S/tnhw6C1j4X8PjS9PiYzzymeO38+Tbnz+V3HJUtu+bAo61+y4+saZodoni+7019L8CXngpbuwt/KnJnFr/paP5nyFfsv3Oc7/vDHO3H+1N4C1TQte1DRLvUtYfStM/tdYItEv1N9bFiqzWpNv8A6TEWwDLAJFAIJODmneHf2mPCmqfDbwr4t1GDWtNk8Qxr9l0ePQtQub6STyhLIIrZLfz5o0GT5yR7CMNnBFNe7e39Xv8A5sn7SfX/ACt/kjzfQ/2I4tJ0zxZAmseG9Fk8QNobSW/hPwkmk2MJ02+a6DCBbhyzSghGZnJBGRkYQeoeKPhL4jl+Jl34w8I+Mbfw3Jq2nW+l6xbXuk/b/MjgklaKW2PnRiCdRPMu51mQ5QmM7Tudp/7TXw51jXtE0TTtautT1fWLWK9tbGw0i9uJRA8zwebMqQkwKksbxyGXZ5TACTYSM7GvfGzwh4b+IFl4Gu7+7l8V3kEN1Fpljpd3dyC3kkaJZ3MMTrHEHQq0jkImV3ldy5rXQfdFvxf8Pz4q8WeB9b/tD7MfDN/PfeT5O/7T5lpNb7d24bMeduzg524wM5Hm6/s26srXnh0eMLUfDS514+IToK6MRqCytdC9aAXon2GA3W5ypt9+xinmdGrsPDP7QvgPxd4mt9C0vWLia7u3njsbmbTLuCx1B4c+alpeSRLBcsoVzthkc4Rz0ViNGP4yeEZ9F8OatBqU1zZeIhKdKNvY3Ekl35cMk7hY1jL7vLhkIUqCSuACSAZfdh5C/Bf4b/8ACofhT4Y8F/2j/a39iWKWf27yPJ87b/Fs3Nt+m4/WvItT/Yn0fWvCfiSK+8XeIm8Y6zqU2tnXbbVb6Czh1AzCS2m/sxbn7M4g2QKFZSWEK5OeR1Xw/wD2p/C3jD4YHxpqVpq/h63F++nC0udGvzNPN57xRR20Zt1kuXfYDshRypLKeVNXbj9qv4aWselK+sai19qk11b2ukR6BqL6k81v5fnxGyWA3CSIssblGjDeW3mAFAWFaylfqO585/BXwh4j8P8Axfs7u60DU9Q1W61rVRqOmapoeuJFpcNzNM895BqM10dL3N+7OLWAOyyFAzHe57/w9+wzpfhfTbzRtPt/h5Bph0y70yz1ZPAMaeIYUlgkhSSTUFugJJFD/M/kqZACDgsWr03xT8SrjT/jAtmdYj0fwf4X8PTa74llmiQq3nMUtVZ2GYwqwXcjbcE7Y88HB6Dw/wDGvwr4kl0mKF9Y06bVrySwsYtb0DUNLe4mSBp2VVuoIyR5aOwbodjAEkEVny80bP8AroJNpt/13OY8Zfs42PjtYrbUtZnSw/4Q+98JTJaxeXKy3Btz9oSQsQjL9n4UqwywyeMHjvjd8P8A4jt+z34khvfE/wDwlnje2NjL4cm8N+HjZm2vobhDBO0RluGZjIQZXLCMRqf3agOW9J1D9oTwTb+FI9dtNZiube5vb3TLTdBcKsl3axzvNG22JnRVW2mYybCNqgru3Lu5W1/aw8Px+M9D0LVLG7s7W/8ADK+I59chsb+TTrdCI2ObhrVE8kI5YzuY1XaFcIx2h3Uvd/rq/wDNisodP60X+SPUfhz4Ltvhz4C8P+GLNjJbaRYw2SSN96TYgUu3qzEFie5Jroq8Q8aftQaDb/CnW/F/hm4dRpUmnvP/AMJJpN5pipa3NzHH9o2XKQs0RQylZVymUPJ2kV0Fr+0t8PrzRNT1ManqMCadc29nPY3WhX8F+004BgSKzkgFxMZAcp5cbbsNjO04pyu22CVkrHqFFebf8NEeBf8AhF4ddXUNRkglv20pdPj0S+fU/taqXaA2Ah+1CQIpkKmLIj+f7nzVQ8V/EDUte8afDLQvCt7c6WNaebWtSN5p7RTjS7eMbo3hnQPC0k09sh3KrgeZjBHB1t/X9dQPWKKSloGFFFFABXC/Gz4bT/Fv4aat4WtdUj0W5vGt5Ir6W1NykTxTxzDdEJIywJjAIDr1613VMkkWGNndgqKMlj0ApO1tRo8z8J/CfXP+E+g8a+OfE1l4l1+xsZtN02HSNJbTbCzgmaN5nEUk9w7TOYowXMu0KgCouWLcBpX7Ho0P4Z+MfC9h4tNtf6pqkF/omrrpqh9EhtZUlsLZU8z96sLI3O5CwkYcZrs/AXxc8X/EX+yfEGl+BbQfDvVmDWerT64Y9Ue2YHy7prE24jWJzhgPtHmeWysYw2Yxpab+0V4C1S41mKLVbyI6Tp0urzyXekXltFNZRn57m2kkhVbqIcfPAZFO5SD8y5Ha1n/XUNbnMaj+zzrGkQfC4+CPFGm6Jd+BdPuNOifWtFk1GK8SWGKNndY7q3ZX/d7s7zksc1Y0z9nI282napf+I31LxI3iePxTrGpNZBEvZktGtVgijD/uIUjKKilpCAnzM7Mzk1T9rDwEfD+s32i6vFdXFjZLqMI1a0v7C1vbYypF9ot5/sr/AGiHc6DzbdJV+dMkBwa0ND/aK0PVPip4z8F3dhqelDwzbQ3M2sXum3kNkylZGlZ55IFhjRRHlXMhWQElM7TRLe8vX8b/AJk9OX5HJeF/2RLPwro+oWFv4jkm87xPYa1aPJZACx0+zuluLbTI1Dj92h81VfqPNJ2nAFei/Fj4Z3/j7/hGtQ0TXY/DviTw3qP9pade3Nmby2LNDJBLHPAJIzIjxTSD5ZEIbawPGD598Qv2t/Dtr8NvEmr+Dbl7jxBp9hDqVnZ+INGvrBLy2eeOIzwidITcRDzBmSEsoLx5Pzrnq/2ivjhcfAfwjpuuW3hqTxS1zqC2slnDdCCRIhFLNLKmUbeypC5EfG44G4UN8qSfVr79ECV5Nre34asy7r4L+OrTxP8A8JVoXxB0uy8UalpaaZrtzf8Ahr7TbXQjlllt5LaJLqJoDF9onRQ8kwKsm/eylmv+Df2e7DwHfRnS9Vmawh8K2/heKG5iDy4ieV/tDyAgMzGXkBRyCc84Fb4pftGWvgHXvAGmaXpS+I28UXVv5ky3ZhWzs5riC3W5z5biQmS5iATK7hvO75a6nXvjb4Q8N+MLTwzqF/dw6nc3EVmsqaXdyWUdxKAYoJbtIjBFKwKkRySKx3pgfOuU4qS17tfPr+Y+bX5J/Lp+R55of7Kn9i/CPxn4I/4Sjzv+Ei0ey0n7d/Z+37P9nsIrPzPL807t3lb9u4Y3YycZNLx5+x/pfib4ia14qtNP+H2pS61JDPfJ448Dpr0ySRxJD/o8/wBpgaJCkaZjbeA25hjcRT/Cn7Q3iPXPi9YeFbiz0tNPuPFWt6G8kcUglEFnZxzxMCZCN5ZyGOMEYwAea6vxd8cYvAvxgutD125sNM8I2fhaTXrnUJlfzklW6SEKCGwwIbAQKWZioGSQCc3M4ye7/wArkRajFpbLT8bE3wz+D/iH4Y6xcWNh4vtpPAX9oXmpWuh/2Pi8ie5keV4WuzMVaBZZZHVVhRx+7UyFVYPg+Bf2cdW8KeJPCN5e+LrTUtM8K6lq95ptrDo7QTGK+80mKaU3Dq7I0pw6ogIAG0Hmuqtf2jPAFx4f8QazNq91pdvoAjbUrXWNJvNPvYBLxCfslxCk7CVvkjKofMcFU3MCKZdftIeBrLQBq0txrgjEssUlivhnU21GDy0R5Glshbm4iRVkiYyPGExLGc/OuafmVy3PPW/Y3tx4f+JOkx+KWWDxS0cWmq1gCmiWi3cl4bZFEg8wGaeY5ymFKLjCDPpMXwtv7X4s+JPFC6zZzeHfEOm21lqOh3Oms8xeATKjx3AmAVSsxDI0T528MM1kW37Smgah8XtD8E2NjqmoW+saMusWut2ml3sto6u0fl4kWAxeWUk3GUyBVICthiBUNj+1N4Mj8N6XqOq3kkl3fxXV0tn4a03UtZaO2hneFp3WK0Esce5MF5IkXcGCs2NxlpWSfp+gKzk31MX9i34b6p4B+Ebz64dROq6veyTKusQGG7hsYcW1hDIhAKstpBBlSM7mbOSSTb1j9m/UtWt/Htj/AMJbbwadr2s2/iXSSukbrrSdThNu8cjSNMUuIhJbI3lmNCQzLv6EdF4o/aa+G/hGS0ju/EEl9JeaYmt26aJpt3qhlsG3YulFrFJmEbTmT7q5XJG9c9fq/wAQvDmg+CZPF9/q9tb+GktlvP7RLZjaJgCjLjJYtuUKFBLFgACSBT683bT+vuDTb5/195znw/8AhnrOi+LNY8W+LNfsvEPibULSDTlk0rTH06zt7WFpHVEheed97PNIWcynOEAVdvPmPhr9jpNB+MWk+Opdb0W7n03W7/V0ux4bRdavFuorlPs93qRnZpY4hcKIwsaBUiRSGwpX0WH9pL4ef8I7r2t3et3Gi2WgtANUj1zSrzTbmzWZgsMslvcxRyrE7HAl2bDtf5vkbG78Pfi14Z+KH9ppoFzetcaa8aXdpqWl3WnXEXmJvjYw3MUblHXlXC7WwcE4NUrp3XQfRp9f6/I7CloopAFFFFABSVzXj74j+H/hlpEGo+IbyW2huLlLO2htbSa8ubmd87YoYIUeWVyAx2opO1WbopI5XVv2lfh9oml2Oo3mqahHZXSeY8qaHfyCxXzWiLXoWAmyAkSRD9p8vBjkH8DYW4FrxN8LdR1f4s6L4y0/W7S0tYNMuNH1PS7zTmuPtltLJHJ+6kWaPyXBjxuZZAQ33QRmuP8ABv7N+qaLF4R0LXvFll4g8DeDXZtC0ePRPs1ztEMlvAl5cGd0uFihlZfkhi3MFZs4IPU65+0j8PvDviTxHoV5rF2dS8N2zXmsra6Re3EWnQi2+1eZPLHC0cYaLJQsw3lWVNzKVDND+P8A4d8Yax4St/D032uw8Qz3UNvdahaX1i1wsNuJ/NtBJa7LiJlZSJd6RkElHkI20JWVlsD036/1+RwPjL4IyeFPih8OYvhJpGj/AA8trWHWLi4uNP8ADccml+bIlogW6hhMOS6oQCskbkxL8xVWU6un/s1at4T/AOEc1rwt4usbDxxp8mpvqOq6pohu7PUv7RmFxdqbVLiJ4x56RNHtmyiptYyZJro2/ai+Gscmo+brl1BbWNveXR1CbR72OyuY7RWa5+y3LQiG6ZFR2KwO7EI5AIU46Twv8XvCnjDwbe+LLDUZYvDNojyyarqVlcWNu0KoJDcRvOiCSDYdwmTdGwyQxwaForj7I8usf2TVtG124bxU899rnhrU9Fv7h7ADfdX1y1xNdKok+VFdyqw84UKN5IydX4kfs1n4gafHbr4kOmyR+ErrwzHKLES4eWS2kW4I8wZCm1GY/wCIP94Y51Lz9pLwrdfD3XvFOjTymLSYYLh4/EOnajpAaOZtsUuJLRpmic7gskcTqSpGeDiZf2n/AIbsPEz/ANu3Bg8NSTW+rXi6Tem1triKYQvbef5PlvcGRkCwKxkcOhRWDKSklF2X9b/5slpS31/pf5I3/E/w9m+Inwm1bwZ4v1CG9l1nTZtO1C+0m0Noh8xGQvFFJJNsIByAzvyO/SvIfFX7Jet/FJjN8RPHWn+I5otJ/su2t7Pw0ltZBlurW6jmlgknm84mS0AljZhG6MFVYsMX9b8L/Gjwl4v1Cw0+wvb2LUr5rhIrDUtKu7G5VoFieUSQzxI8RCzxMN4Xcsilcg5rl/HH7Svh7wrpek6pYkazYXz6pEEht71rp5LEOJUhgitZC+JI2VixQBQXUuBiiTUfff8AX9XKWto/1/Whyul/slw2vgnXdHRPAPhnVLq6sNQsNU8C+Bl0YQXNncLcQNcRtdTfaVEiL8u5PlLgEFty2Zv2Zdf1/wAXf8JR4m8d2+p6zJqmjalKljof2S1RdPkuWWGFDO7qri45Z5JGDBjkqyono/wx+LVh8SvhbpvjaLT9U0+2ubFbyWzuNNulnQ+WHZY43iWSYc4VkQiTgpnIrhvAv7Xng7xX4J0/XdQs9e0e7vr25srbR18P6nc3dy0MkgZoIVtRLOoSMM7RoyxFtrkEVT3s+mv9fcRdSj5Mib9nTxND4d8W+ELD4jSaX4I1p9Tntbez0vbqllLemSR1+2mcq8SSzSSKqwpJwimUhTu5nw7+xXHofhv4k6fFq/hvRJ/GWkWmmbPCfhOPSbGykt2uGScW4ncysxnXdukydnDAEBfevD/xG8NeKPBS+LtO1e3l8OmGSd76TMSwrHuEolVwGiaMqyujgMjKysAQRXKQ/tKfD1vD/iHWrvWLvRbDw+1uNU/tzR73TZrRZ2CwyPDcwxyeWxPEgXZ8rc/K2D4blfErHD/ET9lN/iN4jsPFerN4B17xX/Zkel6hJ4q8Df2tp8ixySSRyWtu94sls2ZXDfvpAw25GVBqnq/7Jesv4d8W+GPDvjPSPCXhPxbbw/2tpel+F0XyrlLSO2Y2R+0bYLd1gh3QskrABwkqFgy+xfD34teGfih/aa6Bc3rXGmPGl3aalpd1p1xF5ib42MNzFG5R15Vwu1sHBODXCXHxw8aeIbjxJeeAvh9Y+J/Dug3U1hNd33iA2F1f3EBK3CWUAtpUkCsDGGllhDSKw4UByJ8mm3Ufxa/I9pjj8uNVznAxT68PT9oDXvGmueHLP4ceFtH8QWms+HIfEqXfiHXZtK2QyuFSPZHZXJL885246c1rR/FDx1rHxM1vwxoXg7w9dWOhfYRqOoah4lntpQbiPzG8mFLCQSbRnG6RNxA+7nguTotD1qiiigYUUUUAFFFFABRRRQAUUUUAeH+OvgJ4h+I3xiuvFNz42vvC2kWei/2PpcGgw2c88izvvvWuBeWkyKGMduqiMZxGcnnFfIni3w7qvwk8Qah4L8UeMNMey0vw7YaQ2l6h4lg0N/FOl291eSWkESyadcTXcxhdYZBbvBh2KK7b/k/SqlpK8dF/W/8AmN63ufKXir9nDVfFvinxR4htNBbXNB8cLb3l/pOqePtb8MPaZtIreS2ltbKOWG4BSMElwrAsyHcoBHb+L/gNrWt+GfjXpdhcadB/wmltBb6WJpZNsHl2Mdv++OwkDchPy7uMHrxXu1FPyQtd2eFfD34R+LfC+m654C1e08M6p8Nr681S5a+a4mN/c297LNM1rJa+SsSlXuHBm859yRj90C5KY/7Duh6u3wtufFWv6hHrGo65c+Ra6iiFfP02zH2Syfkn/WJE1wT3a5Y4GcD6Mqh4h1+w8K6DqOs6pP8AZdN0+3ku7mbYz+XEilnbaoJOACcAE+lTdRu32C19PM+d9U/Zx8TeLdZ8eWBi03wD4Q8T6Xqlhd2ui+ILvVI76e62rHdmxmt4YbORcSSOYGJkaVt5Y/PXL3v7J/inxFo4t73RNNsdYszYrZaxdfEfXdeURxajZ3Nwi2t7DstxIloMbWc7lRScZYfRfgD4u6B8TJJV0S38QxrHEs/nax4Z1LS4pEboY5Lq3jWT1whJxz0rtKqK5GmugX5up4v+0r8GfEPxU0vRbnwdqdnofiewa5s/t94zqBYXcJgu0XYrHeAY5UyMeZBHkgZNedeKP2Rbmz8TeJk0LQrbXvCPiFLdJtLl+IGteGorWKO0itGtzbWMckNzGY4VO5wjfMUO5QCPorTfHdhqnjrXfCcUNyuo6PZ2l7cSuqiFkuDMIwhDZJH2d85AHK4J5xleH/jZ4K8Vap4x03TNbW5v/CD+Xrdv9nmRrQ4Yg4ZBvU7HwybgSjDOQRU6Rv8A1oO7OT+Hvwd1DwP8L/G/hy90zRPEh1jV9Yv7fSry5dbK4t7q4kkjguHMLlQUcK+I3A5xu7+d/Dn4R+NLX4peHdG8UW8sfhLQ5pvEllYLrN7rdrYziCO0trddQu4o5Zjlryfy2B8rEQHBXH0z4f16x8UaFp2s6ZP9p03ULeO7tptjJ5kTqGRtrAEZBBwQDWb8QvHFh8NfA+ueKtThuJ9P0e0kvJ47RVaVkQZIUMygn6kfWny2f4fcT8S066/ecB8Mf2d/D3hHxl4l8X6t4Z8N3fi6/wBdvNSstfisI3v4YJgFVPtDRiRTt3KQCRhiMkGuT/Z+/Zx8RfC3xJLe61e6bcWsnhwaMRYSyM/m/wBpX90W+aNRt8u7jGeu5WGMAE/RaOJEDDgEZ5p1TyKyXbT8LD7vv/nc+S/h3+x7NotrovhTxToNv4g8L6TazWUGrTfELW5yyNbS24lGjTRtaRO0UroVWUqgdinGFqXT/wBlnxzd6H4Vh17WtFu9Qe6W18VyW7yhL/TY2s/LWMeWN0jpp0KurBQBcTYY4G76voq1o79QfvbnzB8Tv2e/iJ48+KDam2sW15oMXiPSdZspbjxLqVstpaWs1tJJZ/2XEn2SVi0U0i3EjM2ZFUqNqstmx+BniPwR8Q/+E6nks77T9N8Ra94jeysTNLdzQXVikUUUcYj+aXdGcqD3GCxOK+lqSptpZf1e3+SE4qTTf9f1c84/Z78G3fg74W6WurQGDxFqrSazrKsSSL66czzKc9kZ/LH+yiivSKKSr9AQtFFFIZyHxe8Bf8LT+Fvi3wf9sOnnXdLudOF2FLeSZY2QPtBG4AnOMjOMZFeQX3wt+Mni7WLzX7/UfCvg3W4vCGoeHtNk0K6uL8wXkz2zpdl5YIvlzCf3ewmPaDvl34T6Oopdb/12/Ue6Sf8AW3+R8k6f+y144m8P/FlbqfTrC/8AFmgWGm6dbXXirVfEAhntpLpyZru9QS+W5nThEwvzYUkbnt/H74C/Fj43WOrW7XelWNvq/h4acunQ+MNVtLPSLw+d5snl20Ea6kkqvCuLgII/LOEcMyt9V0VV7tMS913R4p4f+G/jrwV8QPFo0hfDt54R8WalBqt5fXl1NHf2Di1ht54Y7dISk4ZbZSkjTRlDIcrIEAbyPRf2Ode0vwfH4Rn0uz1K10vSryw0jxBefEPXJlSZrOa2hnOjyRPawkrKVZUkIQO5QdFr7HoqHHmVn6BH3djx28+DerX3ibRL5ruzjtLTwXfeG5sM7P8AaJmtSrqu0AoBA+ckHleOTjzi+/Zx8cav4W+GF3f2ult4n8G6TNoMmnaT401XR7a7gdLcC4W/tIEnR82ykwtE6EOfmyqtX1TRVdb/ANdf82TGKjt/Wy/RHgXwP+AOofDX4jXviR9P0/RbG+0GKxl0631681mUXn2+8uZpWurqNJJQ/wBpVtzfNuLjGACewX4Yag/x41/xlLcW40XUvC9poaxRyMLlZY7i6kdiNu0LtnTBDZyDwOCdv4gfFrw58MptJg1t9Ue61VpEsrXSNFvdUnmMahnIitYZXAUEEkgCtPRPG2neIJrGO2g1aJryz+3xfbtHu7QLHuC7ZDLEojkyf9U+2TGTtwCamydl2v8Ajf8AzK7t9bfhb/I8V+H/AME/Hen2nw08L+Ij4eh8LfDycSWGq6ZezzX2qrDbTWtsJbd4EW2PlTb5Cs02WTaMKxIreAfgj8RtC1r4Y6bqj+F08J+Ar28eG6tLu5lv9ShktrmCF2jaFUgZRMm6MPKGLMQ67Ar/AElSZq7u9xWPlu9/Zr8Z6t8N9F0C+GlfbfCfie61rR207xFf6f8A2pBM938k1xbwpNZSBLs8xGYEpg5ViK1Phn+zrrHhj4p+GvGc+k6foUlrHqy6rGPF2peI7i8kuIrGOCUXN7Ckh2paFSpwFCpjdk7fpGuE+I/xh0b4Y6jpFlqltfXEuqW9/cwtZxoyqtpbm4lDbnXBKKQuM5PXA5qLqmnK/wDWxW9l2OK+HHgu/wBa8B/EDXtW8NW9/rnje9u7iTQvEZe2iltEBtrO2uMxSNGjW8UbMPLYgyv8prkof2f/AIhf8KzvbSC+03T/ABJpeu2mteEtOvtevdbtNK8lEjkia/uYBcOkqG5G0xkRibC5AwPoXwf4mtfGvhPRvEFlHNFZ6rZw30MdwAJFSRA6hgCQGwwzgkZ7mtejlS0fl+Aoyvqtv8z5ot/2WdasNb1eGHUdPl8Nx+HZ7PRrd3kV4tSnsYLOWaRdpVUEdtkFSSTczfKMAtV8Zfsy+LvEHhvw9oFtdaL9jl+H83gnWLqa5lWS0kdYNtzbx+Sy3ChomzG5hyCPmHSvqKinbXm/rr/mKy0/rt/keKeIPBPxL+JXwvv9C8TWvhXRdTa4017ePSdQubqF/IuopppXle3iK7hHhYhG20rzI275OW+NP7MuufET4kXvjCxu7ctbvpVxp9gusXulSXElvHqEMyPd2o822BS+DLJHvJKFWTaTn6UooauOPuqyPmpfgBqkPgC5tV+Hui3HiK81pdTne7+J+uTTxOkCxR3UWrPaNdxzBFEWxAg8vI3kMVO1+zb4G8T2Ws+IfEPjqe41HxHbQWnhm21C6iaM3Ntax7pZ1DKuRJczT4k2jzFijbvXvdJT63F0sLRRRQMKKKKAEqG9tI9QtJraZd8MyFHXJGQRgjNT0Umk1ZgeG/CnwT8VPhr4d0HwDGPCkvhLQ4hp9p4lN7cNqLWUaFYFaw+ziMTBQiF/tJU7S+znYPGb79n/AMf+DvD3i3xd4x1K21CWy+Hut6Pd3X/CT6nq0uoXUyQSG7SC5RYbJX+zuTBANqZUBnAAT7YpKUk5J66u/wCKsOL5WmfIniP4B/Eb44+BdMbWZfDGlzad4ZOl6PJYXt0y37XEtnLJPco0I+zAJZoFiVp/mkOZPlGfRfHnwP8AEXjTxX8UbFpdNh8IePPDkOkzagt3KuoafPHFcR5W3EWyVCJlOTMhG0jBzmu5vvjn4M0/xw/hKTULuTWIpoba4a20q7ns7WabHkxT3aRGCCR9ybUkkVj5iYHzrnpfD/i7SfFU2rRaXd/aZNJvW0+8HlunlTqqOyfMBuwsiHIyOevWrk+f+v67kRXs7d9D5z+JHwG+KHxv8PkeKE8JaBq+n6LLpdjHpGpXV3BdzTz2sk00ryW0bQoBaALEqy5MmS/yDPs3xU+H9548vvBMls9qINF16PU7tLot+8hWCeNlUBTliZV4OBgHn16bxJ4u0nwhDYSatd/ZUvr2HT7c+W7755XCRp8oOMsQMnAHcitjPepklNK/R/8ABBWjdLt+Gx8s+D/2TfEXhvQpbO41bTb2ay8Q6OujNvlAtfDum3ouLa1YlSTOFecH+EnZyME1Y+J37PfxE8efFBtTbV7W70GLxHpOs2Utx4l1K2W0tLWa2kks/wCy4k+yysWimkW4kZmzIqlRtVl+n6TNUm00/O/z0/yHZXv8v6+8+efCn7PPiPQ/i9YeKp7zTG0+38Va3rjRxyyGUwXlnHBEoBjA3hkJYZwBjBJ4qT44fs9+IviR8Qm8T6PqGm2kllo9qmnx3ry4fULXU4L+FZgi/wCocwBGYEsN2QpxX0FRUJWcWvs7fdYXKrNd/wDO583+MPgT47+JU2veKtX/AOEd0Hxf/wASY6RpVlezX+n502+a9T7RcPbwufNd2jO2H90oDLvJIqf4lfDb4v8AxLOj3F3No2n2yx3cNz4d0fxdqumRQO/kiC6N9awxzXZQJPmBkgjPnAZzGHP0TXN+EfHlh4y1HxNZWUNxFL4f1L+y7pp1UK8vkQzbkwxyu2dBk4OQ3HQl6W5fn/mU3rd77HkPw1+CfjP4a6r8JpYv7D1S20DwbH4V1svfTwujKbdvPth5D+cMwuNkhiOCDu6iue+GPwF+JvwPaG98Nx+FPEN9qGlNpup2+q6rdWkVs0V9eXFtNA6W0pkBS+kV42SPlFw/Jr17wb8bNP8AGdvfXkHh/wAQWmkQ6tJo1rqUtkJ476aOeSCR40geSWOJZImBknSJQMNnac10nw98cWHxK8F6R4n0yK4gsNTgE8Md2qrKqkkYYKzAHjsTTfvavz/HX9RJJN2/q3/DHlvw6/Z71D4d3lvBDqdtf2Fr4JtPDEczho5ZLiKSZmkMYBVIz5owAxI5GMAEzal8ENcuv2a/CfgiC+sYvFXhu10ea2mkaRrKW9094JkRyAH8l5IApIXcFbO0kYr23iiktNvX8W/1Bq8uZ/1sv0PnfxJ8EvHHxIPijXNfTw/oev6pDo+n22mabqE95axW1lfm7eSS5e3id5H8x1C+UAu0fMd7EenaB4Fv9K+MXjDxZLNbtp2saZpllbxIzGVXtmuzIXBXAB+0JjBPRsgcZ7uintsAUUUUDCiiigDzH40+AfEHim88FeIPCp0yfXvCmrtqMNhrMzwWt4kltNbSxtMkcjwtsnZlcRvygBXDEjx747/AH4vfGjT9YtrnVNHjh1jQTYR2Nr4p1XTbPR7pmnLsYbeMDU1dHgQtceWB5LMIsOY6+rqKB36/13PBdc+AviDUtB/aAsorvTll+IFoINLLSyYhYaTFZ5n+T5R5iE/Lv+Ug9eK39Y+EOq6p4o+E2ofabNbTwpb3sGoL5jCSTzrLyFMPyYOG5O4rx69K9cpCwGSamSTTv5fgT0S7f8D/ACPi6L9i3xDD8PJ/BEmmWOoQ2Oi32m6P4gvviJrsqJM9lPbQ3B0eSJ7WElZirLHIwQO5QdFr6N8b/CuTx38BdX+Hs98ljPqWhPpLXqR+akTtDs37TjeoPODjI44q54D+Nngn4meDb/xV4b12O/0Gwkmhu7t4ZYPIaIZkDpIqsuFw2SMFSCMgg1L4d+MXhDxV8M3+IGnasX8Ix29xdSahcWs1uY44GdZmaKRFkXaY3yCoPy9Ke6fy/wCAVd8y7q559428A/E34tfBHxP4V8R23hPQ9YvoLaC0TS9Qubq3ZklV5ZZJXt42QNtAWJY227cmRt2EzJv2ePEg+FPiPRIL/Sl8QSeNp/GOlNKXe0crqv26CGc7Ny7goR2QNsLFl37QD6npHxk8H694b8Ma9Y6v52leJbkWelTG2mQzzESHy2RkDRsPKkyJAuCpBweK3I/F2ky+LJvDK3Wdbhs01B7Xy34gd3RX3Y28sjDGc8dMYo05+brt+TJVuW3T+l+p5R4i8J/FXV9b8I+NItL8HjxNo0l9bNoDaxdLZC0uIo13C++yF3lWSFWx9mRSshTqm9uX0P8AZp8WxaV4Bt9V1XRZLvRbjxLNqU9mJUjkOpG4MTQxsCeDMCys3y4IDPjJ9u8ffEbTfh2mgtqMN1ONZ1a20a3+yqrbZp2Koz7mGEBHJGT6A11OelS0pxcegdV5anCfA/w/4k8I/Cvw5oHiq10u21fSbGHT2Oj3sl1BKsUaosgaSGJlLbclNp25xubrXjnhH4KfFH4f6r4f1jTbLwlqt94ffWtNgtbvW7u3iv8ATr+7F2JWdbN/s1xG8UK7AkyurP8AOpAr6erH8SeLtJ8IQ2EmrXX2RL69h063Plu++eVgkafKDjLEDJwB3Iq27y5uv+YlFRjbojzjQ/hR4q8P/BHxRoOm+ILbSPHOuNqeoLqlrGWtrC+vJZZgIwwyyRtIFDFQW27yoJxXlmh/st+N2i8cz302n2M2vw6BFb2tx4r1TxA0P2C+luJi93ex+YQ6uNqqqqGyMdXb6jtdbt73Vr7To47tbizWNpXls5o4WDglfLmZBHKRg5CMxXgNjIzfo2K3Vv67nC6D4Ev9L+MXjHxXLNbtp2saZpllbxIzGVXtmuzIXBXAB+0JjBPRsgcZ4LSPAPxU+Gv/AAkWgeDk8K6n4f1XU7zU7LVta1C5gutKa7neaVDaJbyJdLHJI7r+/g3AhDtI8xvd6KTV9wPnfQf2O/Ctrr3hK38RaD4f8aeGvDfhKDw/arr+nRXU32hJdzTiN42RNw6lTnJxjHNdVZfs7eG774z+KPHfiTwx4a1y7uJNPk0S9vNPjuLzTzbxbSUd48xHeAy7G7Z4NevUtH/Bf3gFFFFMAooooAKKKKACiiigAooooAKKKKACiiigArh/jnp91q3wX8d2VjbTXl7caFfQwW9vGXkldrdwqqo5ZiSAAOSTXcUVE488XHuVF8rTPjm4s73xp+z7q/hiLWfid4s1B10VXsfEfhOfRmtES9g80WssenWjOQu4kh5GURhgVwSZPiD8HZfBK/FbQ/BPgqaw8D3SeGb280TQdOKQ6jAt3KNWjgjTaJJXtI1WREy7jaMFnGfsKkq3vciPuqx85fs3+F9G0n4sfEjUvCXgfUvBPgy/0/SU0+G70aXSbeeSNr0TNBayKjQqGZcoY4yWJk2kSh34DxX8NPFfh7RfHvxD8NeH9QuPFFhr2sW9xpEVqfP13RbnZ5kcSkAyOjBZ4SM5aN0H+tNfZtJUTjzu/lb8v8hrT77nwHH8OC/gjXtL8XfD3xBrXxJutA0qPwJq8Wg3Mx0orpkEcUcN8qMmmSw3yTySNI0JG5XJYYxpfHT4etrC/GC08UfDvWvGfxG1C3tx4T17S9BnuBFZrYwho4b1Rstgtwt40kLSI8okKhJfNVW+6qK25ry5v6/4cmMeWKj2Phv43fDLWte+LfjafxE0Vq18bRfC2vf8K01XxRe6TAlvGBJZXtlOosJUufOk2sgYttcl1IC/b1lHJDZwpLKZ5VQBpSu3eccnHbPpU1LULSNh21uFFFFAwooooAKKKKACiiigAooooAKKKKACiiigAooooA8W+NngnXfGHxW+Fp0bV9c8NRWh1RrnW9DtbaZ7YNboFVzcwTRKHII+ZMnHBrxj9qb4XeJPEfiw2UFh4g8T2zeGNJ0+fVYLZhNcOviCxklYvbIipL5SSSt5YTaFZgFA4+0KSpUbTU+zv+Fgeqt/W9z4s+O/wWtdG+IljYJ4U0CD4YQaCtpo2lN8NL3xTY2V49xM928Vpp8sZtJXVoD5zId2GCupDBqLfCXxpY2114KtX17xRa3thY+NrbxLeafNaJNqlpY+SsUqyfPFO11b2FwY3feSZM52vX3FRTV0mk/63/MHq72PjbxFpWsaj8MG8Sav4DN6/j7xZJqesWuveF73WxpdnHbvDZfatHt2Sa5/d21svltxFJN5hGYxXLaF4A8ZN8L/AIZ2Vx4Y1aOXTU8a2/2WPR5rZbSCSO7SyjEBaQwoyGJYoy7cFFDNwT940tTOPPCUOjDs+xxHwP0+60n4NeBbK9tprO8t9DsYZre4QpJE626BlZTyrAggg8giu3oorST5nciEeSKj2CiiikWFFFFABRRRQAUUUUAFFFFABRRRQAUUUUAfMHjpr/w18ZrrUvh5aeN9O8YanqtjFq+iyaHNP4c1m3Xy0ku5LtozBbultnDx3EchaBFeKQ7VPFL4H034c6R8bdP0H4SxjV73xHAXaPwnctaXGjzNabpB9mRPt8MeZneyik3SbZEZQHOftOj8KlK39en+QPV3Pz80z4SRXfwr1STxF8NY9X0HSfiTY6hYada+Abi0RNKkisftUlppUnnzxws3ml41ySRJuRTlV1/i78MdQ174meLZtUii0uzvo7FfB+r/APCrdW8Q3mi2iWsYRrK5s5k/s2WO481/LeNW3bWJZcBfuyirT1v/AFsl+n5i8/63v+p88/H7w/aXXjj4f3Pjrw3feO/hvb2V9Bfafa6DPrES6mwgNtc3FjCkjOgjS7VW8txG8q52khh5qvgXxl4L8G+D9a0LQdbjN3Nrnhiz0mOFpLnS9I1CZpNNeZCGMUdsYbcbGwIElKttCMB9o0lL+v6/L0H0sfC/iH4N6/r3h3W/D0/hrWV0rwHFa+GfDwhhnSS4tp9YgmeW3kX5ysVlb2S+bG3ykSjIKnHTfEX4L6t4UsvjH4c+GPhv/hGfD+oWfh+5FnpWmstpcgXEy6mIoY2i86RrWNFkjjdHkG1dwZwa+wqKVtLAtD4DsfhnBaz2t8dFbWfhg2uWMnifwN4e+E2reH7FkS3vFjuv7OuWka7Jnez80QI3y28TOp25r3/9lfwja6To/wASIIPCV/4X8Nal4lkuNM0nV7JrbdZPZWiqVhf/AFcR2sFiIXywPLKRlDGvv1FVffz/AOB/kKS5reX/AAf8z4y8NfBNPBvwr8CwaD4CXQ78/E4XuoR6do/2eX7JFql35M0wRAfKSFk2s3yhCuCARWL8Cvh0ljdfCaPQPh/r3hH4jaVc3EvinXdW0S5thNp5tZ1EUl848u4RpJLMx24dzF5YzHH5RC/c1FQla/n/AJJfoHVv+uv+Z+bK/B7xNJ8P9Zgu4ZLT4lx+Hdaj1j+y/hdq0Ooa9cS2Nwsttca358lreI8zJIhAIZo4hGqHCj7s+Cvw70P4a/D7S9O0TQrfQjNBFcXqRQ7Jri5MaCSadj88kzbRukkJdiOSTXdUtUtLjl71vK4UUUUAFFFFABRRRQAUUUUAFNf7p+lOopNXVgPhXwT8KPG2m6H4Q8GR+H9Uh8NfEbS7OHxOZbRo10prJybkTkgMhu7Ty7YAjOYxjHUdbqXhnxxcfAPQvAGh+FLifUPEPi7VBqEOpiWytItMTVLq6kFxMIZDEk8SpEp8tiwnBUEc19e0UfZ5f6/4YHrLmPiWS38ceAfE62HirwVqFvpFj46t/Ftq3hG3vvEFpBa3dtdrcxo8VokjMl0HkZBCNoukPIOa9IHxS07TfjxJ4vm0DxsfD+peF7ezt7iHwPrUriaO8uS6SRLaGSI4ZSPMVcggjIOa+kqKlRs0+z/S35BJXv5/53/M8W/aT0XVfEul/Dw6LY3V5LB4w0u7cxWzv5ESuxaWRQMqi5BYnAHfFeJfCnwG6X3w0Gh+CtY8OfFzS5bj/hOfFF/otxZi/wD9FnjuDNqDp5eopLdmCSNUklAARwFEeB9q/hS0KNlJd3f8LC638rf1958OeFfD+m+GfgV9m0/4P6xJ8Rxp9rYeNb7U/Dt8yXkr3cK3k9yY/LbWxuE0+yFpRJGJE3Is21+e034SRXfwr1STxF8NY9X0HSfiTY6hYada+Abi0RNKkisftUlppUnnzxws3ml41ySRJuRTlV/QOitL63/rdP8AQLaW/rax8W/ELwTeTfFbxFqd14O1jU/hW+peHZNW0i00S4lW/sE0+7jRBaKm+4jhuXtWkgVHICfMh2kVNF8IYfEtnYadp/gzUtP+F198Q7e807w7Np9xYpbWA010uWazKo1rbSXPm5hdEVvMcsu2bB+zaKi353/FP9B9LeVvz/zPHv2dfBY+H8vxF0Oy0Q+H/Dlv4nlfRrCO2Nvax2z2trIxt0wFERmac/J8u4uB0New0n86KrsSla4tFFFBQUUUUAFFFFABRRRQAUUUUAFFFFABRRRQAUUUUAFFFFABRRRQAUUUUAFFFFABRRRQAUUUUAFFFFABRRRQAUUUUAFFFFABRRRQAUUUUAFFFFABRRRQAUUUUAFFFFABRRRQAUUUUAFFFFABRRRQAUUUUAFFFFABRRRQAUUUUAFFFFABRRRQAUUUUAFFFFABRRRQAUUUUAFFFFABRRRQAUUUUAFFFFABRRRQAUUUUAFFFFABRRRQAUUUUAFFFFABRRRQAUUUUAFFFFABRRRQB//Z" id="360" name="Shape 360"/>
          <p:cNvSpPr/>
          <p:nvPr/>
        </p:nvSpPr>
        <p:spPr>
          <a:xfrm>
            <a:off x="4419600" y="27051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Shape 47"/>
          <p:cNvSpPr txBox="1"/>
          <p:nvPr>
            <p:ph idx="10" type="dt"/>
          </p:nvPr>
        </p:nvSpPr>
        <p:spPr>
          <a:xfrm>
            <a:off x="7096146" y="5408307"/>
            <a:ext cx="904855" cy="17175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a:t>
            </a:r>
            <a:r>
              <a:rPr b="0" i="0" lang="en-US" sz="1200" u="none" cap="none" strike="noStrike">
                <a:solidFill>
                  <a:schemeClr val="lt1"/>
                </a:solidFill>
                <a:latin typeface="Calibri"/>
                <a:ea typeface="Calibri"/>
                <a:cs typeface="Calibri"/>
                <a:sym typeface="Calibri"/>
              </a:rPr>
              <a:t>/1</a:t>
            </a:r>
            <a:r>
              <a:rPr lang="en-US"/>
              <a:t>2</a:t>
            </a:r>
            <a:r>
              <a:rPr b="0" i="0" lang="en-US" sz="1200" u="none" cap="none" strike="noStrike">
                <a:solidFill>
                  <a:schemeClr val="lt1"/>
                </a:solidFill>
                <a:latin typeface="Calibri"/>
                <a:ea typeface="Calibri"/>
                <a:cs typeface="Calibri"/>
                <a:sym typeface="Calibri"/>
              </a:rPr>
              <a:t>/</a:t>
            </a:r>
            <a:r>
              <a:rPr lang="en-US"/>
              <a:t>2018</a:t>
            </a:r>
            <a:endParaRPr/>
          </a:p>
        </p:txBody>
      </p:sp>
      <p:sp>
        <p:nvSpPr>
          <p:cNvPr id="48" name="Shape 48"/>
          <p:cNvSpPr txBox="1"/>
          <p:nvPr>
            <p:ph idx="11" type="ftr"/>
          </p:nvPr>
        </p:nvSpPr>
        <p:spPr>
          <a:xfrm>
            <a:off x="3200400" y="5408307"/>
            <a:ext cx="2895600" cy="1717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49" name="Shape 49"/>
          <p:cNvSpPr txBox="1"/>
          <p:nvPr>
            <p:ph idx="12" type="sldNum"/>
          </p:nvPr>
        </p:nvSpPr>
        <p:spPr>
          <a:xfrm>
            <a:off x="8167586" y="5408307"/>
            <a:ext cx="747814" cy="17175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50" name="Shape 50"/>
          <p:cNvSpPr txBox="1"/>
          <p:nvPr/>
        </p:nvSpPr>
        <p:spPr>
          <a:xfrm>
            <a:off x="811530" y="217170"/>
            <a:ext cx="7395210" cy="12230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Calibri"/>
              <a:buNone/>
            </a:pPr>
            <a:r>
              <a:rPr b="0" i="0" lang="en-US" sz="3600" u="none" cap="none" strike="noStrike">
                <a:solidFill>
                  <a:schemeClr val="dk1"/>
                </a:solidFill>
                <a:latin typeface="Calibri"/>
                <a:ea typeface="Calibri"/>
                <a:cs typeface="Calibri"/>
                <a:sym typeface="Calibri"/>
              </a:rPr>
              <a:t>AZNet II Voice &amp; Network Oversight Agenda</a:t>
            </a:r>
            <a:br>
              <a:rPr b="0" i="0" lang="en-US" sz="4000" u="none" cap="none" strike="noStrike">
                <a:solidFill>
                  <a:srgbClr val="FF0000"/>
                </a:solidFill>
                <a:latin typeface="Calibri"/>
                <a:ea typeface="Calibri"/>
                <a:cs typeface="Calibri"/>
                <a:sym typeface="Calibri"/>
              </a:rPr>
            </a:br>
            <a:endParaRPr b="0" i="0" sz="4000" u="none" cap="none" strike="noStrike">
              <a:solidFill>
                <a:schemeClr val="dk1"/>
              </a:solidFill>
              <a:latin typeface="Calibri"/>
              <a:ea typeface="Calibri"/>
              <a:cs typeface="Calibri"/>
              <a:sym typeface="Calibri"/>
            </a:endParaRPr>
          </a:p>
        </p:txBody>
      </p:sp>
      <p:sp>
        <p:nvSpPr>
          <p:cNvPr id="51" name="Shape 51"/>
          <p:cNvSpPr/>
          <p:nvPr/>
        </p:nvSpPr>
        <p:spPr>
          <a:xfrm>
            <a:off x="527901" y="1197203"/>
            <a:ext cx="7324628" cy="2031325"/>
          </a:xfrm>
          <a:prstGeom prst="rect">
            <a:avLst/>
          </a:prstGeom>
          <a:noFill/>
          <a:ln>
            <a:noFill/>
          </a:ln>
        </p:spPr>
        <p:txBody>
          <a:bodyPr anchorCtr="0" anchor="t" bIns="45700" lIns="91425" spcFirstLastPara="1" rIns="91425" wrap="square" tIns="45700">
            <a:noAutofit/>
          </a:bodyPr>
          <a:lstStyle/>
          <a:p>
            <a:pPr indent="-400050" lvl="0" marL="400050" rtl="0">
              <a:spcBef>
                <a:spcPts val="0"/>
              </a:spcBef>
              <a:spcAft>
                <a:spcPts val="0"/>
              </a:spcAft>
              <a:buClr>
                <a:schemeClr val="dk1"/>
              </a:buClr>
              <a:buSzPts val="1800"/>
              <a:buFont typeface="Calibri"/>
              <a:buAutoNum type="romanUcPeriod"/>
            </a:pPr>
            <a:r>
              <a:rPr lang="en-US" sz="1800">
                <a:solidFill>
                  <a:schemeClr val="dk1"/>
                </a:solidFill>
                <a:latin typeface="Calibri"/>
                <a:ea typeface="Calibri"/>
                <a:cs typeface="Calibri"/>
                <a:sym typeface="Calibri"/>
              </a:rPr>
              <a:t>Call to order</a:t>
            </a:r>
            <a:endParaRPr>
              <a:solidFill>
                <a:schemeClr val="dk1"/>
              </a:solidFill>
            </a:endParaRPr>
          </a:p>
          <a:p>
            <a:pPr indent="-400050" lvl="0" marL="400050" rtl="0">
              <a:spcBef>
                <a:spcPts val="0"/>
              </a:spcBef>
              <a:spcAft>
                <a:spcPts val="0"/>
              </a:spcAft>
              <a:buClr>
                <a:schemeClr val="dk1"/>
              </a:buClr>
              <a:buSzPts val="1800"/>
              <a:buFont typeface="Calibri"/>
              <a:buAutoNum type="romanUcPeriod"/>
            </a:pPr>
            <a:r>
              <a:rPr lang="en-US" sz="1800">
                <a:solidFill>
                  <a:schemeClr val="dk1"/>
                </a:solidFill>
                <a:latin typeface="Calibri"/>
                <a:ea typeface="Calibri"/>
                <a:cs typeface="Calibri"/>
                <a:sym typeface="Calibri"/>
              </a:rPr>
              <a:t>Roll call</a:t>
            </a:r>
            <a:endParaRPr>
              <a:solidFill>
                <a:schemeClr val="dk1"/>
              </a:solidFill>
            </a:endParaRPr>
          </a:p>
          <a:p>
            <a:pPr indent="-400050" lvl="0" marL="400050" rtl="0">
              <a:spcBef>
                <a:spcPts val="0"/>
              </a:spcBef>
              <a:spcAft>
                <a:spcPts val="0"/>
              </a:spcAft>
              <a:buClr>
                <a:schemeClr val="dk1"/>
              </a:buClr>
              <a:buSzPts val="1800"/>
              <a:buFont typeface="Calibri"/>
              <a:buAutoNum type="romanUcPeriod"/>
            </a:pPr>
            <a:r>
              <a:rPr lang="en-US" sz="1800">
                <a:solidFill>
                  <a:schemeClr val="dk1"/>
                </a:solidFill>
                <a:latin typeface="Calibri"/>
                <a:ea typeface="Calibri"/>
                <a:cs typeface="Calibri"/>
                <a:sym typeface="Calibri"/>
              </a:rPr>
              <a:t>Presentations </a:t>
            </a:r>
            <a:endParaRPr>
              <a:solidFill>
                <a:schemeClr val="dk1"/>
              </a:solidFill>
            </a:endParaRPr>
          </a:p>
          <a:p>
            <a:pPr indent="-342900" lvl="1" marL="800100" rtl="0">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AZNet II Operations</a:t>
            </a:r>
            <a:endParaRPr sz="1800">
              <a:solidFill>
                <a:schemeClr val="dk1"/>
              </a:solidFill>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SIP Transition</a:t>
            </a:r>
            <a:endParaRPr>
              <a:solidFill>
                <a:schemeClr val="dk1"/>
              </a:solidFill>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rgbClr val="222222"/>
                </a:solidFill>
                <a:highlight>
                  <a:schemeClr val="lt1"/>
                </a:highlight>
                <a:latin typeface="Calibri"/>
                <a:ea typeface="Calibri"/>
                <a:cs typeface="Calibri"/>
                <a:sym typeface="Calibri"/>
              </a:rPr>
              <a:t>WebEx Storage</a:t>
            </a:r>
            <a:endParaRPr>
              <a:solidFill>
                <a:srgbClr val="222222"/>
              </a:solidFill>
              <a:highlight>
                <a:schemeClr val="lt1"/>
              </a:highlight>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Carrier Hosts</a:t>
            </a:r>
            <a:endParaRPr>
              <a:solidFill>
                <a:schemeClr val="dk1"/>
              </a:solidFill>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AZNet III Timeframe</a:t>
            </a:r>
            <a:endParaRPr>
              <a:solidFill>
                <a:schemeClr val="dk1"/>
              </a:solidFill>
              <a:latin typeface="Calibri"/>
              <a:ea typeface="Calibri"/>
              <a:cs typeface="Calibri"/>
              <a:sym typeface="Calibri"/>
            </a:endParaRPr>
          </a:p>
          <a:p>
            <a:pPr indent="0" lvl="0" marL="914400" rtl="0">
              <a:spcBef>
                <a:spcPts val="0"/>
              </a:spcBef>
              <a:spcAft>
                <a:spcPts val="0"/>
              </a:spcAft>
              <a:buNone/>
            </a:pPr>
            <a:r>
              <a:t/>
            </a:r>
            <a:endParaRPr>
              <a:solidFill>
                <a:schemeClr val="dk1"/>
              </a:solidFill>
              <a:latin typeface="Calibri"/>
              <a:ea typeface="Calibri"/>
              <a:cs typeface="Calibri"/>
              <a:sym typeface="Calibri"/>
            </a:endParaRPr>
          </a:p>
          <a:p>
            <a:pPr indent="-342900" lvl="1" marL="800100" rtl="0">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Hosted Mainframe Services Operations</a:t>
            </a:r>
            <a:endParaRPr sz="1800">
              <a:solidFill>
                <a:schemeClr val="dk1"/>
              </a:solidFill>
              <a:latin typeface="Calibri"/>
              <a:ea typeface="Calibri"/>
              <a:cs typeface="Calibri"/>
              <a:sym typeface="Calibri"/>
            </a:endParaRPr>
          </a:p>
          <a:p>
            <a:pPr indent="-342900" lvl="1" marL="800100" rtl="0">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Shared Hosted Data Center</a:t>
            </a:r>
            <a:endParaRPr sz="1800">
              <a:solidFill>
                <a:schemeClr val="dk1"/>
              </a:solidFill>
              <a:latin typeface="Calibri"/>
              <a:ea typeface="Calibri"/>
              <a:cs typeface="Calibri"/>
              <a:sym typeface="Calibri"/>
            </a:endParaRPr>
          </a:p>
          <a:p>
            <a:pPr indent="-342900" lvl="1" marL="800100" rtl="0">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Contractual Updates</a:t>
            </a:r>
            <a:endParaRPr sz="1800">
              <a:solidFill>
                <a:schemeClr val="dk1"/>
              </a:solidFill>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IBM Hosted Mainframe</a:t>
            </a:r>
            <a:endParaRPr>
              <a:solidFill>
                <a:schemeClr val="dk1"/>
              </a:solidFill>
              <a:latin typeface="Calibri"/>
              <a:ea typeface="Calibri"/>
              <a:cs typeface="Calibri"/>
              <a:sym typeface="Calibri"/>
            </a:endParaRPr>
          </a:p>
          <a:p>
            <a:pPr indent="-317500" lvl="2" marL="1371600"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Adobe</a:t>
            </a:r>
            <a:endParaRPr>
              <a:solidFill>
                <a:schemeClr val="dk1"/>
              </a:solidFill>
              <a:latin typeface="Calibri"/>
              <a:ea typeface="Calibri"/>
              <a:cs typeface="Calibri"/>
              <a:sym typeface="Calibri"/>
            </a:endParaRPr>
          </a:p>
          <a:p>
            <a:pPr indent="-400050" lvl="0" marL="400050" rtl="0">
              <a:spcBef>
                <a:spcPts val="0"/>
              </a:spcBef>
              <a:spcAft>
                <a:spcPts val="0"/>
              </a:spcAft>
              <a:buClr>
                <a:schemeClr val="dk1"/>
              </a:buClr>
              <a:buSzPts val="1800"/>
              <a:buFont typeface="Calibri"/>
              <a:buAutoNum type="romanUcPeriod"/>
            </a:pPr>
            <a:r>
              <a:rPr lang="en-US" sz="1800">
                <a:solidFill>
                  <a:schemeClr val="dk1"/>
                </a:solidFill>
                <a:latin typeface="Calibri"/>
                <a:ea typeface="Calibri"/>
                <a:cs typeface="Calibri"/>
                <a:sym typeface="Calibri"/>
              </a:rPr>
              <a:t>Round Table and Adjournment</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a:t>Contract Updates</a:t>
            </a:r>
            <a:endParaRPr/>
          </a:p>
        </p:txBody>
      </p:sp>
      <p:sp>
        <p:nvSpPr>
          <p:cNvPr id="367" name="Shape 367"/>
          <p:cNvSpPr txBox="1"/>
          <p:nvPr>
            <p:ph idx="1" type="body"/>
          </p:nvPr>
        </p:nvSpPr>
        <p:spPr>
          <a:xfrm>
            <a:off x="457200" y="825501"/>
            <a:ext cx="8229600" cy="4254600"/>
          </a:xfrm>
          <a:prstGeom prst="rect">
            <a:avLst/>
          </a:prstGeom>
        </p:spPr>
        <p:txBody>
          <a:bodyPr anchorCtr="0" anchor="t" bIns="91425" lIns="91425" spcFirstLastPara="1" rIns="91425" wrap="square" tIns="91425">
            <a:noAutofit/>
          </a:bodyPr>
          <a:lstStyle/>
          <a:p>
            <a:pPr indent="0" lvl="0" marL="0">
              <a:spcBef>
                <a:spcPts val="480"/>
              </a:spcBef>
              <a:spcAft>
                <a:spcPts val="0"/>
              </a:spcAft>
              <a:buNone/>
            </a:pPr>
            <a:r>
              <a:t/>
            </a:r>
            <a:endParaRPr/>
          </a:p>
        </p:txBody>
      </p:sp>
      <p:sp>
        <p:nvSpPr>
          <p:cNvPr id="368" name="Shape 368"/>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369" name="Shape 369"/>
          <p:cNvPicPr preferRelativeResize="0"/>
          <p:nvPr/>
        </p:nvPicPr>
        <p:blipFill>
          <a:blip r:embed="rId3">
            <a:alphaModFix/>
          </a:blip>
          <a:stretch>
            <a:fillRect/>
          </a:stretch>
        </p:blipFill>
        <p:spPr>
          <a:xfrm>
            <a:off x="285750" y="0"/>
            <a:ext cx="8572500" cy="5715000"/>
          </a:xfrm>
          <a:prstGeom prst="rect">
            <a:avLst/>
          </a:prstGeom>
          <a:noFill/>
          <a:ln>
            <a:noFill/>
          </a:ln>
        </p:spPr>
      </p:pic>
      <p:sp>
        <p:nvSpPr>
          <p:cNvPr id="370" name="Shape 370"/>
          <p:cNvSpPr txBox="1"/>
          <p:nvPr>
            <p:ph idx="10" type="dt"/>
          </p:nvPr>
        </p:nvSpPr>
        <p:spPr>
          <a:xfrm>
            <a:off x="7096146" y="5408307"/>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a:t>
            </a:r>
            <a:r>
              <a:rPr b="0" i="0" lang="en-US" sz="1200" u="none" cap="none" strike="noStrike">
                <a:solidFill>
                  <a:schemeClr val="lt1"/>
                </a:solidFill>
                <a:latin typeface="Calibri"/>
                <a:ea typeface="Calibri"/>
                <a:cs typeface="Calibri"/>
                <a:sym typeface="Calibri"/>
              </a:rPr>
              <a:t>/1</a:t>
            </a:r>
            <a:r>
              <a:rPr lang="en-US"/>
              <a:t>2</a:t>
            </a:r>
            <a:r>
              <a:rPr b="0" i="0" lang="en-US" sz="1200" u="none" cap="none" strike="noStrike">
                <a:solidFill>
                  <a:schemeClr val="lt1"/>
                </a:solidFill>
                <a:latin typeface="Calibri"/>
                <a:ea typeface="Calibri"/>
                <a:cs typeface="Calibri"/>
                <a:sym typeface="Calibri"/>
              </a:rPr>
              <a:t>/</a:t>
            </a:r>
            <a:r>
              <a:rPr lang="en-US"/>
              <a:t>2018</a:t>
            </a:r>
            <a:endParaRPr/>
          </a:p>
        </p:txBody>
      </p:sp>
      <p:sp>
        <p:nvSpPr>
          <p:cNvPr id="371" name="Shape 371"/>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127000"/>
            <a:ext cx="8229600" cy="591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000"/>
              <a:t>IBM Hosted </a:t>
            </a:r>
            <a:r>
              <a:rPr lang="en-US" sz="3000"/>
              <a:t>Mainframe</a:t>
            </a:r>
            <a:r>
              <a:rPr lang="en-US" sz="3000"/>
              <a:t> </a:t>
            </a:r>
            <a:r>
              <a:rPr lang="en-US" sz="3000"/>
              <a:t>Contractual</a:t>
            </a:r>
            <a:r>
              <a:rPr lang="en-US" sz="3000"/>
              <a:t> Update</a:t>
            </a:r>
            <a:endParaRPr sz="3000"/>
          </a:p>
        </p:txBody>
      </p:sp>
      <p:sp>
        <p:nvSpPr>
          <p:cNvPr id="377" name="Shape 377"/>
          <p:cNvSpPr txBox="1"/>
          <p:nvPr>
            <p:ph idx="1" type="body"/>
          </p:nvPr>
        </p:nvSpPr>
        <p:spPr>
          <a:xfrm>
            <a:off x="457200" y="891400"/>
            <a:ext cx="8083800" cy="2820900"/>
          </a:xfrm>
          <a:prstGeom prst="rect">
            <a:avLst/>
          </a:prstGeom>
          <a:noFill/>
          <a:ln>
            <a:noFill/>
          </a:ln>
        </p:spPr>
        <p:txBody>
          <a:bodyPr anchorCtr="0" anchor="t" bIns="45700" lIns="91425" spcFirstLastPara="1" rIns="91425" wrap="square" tIns="45700">
            <a:noAutofit/>
          </a:bodyPr>
          <a:lstStyle/>
          <a:p>
            <a:pPr indent="-279400" lvl="0" marL="342900" rtl="0">
              <a:lnSpc>
                <a:spcPct val="115000"/>
              </a:lnSpc>
              <a:spcBef>
                <a:spcPts val="0"/>
              </a:spcBef>
              <a:spcAft>
                <a:spcPts val="0"/>
              </a:spcAft>
              <a:buClr>
                <a:srgbClr val="000000"/>
              </a:buClr>
              <a:buSzPts val="1400"/>
              <a:buFont typeface="Noto Sans Symbols"/>
              <a:buChar char="✓"/>
            </a:pPr>
            <a:r>
              <a:rPr lang="en-US" sz="1400">
                <a:solidFill>
                  <a:srgbClr val="000000"/>
                </a:solidFill>
                <a:latin typeface="Arial"/>
                <a:ea typeface="Arial"/>
                <a:cs typeface="Arial"/>
                <a:sym typeface="Arial"/>
              </a:rPr>
              <a:t>●</a:t>
            </a:r>
            <a:r>
              <a:rPr lang="en-US" sz="1800" u="sng">
                <a:solidFill>
                  <a:srgbClr val="000000"/>
                </a:solidFill>
                <a:latin typeface="Arial"/>
                <a:ea typeface="Arial"/>
                <a:cs typeface="Arial"/>
                <a:sym typeface="Arial"/>
              </a:rPr>
              <a:t>Customer Impacting</a:t>
            </a:r>
            <a:endParaRPr sz="1800" u="sng">
              <a:solidFill>
                <a:srgbClr val="000000"/>
              </a:solidFill>
              <a:latin typeface="Arial"/>
              <a:ea typeface="Arial"/>
              <a:cs typeface="Arial"/>
              <a:sym typeface="Arial"/>
            </a:endParaRPr>
          </a:p>
          <a:p>
            <a:pPr indent="-393700" lvl="1" marL="914400" rtl="0">
              <a:lnSpc>
                <a:spcPct val="115000"/>
              </a:lnSpc>
              <a:spcBef>
                <a:spcPts val="0"/>
              </a:spcBef>
              <a:spcAft>
                <a:spcPts val="0"/>
              </a:spcAft>
              <a:buClr>
                <a:srgbClr val="000000"/>
              </a:buClr>
              <a:buSzPts val="1400"/>
              <a:buFont typeface="Calibri"/>
              <a:buAutoNum type="alphaLcParenR"/>
            </a:pPr>
            <a:r>
              <a:rPr lang="en-US" sz="1400">
                <a:solidFill>
                  <a:srgbClr val="000000"/>
                </a:solidFill>
                <a:latin typeface="Arial"/>
                <a:ea typeface="Arial"/>
                <a:cs typeface="Arial"/>
                <a:sym typeface="Arial"/>
              </a:rPr>
              <a:t>○Amendment 1:</a:t>
            </a:r>
            <a:endParaRPr sz="1400">
              <a:solidFill>
                <a:srgbClr val="000000"/>
              </a:solidFill>
              <a:latin typeface="Arial"/>
              <a:ea typeface="Arial"/>
              <a:cs typeface="Arial"/>
              <a:sym typeface="Arial"/>
            </a:endParaRPr>
          </a:p>
          <a:p>
            <a:pPr indent="0" lvl="2" marL="914400" rtl="0">
              <a:lnSpc>
                <a:spcPct val="115000"/>
              </a:lnSpc>
              <a:spcBef>
                <a:spcPts val="0"/>
              </a:spcBef>
              <a:spcAft>
                <a:spcPts val="0"/>
              </a:spcAft>
              <a:buClr>
                <a:srgbClr val="000000"/>
              </a:buClr>
              <a:buSzPts val="1400"/>
              <a:buNone/>
            </a:pPr>
            <a:r>
              <a:rPr lang="en-US" sz="1400">
                <a:solidFill>
                  <a:srgbClr val="000000"/>
                </a:solidFill>
                <a:latin typeface="Arial"/>
                <a:ea typeface="Arial"/>
                <a:cs typeface="Arial"/>
                <a:sym typeface="Arial"/>
              </a:rPr>
              <a:t>■IBM will monitor the Control-M Enterprise Manager including AHCCCS and HRIS open system processing.</a:t>
            </a:r>
            <a:endParaRPr sz="1400">
              <a:solidFill>
                <a:srgbClr val="000000"/>
              </a:solidFill>
              <a:latin typeface="Arial"/>
              <a:ea typeface="Arial"/>
              <a:cs typeface="Arial"/>
              <a:sym typeface="Arial"/>
            </a:endParaRPr>
          </a:p>
          <a:p>
            <a:pPr indent="-393700" lvl="1" marL="914400" rtl="0">
              <a:lnSpc>
                <a:spcPct val="115000"/>
              </a:lnSpc>
              <a:spcBef>
                <a:spcPts val="0"/>
              </a:spcBef>
              <a:spcAft>
                <a:spcPts val="0"/>
              </a:spcAft>
              <a:buClr>
                <a:srgbClr val="000000"/>
              </a:buClr>
              <a:buSzPts val="1400"/>
              <a:buFont typeface="Calibri"/>
              <a:buAutoNum type="alphaLcParenR"/>
            </a:pPr>
            <a:r>
              <a:rPr lang="en-US" sz="1400">
                <a:solidFill>
                  <a:srgbClr val="000000"/>
                </a:solidFill>
                <a:latin typeface="Arial"/>
                <a:ea typeface="Arial"/>
                <a:cs typeface="Arial"/>
                <a:sym typeface="Arial"/>
              </a:rPr>
              <a:t>○Amendment 2:</a:t>
            </a:r>
            <a:endParaRPr sz="1400">
              <a:solidFill>
                <a:srgbClr val="000000"/>
              </a:solidFill>
              <a:latin typeface="Arial"/>
              <a:ea typeface="Arial"/>
              <a:cs typeface="Arial"/>
              <a:sym typeface="Arial"/>
            </a:endParaRPr>
          </a:p>
          <a:p>
            <a:pPr indent="0" lvl="2" marL="914400" rtl="0">
              <a:lnSpc>
                <a:spcPct val="115000"/>
              </a:lnSpc>
              <a:spcBef>
                <a:spcPts val="0"/>
              </a:spcBef>
              <a:spcAft>
                <a:spcPts val="0"/>
              </a:spcAft>
              <a:buClr>
                <a:srgbClr val="000000"/>
              </a:buClr>
              <a:buSzPts val="1400"/>
              <a:buNone/>
            </a:pPr>
            <a:r>
              <a:rPr lang="en-US" sz="1400">
                <a:solidFill>
                  <a:srgbClr val="000000"/>
                </a:solidFill>
                <a:latin typeface="Arial"/>
                <a:ea typeface="Arial"/>
                <a:cs typeface="Arial"/>
                <a:sym typeface="Arial"/>
              </a:rPr>
              <a:t>■IBM will measure Software Currency to be at N or N-1 per the State’s directive as part of the Task Order SLR’s</a:t>
            </a:r>
            <a:endParaRPr sz="1400">
              <a:solidFill>
                <a:srgbClr val="000000"/>
              </a:solidFill>
              <a:latin typeface="Arial"/>
              <a:ea typeface="Arial"/>
              <a:cs typeface="Arial"/>
              <a:sym typeface="Arial"/>
            </a:endParaRPr>
          </a:p>
          <a:p>
            <a:pPr indent="-279400" lvl="0" marL="342900" rtl="0">
              <a:lnSpc>
                <a:spcPct val="115000"/>
              </a:lnSpc>
              <a:spcBef>
                <a:spcPts val="0"/>
              </a:spcBef>
              <a:spcAft>
                <a:spcPts val="0"/>
              </a:spcAft>
              <a:buClr>
                <a:srgbClr val="000000"/>
              </a:buClr>
              <a:buSzPts val="1400"/>
              <a:buFont typeface="Noto Sans Symbols"/>
              <a:buChar char="✓"/>
            </a:pPr>
            <a:r>
              <a:rPr lang="en-US" sz="1400">
                <a:solidFill>
                  <a:srgbClr val="000000"/>
                </a:solidFill>
                <a:latin typeface="Arial"/>
                <a:ea typeface="Arial"/>
                <a:cs typeface="Arial"/>
                <a:sym typeface="Arial"/>
              </a:rPr>
              <a:t>●</a:t>
            </a:r>
            <a:r>
              <a:rPr lang="en-US" sz="1800" u="sng">
                <a:solidFill>
                  <a:srgbClr val="000000"/>
                </a:solidFill>
                <a:latin typeface="Arial"/>
                <a:ea typeface="Arial"/>
                <a:cs typeface="Arial"/>
                <a:sym typeface="Arial"/>
              </a:rPr>
              <a:t>Non Customer Impacting</a:t>
            </a:r>
            <a:endParaRPr sz="1800" u="sng">
              <a:solidFill>
                <a:srgbClr val="000000"/>
              </a:solidFill>
              <a:latin typeface="Arial"/>
              <a:ea typeface="Arial"/>
              <a:cs typeface="Arial"/>
              <a:sym typeface="Arial"/>
            </a:endParaRPr>
          </a:p>
          <a:p>
            <a:pPr indent="-393700" lvl="1" marL="914400" rtl="0">
              <a:lnSpc>
                <a:spcPct val="115000"/>
              </a:lnSpc>
              <a:spcBef>
                <a:spcPts val="0"/>
              </a:spcBef>
              <a:spcAft>
                <a:spcPts val="0"/>
              </a:spcAft>
              <a:buClr>
                <a:srgbClr val="000000"/>
              </a:buClr>
              <a:buSzPts val="1400"/>
              <a:buFont typeface="Calibri"/>
              <a:buAutoNum type="alphaLcParenR"/>
            </a:pPr>
            <a:r>
              <a:rPr lang="en-US" sz="1400">
                <a:solidFill>
                  <a:srgbClr val="000000"/>
                </a:solidFill>
                <a:latin typeface="Arial"/>
                <a:ea typeface="Arial"/>
                <a:cs typeface="Arial"/>
                <a:sym typeface="Arial"/>
              </a:rPr>
              <a:t>○Amendment 1:</a:t>
            </a:r>
            <a:endParaRPr sz="1400">
              <a:solidFill>
                <a:srgbClr val="000000"/>
              </a:solidFill>
              <a:latin typeface="Arial"/>
              <a:ea typeface="Arial"/>
              <a:cs typeface="Arial"/>
              <a:sym typeface="Arial"/>
            </a:endParaRPr>
          </a:p>
          <a:p>
            <a:pPr indent="0" lvl="2" marL="914400" rtl="0">
              <a:lnSpc>
                <a:spcPct val="115000"/>
              </a:lnSpc>
              <a:spcBef>
                <a:spcPts val="0"/>
              </a:spcBef>
              <a:spcAft>
                <a:spcPts val="0"/>
              </a:spcAft>
              <a:buClr>
                <a:srgbClr val="000000"/>
              </a:buClr>
              <a:buSzPts val="1400"/>
              <a:buNone/>
            </a:pPr>
            <a:r>
              <a:rPr lang="en-US" sz="1400">
                <a:solidFill>
                  <a:srgbClr val="000000"/>
                </a:solidFill>
                <a:latin typeface="Arial"/>
                <a:ea typeface="Arial"/>
                <a:cs typeface="Arial"/>
                <a:sym typeface="Arial"/>
              </a:rPr>
              <a:t>■IBM will be supplied State Employees actuals from 08/31/17 payroll to assist in rebadging process</a:t>
            </a:r>
            <a:endParaRPr sz="1400">
              <a:solidFill>
                <a:srgbClr val="000000"/>
              </a:solidFill>
              <a:latin typeface="Arial"/>
              <a:ea typeface="Arial"/>
              <a:cs typeface="Arial"/>
              <a:sym typeface="Arial"/>
            </a:endParaRPr>
          </a:p>
          <a:p>
            <a:pPr indent="-393700" lvl="1" marL="914400" rtl="0">
              <a:lnSpc>
                <a:spcPct val="115000"/>
              </a:lnSpc>
              <a:spcBef>
                <a:spcPts val="0"/>
              </a:spcBef>
              <a:spcAft>
                <a:spcPts val="0"/>
              </a:spcAft>
              <a:buClr>
                <a:srgbClr val="000000"/>
              </a:buClr>
              <a:buSzPts val="1400"/>
              <a:buFont typeface="Calibri"/>
              <a:buAutoNum type="alphaLcParenR"/>
            </a:pPr>
            <a:r>
              <a:rPr lang="en-US" sz="1400">
                <a:solidFill>
                  <a:srgbClr val="000000"/>
                </a:solidFill>
                <a:latin typeface="Arial"/>
                <a:ea typeface="Arial"/>
                <a:cs typeface="Arial"/>
                <a:sym typeface="Arial"/>
              </a:rPr>
              <a:t>○Amendment 2:</a:t>
            </a:r>
            <a:endParaRPr sz="1400">
              <a:solidFill>
                <a:srgbClr val="000000"/>
              </a:solidFill>
              <a:latin typeface="Arial"/>
              <a:ea typeface="Arial"/>
              <a:cs typeface="Arial"/>
              <a:sym typeface="Arial"/>
            </a:endParaRPr>
          </a:p>
          <a:p>
            <a:pPr indent="0" lvl="2" marL="914400" rtl="0">
              <a:lnSpc>
                <a:spcPct val="115000"/>
              </a:lnSpc>
              <a:spcBef>
                <a:spcPts val="0"/>
              </a:spcBef>
              <a:spcAft>
                <a:spcPts val="0"/>
              </a:spcAft>
              <a:buClr>
                <a:srgbClr val="000000"/>
              </a:buClr>
              <a:buSzPts val="1400"/>
              <a:buNone/>
            </a:pPr>
            <a:r>
              <a:rPr lang="en-US" sz="1400">
                <a:solidFill>
                  <a:srgbClr val="000000"/>
                </a:solidFill>
                <a:latin typeface="Arial"/>
                <a:ea typeface="Arial"/>
                <a:cs typeface="Arial"/>
                <a:sym typeface="Arial"/>
              </a:rPr>
              <a:t>■To align with the acceptance of IBM’s exceptions SLR Factor was adjusted to the agreed upon 150%.</a:t>
            </a:r>
            <a:endParaRPr sz="1400">
              <a:solidFill>
                <a:srgbClr val="000000"/>
              </a:solidFill>
              <a:latin typeface="Arial"/>
              <a:ea typeface="Arial"/>
              <a:cs typeface="Arial"/>
              <a:sym typeface="Arial"/>
            </a:endParaRPr>
          </a:p>
          <a:p>
            <a:pPr indent="0" lvl="0" marL="0" marR="0" rtl="0" algn="l">
              <a:spcBef>
                <a:spcPts val="480"/>
              </a:spcBef>
              <a:spcAft>
                <a:spcPts val="0"/>
              </a:spcAft>
              <a:buNone/>
            </a:pPr>
            <a:r>
              <a:t/>
            </a:r>
            <a:endParaRPr>
              <a:solidFill>
                <a:srgbClr val="000000"/>
              </a:solidFill>
            </a:endParaRPr>
          </a:p>
        </p:txBody>
      </p:sp>
      <p:sp>
        <p:nvSpPr>
          <p:cNvPr id="378" name="Shape 378"/>
          <p:cNvSpPr txBox="1"/>
          <p:nvPr>
            <p:ph idx="10" type="dt"/>
          </p:nvPr>
        </p:nvSpPr>
        <p:spPr>
          <a:xfrm>
            <a:off x="7096146" y="5394019"/>
            <a:ext cx="904855" cy="17175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79" name="Shape 379"/>
          <p:cNvSpPr txBox="1"/>
          <p:nvPr>
            <p:ph idx="11" type="ftr"/>
          </p:nvPr>
        </p:nvSpPr>
        <p:spPr>
          <a:xfrm>
            <a:off x="3200400" y="5394019"/>
            <a:ext cx="2895600" cy="1717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380" name="Shape 380"/>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
        <p:nvSpPr>
          <p:cNvPr id="387" name="Shape 387"/>
          <p:cNvSpPr txBox="1"/>
          <p:nvPr>
            <p:ph type="title"/>
          </p:nvPr>
        </p:nvSpPr>
        <p:spPr>
          <a:xfrm>
            <a:off x="811525" y="217175"/>
            <a:ext cx="7395300" cy="720000"/>
          </a:xfrm>
          <a:prstGeom prst="rect">
            <a:avLst/>
          </a:prstGeom>
          <a:no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Calibri"/>
              <a:buNone/>
            </a:pPr>
            <a:r>
              <a:rPr lang="en-US"/>
              <a:t>Adobe Enterprise Contract Update</a:t>
            </a:r>
            <a:endParaRPr b="0" i="0" sz="1800" u="none" cap="none" strike="noStrike">
              <a:solidFill>
                <a:schemeClr val="dk1"/>
              </a:solidFill>
              <a:latin typeface="Calibri"/>
              <a:ea typeface="Calibri"/>
              <a:cs typeface="Calibri"/>
              <a:sym typeface="Calibri"/>
            </a:endParaRPr>
          </a:p>
        </p:txBody>
      </p:sp>
      <p:pic>
        <p:nvPicPr>
          <p:cNvPr id="388" name="Shape 388"/>
          <p:cNvPicPr preferRelativeResize="0"/>
          <p:nvPr/>
        </p:nvPicPr>
        <p:blipFill>
          <a:blip r:embed="rId3">
            <a:alphaModFix/>
          </a:blip>
          <a:stretch>
            <a:fillRect/>
          </a:stretch>
        </p:blipFill>
        <p:spPr>
          <a:xfrm>
            <a:off x="622000" y="1214275"/>
            <a:ext cx="8229600" cy="3922549"/>
          </a:xfrm>
          <a:prstGeom prst="rect">
            <a:avLst/>
          </a:prstGeom>
          <a:noFill/>
          <a:ln>
            <a:noFill/>
          </a:ln>
        </p:spPr>
      </p:pic>
      <p:sp>
        <p:nvSpPr>
          <p:cNvPr id="389" name="Shape 389"/>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390" name="Shape 390"/>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
        <p:nvSpPr>
          <p:cNvPr id="397" name="Shape 397"/>
          <p:cNvSpPr txBox="1"/>
          <p:nvPr>
            <p:ph type="title"/>
          </p:nvPr>
        </p:nvSpPr>
        <p:spPr>
          <a:xfrm>
            <a:off x="811525" y="217175"/>
            <a:ext cx="7395300" cy="72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Calibri"/>
              <a:buNone/>
            </a:pPr>
            <a:r>
              <a:rPr lang="en-US"/>
              <a:t>Adobe Timeline</a:t>
            </a:r>
            <a:endParaRPr b="0" i="0" sz="1800" u="none" cap="none" strike="noStrike">
              <a:solidFill>
                <a:schemeClr val="dk1"/>
              </a:solidFill>
              <a:latin typeface="Calibri"/>
              <a:ea typeface="Calibri"/>
              <a:cs typeface="Calibri"/>
              <a:sym typeface="Calibri"/>
            </a:endParaRPr>
          </a:p>
        </p:txBody>
      </p:sp>
      <p:pic>
        <p:nvPicPr>
          <p:cNvPr id="398" name="Shape 398"/>
          <p:cNvPicPr preferRelativeResize="0"/>
          <p:nvPr/>
        </p:nvPicPr>
        <p:blipFill>
          <a:blip r:embed="rId3">
            <a:alphaModFix/>
          </a:blip>
          <a:stretch>
            <a:fillRect/>
          </a:stretch>
        </p:blipFill>
        <p:spPr>
          <a:xfrm>
            <a:off x="152400" y="1204862"/>
            <a:ext cx="8588393" cy="3947788"/>
          </a:xfrm>
          <a:prstGeom prst="rect">
            <a:avLst/>
          </a:prstGeom>
          <a:noFill/>
          <a:ln>
            <a:noFill/>
          </a:ln>
        </p:spPr>
      </p:pic>
      <p:sp>
        <p:nvSpPr>
          <p:cNvPr id="399" name="Shape 399"/>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400" name="Shape 400"/>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
        <p:nvSpPr>
          <p:cNvPr id="407" name="Shape 407"/>
          <p:cNvSpPr txBox="1"/>
          <p:nvPr>
            <p:ph type="title"/>
          </p:nvPr>
        </p:nvSpPr>
        <p:spPr>
          <a:xfrm>
            <a:off x="811525" y="217175"/>
            <a:ext cx="7395300" cy="72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000"/>
              <a:buFont typeface="Calibri"/>
              <a:buNone/>
            </a:pPr>
            <a:r>
              <a:rPr lang="en-US"/>
              <a:t>Adobe Products</a:t>
            </a:r>
            <a:endParaRPr b="0" i="0" sz="1800" u="none" cap="none" strike="noStrike">
              <a:solidFill>
                <a:schemeClr val="dk1"/>
              </a:solidFill>
              <a:latin typeface="Calibri"/>
              <a:ea typeface="Calibri"/>
              <a:cs typeface="Calibri"/>
              <a:sym typeface="Calibri"/>
            </a:endParaRPr>
          </a:p>
        </p:txBody>
      </p:sp>
      <p:cxnSp>
        <p:nvCxnSpPr>
          <p:cNvPr id="408" name="Shape 408"/>
          <p:cNvCxnSpPr/>
          <p:nvPr/>
        </p:nvCxnSpPr>
        <p:spPr>
          <a:xfrm>
            <a:off x="205612" y="1073797"/>
            <a:ext cx="8646000" cy="0"/>
          </a:xfrm>
          <a:prstGeom prst="straightConnector1">
            <a:avLst/>
          </a:prstGeom>
          <a:noFill/>
          <a:ln cap="flat" cmpd="sng" w="12700">
            <a:solidFill>
              <a:schemeClr val="dk1"/>
            </a:solidFill>
            <a:prstDash val="dot"/>
            <a:round/>
            <a:headEnd len="sm" w="sm" type="none"/>
            <a:tailEnd len="sm" w="sm" type="none"/>
          </a:ln>
        </p:spPr>
      </p:cxnSp>
      <p:sp>
        <p:nvSpPr>
          <p:cNvPr id="409" name="Shape 409"/>
          <p:cNvSpPr txBox="1"/>
          <p:nvPr/>
        </p:nvSpPr>
        <p:spPr>
          <a:xfrm>
            <a:off x="485525" y="1244050"/>
            <a:ext cx="4141200" cy="1514100"/>
          </a:xfrm>
          <a:prstGeom prst="rect">
            <a:avLst/>
          </a:prstGeom>
          <a:noFill/>
          <a:ln>
            <a:noFill/>
          </a:ln>
        </p:spPr>
        <p:txBody>
          <a:bodyPr anchorCtr="0" anchor="ctr" bIns="91425" lIns="91425" spcFirstLastPara="1" rIns="91425" wrap="square" tIns="91425">
            <a:noAutofit/>
          </a:bodyPr>
          <a:lstStyle/>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All Adobe applications in the Creative Cloud Suite and Adobe Sign (e-Signature) are available statewide</a:t>
            </a:r>
            <a:endParaRPr/>
          </a:p>
        </p:txBody>
      </p:sp>
      <p:sp>
        <p:nvSpPr>
          <p:cNvPr id="410" name="Shape 410"/>
          <p:cNvSpPr txBox="1"/>
          <p:nvPr/>
        </p:nvSpPr>
        <p:spPr>
          <a:xfrm>
            <a:off x="485525" y="3065025"/>
            <a:ext cx="3892500" cy="1923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US" sz="1800">
                <a:solidFill>
                  <a:schemeClr val="dk1"/>
                </a:solidFill>
                <a:latin typeface="Calibri"/>
                <a:ea typeface="Calibri"/>
                <a:cs typeface="Calibri"/>
                <a:sym typeface="Calibri"/>
              </a:rPr>
              <a:t>Adobe Sign </a:t>
            </a:r>
            <a:r>
              <a:rPr lang="en-US">
                <a:solidFill>
                  <a:schemeClr val="dk1"/>
                </a:solidFill>
                <a:latin typeface="Calibri"/>
                <a:ea typeface="Calibri"/>
                <a:cs typeface="Calibri"/>
                <a:sym typeface="Calibri"/>
              </a:rPr>
              <a:t>(4/1/16 - 4/11/18)</a:t>
            </a:r>
            <a:endParaRPr>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Total Sent: 9309</a:t>
            </a:r>
            <a:endParaRPr sz="1800">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Canceled or Rejected: 622</a:t>
            </a:r>
            <a:endParaRPr sz="1800">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In Process: 392</a:t>
            </a:r>
            <a:endParaRPr sz="1800">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Completed: 7636</a:t>
            </a:r>
            <a:endParaRPr sz="1800">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Expired: 659</a:t>
            </a:r>
            <a:endParaRPr sz="1800">
              <a:solidFill>
                <a:schemeClr val="dk1"/>
              </a:solidFill>
              <a:latin typeface="Calibri"/>
              <a:ea typeface="Calibri"/>
              <a:cs typeface="Calibri"/>
              <a:sym typeface="Calibri"/>
            </a:endParaRPr>
          </a:p>
          <a:p>
            <a:pPr indent="-342900" lvl="0" marL="457200" rtl="0">
              <a:spcBef>
                <a:spcPts val="0"/>
              </a:spcBef>
              <a:spcAft>
                <a:spcPts val="0"/>
              </a:spcAft>
              <a:buClr>
                <a:srgbClr val="AB3333"/>
              </a:buClr>
              <a:buSzPts val="1800"/>
              <a:buFont typeface="Noto Sans Symbols"/>
              <a:buChar char="★"/>
            </a:pPr>
            <a:r>
              <a:rPr lang="en-US" sz="1800">
                <a:solidFill>
                  <a:schemeClr val="dk1"/>
                </a:solidFill>
                <a:latin typeface="Calibri"/>
                <a:ea typeface="Calibri"/>
                <a:cs typeface="Calibri"/>
                <a:sym typeface="Calibri"/>
              </a:rPr>
              <a:t>Unique Senders: 119</a:t>
            </a:r>
            <a:endParaRPr sz="1800">
              <a:solidFill>
                <a:schemeClr val="dk1"/>
              </a:solidFill>
              <a:latin typeface="Calibri"/>
              <a:ea typeface="Calibri"/>
              <a:cs typeface="Calibri"/>
              <a:sym typeface="Calibri"/>
            </a:endParaRPr>
          </a:p>
          <a:p>
            <a:pPr indent="0" lvl="0" marL="0" rtl="0">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Shape 411"/>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412" name="Shape 412"/>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pic>
        <p:nvPicPr>
          <p:cNvPr id="413" name="Shape 413"/>
          <p:cNvPicPr preferRelativeResize="0"/>
          <p:nvPr/>
        </p:nvPicPr>
        <p:blipFill>
          <a:blip r:embed="rId3">
            <a:alphaModFix/>
          </a:blip>
          <a:stretch>
            <a:fillRect/>
          </a:stretch>
        </p:blipFill>
        <p:spPr>
          <a:xfrm>
            <a:off x="4795275" y="1322125"/>
            <a:ext cx="3305925" cy="35827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idx="10" type="dt"/>
          </p:nvPr>
        </p:nvSpPr>
        <p:spPr>
          <a:xfrm>
            <a:off x="6983362" y="5394019"/>
            <a:ext cx="10176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420" name="Shape 420"/>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a:solidFill>
                  <a:schemeClr val="lt1"/>
                </a:solidFill>
                <a:latin typeface="Calibri"/>
                <a:ea typeface="Calibri"/>
                <a:cs typeface="Calibri"/>
                <a:sym typeface="Calibri"/>
              </a:rPr>
              <a:t>AZNet II </a:t>
            </a:r>
            <a:r>
              <a:rPr lang="en-US" sz="1200">
                <a:solidFill>
                  <a:schemeClr val="lt1"/>
                </a:solidFill>
                <a:latin typeface="Calibri"/>
                <a:ea typeface="Calibri"/>
                <a:cs typeface="Calibri"/>
                <a:sym typeface="Calibri"/>
              </a:rPr>
              <a:t>Oversight Committee</a:t>
            </a:r>
            <a:endParaRPr sz="1200">
              <a:solidFill>
                <a:schemeClr val="lt1"/>
              </a:solidFill>
              <a:latin typeface="Calibri"/>
              <a:ea typeface="Calibri"/>
              <a:cs typeface="Calibri"/>
              <a:sym typeface="Calibri"/>
            </a:endParaRPr>
          </a:p>
        </p:txBody>
      </p:sp>
      <p:sp>
        <p:nvSpPr>
          <p:cNvPr id="421" name="Shape 421"/>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422" name="Shape 422"/>
          <p:cNvSpPr txBox="1"/>
          <p:nvPr>
            <p:ph idx="1" type="body"/>
          </p:nvPr>
        </p:nvSpPr>
        <p:spPr>
          <a:xfrm>
            <a:off x="3200400" y="2409371"/>
            <a:ext cx="3248700" cy="24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AB3333"/>
              </a:buClr>
              <a:buSzPts val="4400"/>
              <a:buFont typeface="Noto Sans Symbols"/>
              <a:buNone/>
            </a:pPr>
            <a:r>
              <a:t/>
            </a:r>
            <a:endParaRPr/>
          </a:p>
        </p:txBody>
      </p:sp>
      <p:sp>
        <p:nvSpPr>
          <p:cNvPr descr="data:image/jpeg;base64,/9j/4AAQSkZJRgABAQECWAJYAAD/2wBDAAMCAgMCAgMDAwMEAwMEBQgFBQQEBQoHBwYIDAoMDAsKCwsNDhIQDQ4RDgsLEBYQERMUFRUVDA8XGBYUGBIUFRT/2wBDAQMEBAUEBQkFBQkUDQsNFBQUFBQUFBQUFBQUFBQUFBQUFBQUFBQUFBQUFBQUFBQUFBQUFBQUFBQUFBQUFBQUFBT/wAARCAHzAx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8S+Evwz03xh8NfDmt6trHi641PULNLi4lTxhq0Ss7DJIRLkKo9lAA7Cut/4Uf4d/wCgl4w/8LXWf/kum/AE/wDFlfBn/YMh/lXf5oA4L/hR/h3/AKCXjD/wtdZ/+S6P+FH+Hf8AoJeMP/C11n/5Lrvc0ZoA4L/hR/h3/oJeMP8AwtdZ/wDkuj/hR/h3/oJeMP8AwtdZ/wDkuu9zRmgDgv8AhR/h3/oJeMP/AAtdZ/8Akuj/AIUf4d/6CXjD/wALXWf/AJLrvc0ZoA4L/hR/h3/oJeMP/C11n/5Lo/4Uf4d/6CXjD/wtdZ/+S673NGaAOC/4Uf4d/wCgl4w/8LXWf/kuj/hR/h3/AKCXjD/wtdZ/+S673NGaAOB/Z+12+8SfBTwPqGpXEl5fTaJYvNczOXkmc20bM7sSSWJJJPcmvQa8u/Zi/wCSBeAv+wHYf+ksVeo0AFFFFABRRRQAUUUUAFFFFABRRRQAUUUUAFFFFABRRRQAUUUUAFFFFABRRRQAUUUUAFFFFABRRRQAUUUUAFFFFABRRRQAUUUUAFFFFABRRRQAUUUUAFFFFABRRRQAUUUUAFFFFABRRRQAUUUUAFFFFABRRRQAUUUUAFFFFAEdxcRWdvLPPKkMESl5JJGCqigZJJPAAHeuD/4TvxF4s+bwboEMmmnhdc16Z7WCQf3oIVRpJl/2m8pWBBVmFR6lt+Ivjm80adRL4Z8PNF9tgYZS8v2VZUicd0ijaOQr0ZpY/wC4Qe+8ygDhf7J+Kcnzf8JZ4Pt/+mf/AAjF1Lj/AIF/aC5/75FH9i/FP/ocvB//AISV1/8ALOu68yjzKAOF/sX4p/8AQ5eD/wDwkrr/AOWdH9i/FP8A6HLwf/4SV1/8s6i8YftBfDjwJba5JrXjjw7YzaKyR39pPq1tHPBK8bSRQsjyDbJIqOUVsFgpI4Brs9H1iLWtJstQgVkhu4UnRZAAwVlDAHBPOD60A9NDkf7F+Kf/AEOXg/8A8JK6/wDlnR/YvxT/AOhy8H/+Eldf/LOu68yjzKAOF/sX4p/9Dl4P/wDCSuv/AJZ0f2L8U/8AocvB/wD4SV1/8s67rzKPMoA4X+1PiP4f/e3+k6J4qtBzJ/Ysr2N0B/sQzs8bn6zJ+NdR4Y8V6d4u09rrTpXPluYZ7eeNop7aUAExyxsAyMAQcEcggjIIJ0vMrg/iRbTeG0fxxo8ROpaXFuv7eMf8hCxU7pImH8Tou54z1DAqCBI2QD0Kiq2nahb6rp9te2sizW1xGssUinIZWGQfyNWaACiiigAooooAKKKKACiiigAooooA86+ATf8AFl/Bn/YMh/8AQa77dXnnwDb/AIsv4N/7BsP8q77dQBLuqlrWuad4b0m81XV7+20rTLOJprm9vZlhhgjUZZ3diFVQOSScCrG6vB/2nPElxfap4F8C6foGpeLZtW1H+1tT0bSZLZJ5dNsmSR8m5mhi2NcPaRsrONyu4AbkVLb2Q15nqXij4t+B/BOi6drPiLxl4f0DSNS2my1DVNUgtre6yu8eXI7hXyvzDaTxzVXT/jl8OdW8Pf2/Y+P/AAve6F9sXTv7Ut9ZtpLb7U2NsHmh9vmHcuEzuO4cc18+fDf41al8Mvgvqvg//hHbqx8c6Hrh8K+GvDGpSQ+fIJx52mrI0MksYjjtnBd0dgEtpD1GKi+NXwL0bQ/gp8OfAetn/hIU1jxrpzeIL64XD6pdXEjm5uH9CzMdo/gARRgKMEpWem10vvt+hN7LXpf8D6sufE2kWWpSafcapZwX8dq189rJcIsq26na0xUnIjB4LYwD3ridP/aU+EWrw30th8U/Bd7FYQfaruS38Q2ki28O5U8yQiT5E3Oi7jgZZR1Ir5f+H/i7WNS+M3jDwn4ple48XeDPh5f6LqF06kfbo1uUe1vPfzoGjdscB/MHGK92/ZJsvF9r8EfA8mv67oup6VJ4c046fa6bo01nPbr9nTiWV7uZZTtwMrHHyCcc4DjqnL+t3/kLmtLle/8AwF/mdp4V/aA+F/jrW4NG8N/Efwl4h1ecMYtP0rXLW5uJAoLMVjjkLHABJwOADXe7q8P/AGZW/wBJ+LfX/kfNR/8ARcFe17qIvmjGXdJ/egTu35Nr7iXdRuqLdRuplHnX7MX/ACQLwF/2A7D/ANJYq9Rry79mL/kgXgL/ALAdh/6SxV6jQAUUUUAFFFFABRRRQAUUUUAFFFFAFPWNYsvD+mXGo6ldRWVjbrvlnmbaqj6/XjHcnFcX/wAJV408U/P4c8P2mjaa33NR8TPIk0g/vLZou8Kf+mskbDHKVFou34i+LbzWrpRNoWh3sllpNuwykl1ETHcXRHdlkDwp/d2SMPvgjv8AzKAOF/sf4ptz/wAJf4Pjzzs/4RW6fb7bv7SGfrgZ9BR/YvxT/wChy8H/APhJXX/yzruvMo8ygDhf7F+Kf/Q5eD//AAkrr/5Z0f2L8U/+hy8H/wDhJXX/AMs67rzKPMoA4X+xfin/ANDl4P8A/CSuv/lnR/YvxT/6HLwf/wCEldf/ACzruvMo8ygDhf7F+Kf/AEOXg/8A8JK6/wDlnR/Y/wAU15/4TDwe/wDs/wDCKXS59s/2kcfXBruvMo8ygDhf+Ej8deGf3mu6BYeINOXmS88NyyLcoPX7JKDuA/2JWY9kJ4PY6Hr1h4m0uDUdMukvLOYHbImRyCQykHlWBBBUgEEEEAirPmV554ykHw41638W2a+VpN7cxWmv2ycKwciOK7A/56I5jV27xkls+UmAD0mikVgygg5B5BpaACiiigAooooAKKKKACiiigAooooAKKKKACiiigAooooAKKKKACiiigAooooAKKKKACiiigAooooAKKKKACiiigAooooAKKKKACiiigDzL4Ny+Z4b1m7fm5uvEetNMT1ymo3ESA/7scaL/wABru/Orz/wyp8J+OvFHhuUbIb24fXtNPZ4piPtKj1ZLguzeguI/Wuz8ygC751fOP7UzanaR6h4m0rWrq1t/DGnR3+pSaf4wubGfSoUkaUzLpkSrDetIiOoW7mVD5QCjlw30D5lcz4g+Gng3xZ4h03Xtc8JaFrOuaYVax1PUNNhnubQq29TFK6lkw3zDaRg89aXVMfRoyPFPwd07xpYCS21/W9Annupr03mnfZjKUniEcsBWeCRQjKFz8u8EcMOc8d+0p9q8O+D/hxoulx+JL+1k8Q2mnzWPhrVzpuoXsC20/7sXCz24XJRWOZUB2/hXt3mVUv9NsdUe0e9sre8ezmFzbNPErmGUAqJEyPlYBmG4c4Y+tS47Jd19yEttd7P8T5q1Dx/8U/hT4L0jRdP8258RT/2rrCaLrltFrd5Y6RFKnlC5vZdVs490QlRXYyzsd4wXEbSNLcfGb4j/FL4U/EPX9JvtB8KaZYeGIby3RbO5ub4T3GlxXbFZ1uYlTyzKyqwUkkqfl2fP714w+H/AIU+IUdkninwxo3iVLKTzrVdY0+K7EEn99PMU7W4HIweKuaf4Z0TSbO4tLHR9Ps7W4RYpoLe1SNJUWMRqrKBggRqqAHoqgdBiq3i19w46ST6I8cb4yeOfBtzp3hPWZdE1bxJrNnpraBqEFhNbw3TyTmO88yFrmRz9nj8uU4kG4N1Hb6F86vO7P4PeE9L13wpqOmaTaaRB4Xgu4dK0vT7SGCztmudnmSIixgq2FYDaQMSPkEkEdv5lW3czjHl0LvnUkjrLGyOodGGGVuQQexqn5lc38Q/FknhPwneXdqom1SXFrp1v/z2upDsiX6biCx7KGY8A1JZ8feOv2sPiJ8F/hD4e0bw54QntrCK2W0g8Xagn2iAqvyII1XKhsKMeacnn5COa97/AGcfir4t1D4K+GL6/wDBXi/xbfXsD3U+sreaWVuXeRmJUSXqMqjO0KUXAUDAxXqvw58D2fh/4b6b4cuYY7+yhs47R47hA6zKqBCXVuu7BJz1zW54T8I6P4F0OLR9BsItL0qF5His4MiOIu5dgik/KNzE7RgDPAFAHL/8LL8Rf9En8Yf+Bejf/LCj/hZfiL/ok/jD/wAC9G/+WFegUUAef/8ACy/EX/RJ/GH/AIF6N/8ALCj/AIWX4i/6JP4w/wDAvRv/AJYV6BRQB5//AMLL8Rf9En8Yf+Bejf8Aywo/4WX4i/6JP4w/8C9G/wDlhXoFFAHn/wDwsvxF/wBEn8Yf+Bejf/LCj/hZfiL/AKJP4w/8C9G/+WFegUUAeeS/EbxDNE8bfCfxjtcFTtvNHU4PoRqGR9RXx3+zj+2R8Vb7xrP4OuvC2ofEiyt7hoRcQqiahaxhyoM0oPktgDGXK5P/AC0NfoJLGJonjbdtcFTtYqcH0I5H1FZHhPwZoXgPR4tJ8O6TaaNp0fIt7OIIpPdjj7zHuxyT3NAHE/AN/wDizHg3jH/Esh/9Brvd9eefAdv+LN+D+f8AmGxfyrvN/vQBPvql/Y+nHWRrH2C1/tYQG1F/5K+eISwYxeZjds3ANtzjIzUkkjiNigDPg7QTgE9q+ZvgX8cJls9cvfiR8Q72x8U6RplxqXiXwVrukQWR0hUckzWQSJJZrVVDKJS9yHBjIdWyGWl/QdtD3Hxb8G/h94+vJLvxP4F8M+I7uTy98+raPb3Tt5YYR5aRCTtDuB6b2x1NP8PfCLwH4R01NP0LwT4d0WwjvE1FLXT9Jgt4lukACThUQASAAYfG4Y61xuk/tJaMy3T+JvD+v+AYI9Hm1+3m8RR2+27sYQpmljFvPMVMYeItHIEk/eLhT82JLf8AaDgh8M3eu6z4J8WeGrKL7G8H9p21sTdx3M6wxuhiuJFUhnUtHKUkUHOyn/X9fcJ67no03hPQrjWrnWJdF06TV7mz/s+e/e0jM8ttuLeQ0mNzR5JOwnGSTisHwZ8Ffh38OdUk1Pwn4C8MeF9SkiMD3mi6Nb2kzRkglC8aKSpKqcZxlR6VzHxA/aQ8NfDe+8VWuqWWsXD+G7fSrm7NharOZF1C6e2gESB97sHjYsoXOCNu8nFU9c+J+tL4y+HAksPEHht9WGq+b4SuLTT5579obcyRq9wt0yQH5dybXIYsA+wA4NlcH2Z61pmj6dopuzp9ha2BvJ2urk20Kx+dMwAaV9oG5yAMseTgVd3187/Bj9qS+8ZeFfBd54x8Har4du/E2qXGk2uoItq1g8yG4KD5LqWRMrAUy4GZOB8pBr1vwL8QtP8AiFDrU+lxXK22l6pcaS1xOqhLiWBgkrREMcoH3Jk4O5G4xgkXZf1/Vxeff+v0Ot30b6g3+9G/3oGfnx4r/a2+JHwj+CfgfQ/D3hCfw/ZyaHYpF4p1CITpP/osf+oAzGpwM/OWbB5RTX1Z8FfiZ4ok+Efg+a48A+MvEdzc6Xb3U2rNfaUwu5JEEjSKZL5WClmJAZVIGBgYwNn9njSLHXv2cfBOn6nZW+o2FxoNgk1rdRLLFIv2WLhlYEEfWvSPDPhnTPB2h2mjaNaLY6XaKUt7ZGYrEpJO1ckkAZ4HQDAGAAKAOT/4WX4i/wCiT+MP/AvRv/lhR/wsvxF/0Sfxh/4F6N/8sK9AooA8/wD+Fl+Iv+iT+MP/AAL0b/5YUf8ACy/EX/RJ/GH/AIF6N/8ALCvQKKAPP/8AhZfiL/ok/jD/AMC9G/8AlhR/wsvxF/0Sfxh/4F6N/wDLCvQKKAPP/wDhZfiL/ok/jD/wL0b/AOWFH/Cy/EX/AESfxh/4F6N/8sK9AooA8z1n4geIb7R762b4XeNLRZoJIzcQX2jpJGCpG5WGoZUjOQR0xXyd+yb+2d8VfGmqQ+HdV8I3fxCto8LJq2nRrDcWy9jMxxEw4/iKE+rGvvTUtPg1bT7qxukMltdRNDKisVLIwIYZBBHBPIOaqeG/C+keDtHg0rQtMtNI02AYjtbKFYo198KOp7nqaAOG+A8gX4K+BZNwkkuNFtLqWQf8tJZYlkkf6s7sfxru/Orzv4XqfDdpqXgyb5J/Dtw0Nup/jsJGZ7R19QI/3RP9+CT0rt/MoAu+dXgPxw+JnijwH8QVfw5Lb3FzJpdjbwWOqSS/YTLc6xa2pkdUOQwSZsMASPQjg+4+ZWZqXhzRtYukub/SbG+uEEYWa5tkkcbJVlTBIJ+WREcejKrDkA0kvfjJ7IOjXp+Z4Br3jz4p6x4g0XQR4k8O6ZrOi+Ol0a7v7PR7r7LqML6T9sjLW/20MgAmKtGZZAzIjgrjaej0r40fEnxF8ctX0TSfBwufAui6sNH1C+aK2R4z9ljmNx5zagJAAZY8RCzbcvzCXnC+n654B8K+KLO+tNZ8M6Pq1pfXEd5d299YRTR3E6KqpLIrKQ7qsaAMckBFAPAqK6+G3g++8YW3iy58KaHceKrVBHBrkumwtfRKAVCpOV3qMMwwD0Y+tNdP66L/AIP3hKz2/rc8k0j4ufFXVvAnw41NbjwdHq/jnVltYFOmXZg062NjdXBdv9J3TyZt1baPKHJTP/LUYWp/tIfFe+i0DQfDHhSx1vxg39tG/ks7WJ7W4/s+/wDsX7pLnUbUwrI21yfMnMQZRskzuH0VD4d0e2t9Lt4dJsYoNLfzNPiS2QLZtsaPdEAMRnY7rlcfK7DoTWN4k+E/gXxlpsWna/4L8Pa5p8NzLex2mpaVBcRJcSMzSyhHQgO7OxZsZJYkk5NPS5Ts1p/W9/0OS0HVvG99+0heJc6vZ2PhseF7C7n8Oy2kkssMryXKsFnW58oOHX5nER3Kqrxt3n2bzq5m48IeHrzXtM1ufQtMm1rS4nhsNRks42uLSNxh0ikK7kUjghSARWz5lHS39bkdW/T8i751cr8WLeHUvhb4wtbggQzaRdozE/dBhfn2I659q3fMrgfjNfNeeEz4YtmP9oeJn/stAvVIHB+0y+wSHzCD/eKDqwpDO7+HupTat4J0W7uc/aJbSN5M9dxUE/zroqz9BsxY6TbQhQgVeFAwAOw/LFaFABRRRQAUUUUAFFFFABRRRQAUUUUAFFFFABRRRQAUUUUAFFFFABRRRQAUUUUAFFFFABRRRQAUUUUAFFFFABRRRQAUUUUAFFFFABRRRQBz/jLwfB4vsYE+0SafqNpJ59jqNuAZbaXBGQCMMpBKsp4ZSR6EcDcePtR8Fv8AZfGmiXVpt4XWdItpbywnH94hA0kB7lZF2rnAd+tevU10WRSrKGU9QwyKAPH/APhfHw+/i8XaWh7q84Vh7EHkH2NH/C+Ph7/0OGk/+BK16o2i2MjZNuufbI/lSf2FYf8APuP++j/jQB5Z/wAL4+Hv/Q4aT/4ErR/wvj4e/wDQ4aT/AOBK16n/AGFYf8+4/wC+j/jR/YVh/wA+4/76P+NAHln/AAvj4e/9DhpP/gStH/C+Ph7/ANDhpP8A4ErXqf8AYVh/z7j/AL6P+NH9hWH/AD7j/vo/40AeWf8AC+Ph7/0OGk/+BK0f8L4+Hv8A0OGk/wDgStep/wBhWH/PuP8Avo/40f2FYf8APuP++j/jQB5S/wAatBvv3fh6DUPFV03CJpVm7Q5/2rhwsKD6vn0BrS8K+DdW8RazD4h8T+StzErLaWNuxeCxVhhtjEAySMODIQMDKqAC270eLSbOFsrbpn/aGf51boARFEaqqjCqMADtTqKKACiiigAooooAKKKKACiiigAooooA8k+BLf8AFnfB/P8AzDov5V3e73rgPgW3/FnvCH/YOi/lXdbqAFuFaa3ljSZ7d3UqssYUshI+8NwIyOvII9jXh+sfs4al8SL95viX4ttfEkUOiX2hWX9j6N/ZkyxXiLHcSzyGaYSSlUXGxYowSx8s5UL7fuo3UrLqO7Wx87eEP2PdJ0nR9b0TWNP+HraZqmiz6LLe+FvAyaLqzJIoQu90tzKrEqCSqxKC2DgAbT1d38HvGnir4e6v4Z8XfEKz1SWW1totOvNM8PizW3ngkEqXMyPcSmZzIkZZVaNCFICqWyPXt1G6qEeB6t+zLrniy78W6l4k8dW17rHiJdCWVrHQ/s1rajTL57pViiNw74kDbTvkYhizAlSsaen+Kvh7/wAJN8QvA/ij+0fs3/CMvev9l8jf9p+0QeTjfuGzb16HPTjrXW7qN1HSwPXVnzR48+CviTwP+zF4t8Lafqz+JLywnbUfCDaTozpqFlefbDc2/mN5sizFJnQF1SMBFfcpBNe4fCnwPH8M/h1oHhpJvtUun2qpcXe0K1zcH5pp2A/ikkZ3Puxrp91G6kvdTSB62Jd3vRu96i3UbqAOT/Zi/wCSBeAv+wHYf+ksVeo15d+zF/yQLwF/2A7D/wBJYq9RoAKKKKACiiigAooooAKKKKACiiigDlfG3gp/EUlrqWmXg0rxFYqy2t6Y98bo2C0MyZG+JiFJAIIKgqQRzxE3xS/4RmT7L4y0W/8ADl2vBuYoJL2wl/2kuI0IA/66rG3+zXsNMkhSZdsiK6+jDIoA8g/4Xx8Pf+hw0n/wJWj/AIXx8Pf+hw0n/wACVr1RtDsWOTbr+BI/rSf2FYf8+4/76P8AjQB5Z/wvj4e/9DhpP/gStH/C+Ph7/wBDhpP/AIErXqf9hWH/AD7j/vo/40f2FYf8+4/76P8AjQB5Z/wvj4e/9DhpP/gStH/C+Ph7/wBDhpP/AIErXqf9hWH/AD7j/vo/40f2FYf8+4/76P8AjQB5Z/wvj4e/9DhpP/gStH/C+Ph7/wBDhpP/AIErXqf9hWH/AD7j/vo/40f2FYf8+4/76P8AjQB5RJ8YrLVv3PhXS9Q8TXTcLIlvJbWS+73MiBMeoj3t/smt/wAD+A7w6lJr/iGdL3WJ0EZZEKxQxZyIYVPITPJY/M5AJ4Cqvew6Za27AxwIG7HGT+tWqACiiigAooooAKKKKACiiigAooooAKKKKACiiigAooooAKKKKACiiigAooooAKKKKACiiigAooooAKKKKACiiigAooooAKKKKACiiigAooooAKKKKACiiigAooooAKKKKACiiigAooooAKKKKACiiigAooooAKKKKACiiigAooooA8e+BZP/AAp/wh/2Dov5V3OTXKyfs4eD1bFpHqVhbj7tvb6vepGnsqiYBR7AYFM/4Zy8Mf8APfWP/B1ff/H6AOtyaMmuS/4Zy8Mf899Y/wDB1ff/AB+j/hnLwx/z31j/AMHV9/8AH6AOtyaMmuS/4Zy8Mf8APfWP/B1ff/H6P+GcvDH/AD31j/wdX3/x+gDrcmjJryP4PfA/RPFHwp8IavqF7rE9/faVbXM8p1m9Bd2jVmPE4HU9hXX/APDOXhj/AJ76x/4Or7/4/QB1uTRk1yX/AAzl4Y/576x/4Or7/wCP0f8ADOXhj/nvrH/g6vv/AI/QB1uTRk1yX/DOXhj/AJ76x/4Or7/4/R/wzl4Y/wCe+sf+Dq+/+P0ASfsxf8kC8Bf9gOw/9JYq9RrH8J+F7LwboNno2nRiGws4kgt4VziONECKoyScAKBzWx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UUUAFFFFABRRRQAUUUUAFFFFABRRRQAUUUUAFFFFABRRRQAUUUUAFFFFABRRRQAUUUUAFFFFABRRRQAUUUUAFFFFABRRRQAUUUUAFFFFAHn/7Pv8AyQvwB/2ArP8A9ErXoFef/s+/8kL8Af8AYCs//RK16BQAUUUUAFFFFABRRRQAUUUUAFFFFABRRRQAUUUUAFFFFABRRRQAUUUUAFFFFABRRRQAUUUUAFFFFABRRRQAUUUUAFFFFABRRRQAUUUUAFFFFABRRRQAUUUUAFFFFABRRRQAUUUUAFFFFABRRRQAUUUUAFFFFABRRRQAUUUUAFFFFABRRRQAUUUUAFFFFABRRRQAUUUUAFFFFABRRRQAUUUUAFFFFABRRRQAUUUUAFFFFABRRRQAUUUUAFFFFABRRRQAUUUUAef/ALPv/JC/AH/YCs//AEStegV5/wDs+/8AJC/AH/YCs/8A0StegUAFFFFABRRRQAUUUUAFFFFABRRRQAUUUUAFFFFABRRRQAUUUUAFFFFABRRRQAUUUUAFFFFABRRRQAUUUUAFFFFABRRRQAUUUUAFFFFABRRRQAUUUUAFFFFABRRRQAUUUUAFFFFABRRRQAUUUUAFFFFABRRRQAUVDdXlvYw+bczx28Wcb5XCr+ZrF/4WF4V/6GbR/wDwPi/+KoA6Ciuf/wCFheFf+hm0f/wPi/8AiqP+FheFf+hm0f8A8D4v/iqAOgorn/8AhYXhX/oZtH/8D4v/AIqj/hYXhX/oZtH/APA+L/4qgDoKK5//AIWF4V/6GbR//A+L/wCKq9pviTSNabGn6rZX5zjFtcJJ05/hJoA0qKKKACiiigAooooAKKKKACiiigAooooAKKKKACiiigAooooAKKKKACiiigAooooAKKKKACiiigAooooAKSlrxL9rr4Y6n8RfhDf3Hhy5u7HxZoYbUNMuLCVopm2r+9hDKQfnTIxnlgnpQB1v7Pv/ACQv4f8A/YDs/wD0StegV8ef8E6fhrq1n4Bk8eeIry8vbrUk+w6PFeTPILWwjbnywx+UO69BxiNSOtfYdABRRRQAUUUUAFFFFABRRRQAUUUUAFFFFABRRRQAUUUUAFFFFABRRRQAUUUUAFFFFABRRRQAUUUUAFFFFABRRRQAUUUUAFFFFABRRRQAUUUUAFFFFABRRRQAUUUUAFFFFABRRRQAUUUUAFFFFABRRRQAjMEUsxCqBkk9BXn/APbWt/Ej/kXL3+wvDB4/t3yVkub0etorgqkfpM6tu6qhXa5XxxIfGXii08ExMTp3kfb9f2nG61YskNsT/wBNnV93rHDIpxvBrW+I1/r2j/DvxHdeEbGHUPEtrptxJpVlMMRzXKxsYYyMrwXCjGR16jrUylypsqK5nYzrX4JeCY5vtF9oMHiC/wAYN/4gLalce+JJy5Uf7K4XgYAwK2v+FfeFf+hZ0f8A8AIv/ia+XIf2ldW8H/AXxX4q0TxVq3xP8U6Otkmo+H/Euk2emaloNzI2JBdWyizZYTnCAqzbgSskifd+hdW+Jup6XoGk3ifDzxXf6xqG8/8ACP2i2LXNsqn5jNO10LROqkD7QS275Q21ttPQhO5u/wDCvvCv/Qs6P/4ARf8AxNL/AMK+8K/9Czo//gBF/wDE14j4L/ar1L4g/GTQtA0TwTq1x4V1PQm1F76X7HHPaTrdC3m80G7z5cLiSNwiM5dcpvTDHrW/aW0X+3pYU8PeIJfDEOsjw/N4xWK2/suO+Mgh8ogzi4I88rD5iwGMOcb8AsFF81rdf87Bffy/yueg/wDCvvCv/Qs6P/4ARf8AxNH/AAr7wr/0LOj/APgBF/8AE1T+InxE0/4ZeH4da1aG6k09r61spZbVFb7P58yQrLJlhiNWkXcRkgZODiuQ1z9pLwzoa/EEPaapcTeDPswuYbeGNnvmnJSJbUGQbyZQ0Pz7BvUjOPmp7/1/XcZ3f/CvfCv/AELOj/8AgBF/8TVDUvhD4F1hcXng7QrhgPlkbTod6Y5BVtuVIPIIIIry/Rfj6vhnTfE0mpT65421N/G1x4c0nR7LTbS2umk2LItrDmZY3jjj3uZ5njJVWLYwM8x8K/2hJdNuPiff65p/ie81C68eJomi+E5wj36zHTLORrWIPL5CKpE8pcSiEjc4chgzKL5lddr/AJf5i/z/AM/8j2b/AIQvXPBP7/wjqtxf2S8v4f126kuI3HpBcuWkhb0DF4+AAq/erqPC/iqy8WWElxaCWCaCQwXVndJsntZgATHIuThgCDwSCCGUlSCcT4c/Eu1+Itnqe3TNR8P6tpN4bDUtF1dYhdWc2xZFDmGSSJg0ckcitHIylXHOQQMv4kM3ge8i8e2QKR2YSHXYl+7Pp+TmUj+9AWMob+4JV53DDGekUU2ORZI1dDuVhkEdxTqACiiigAooooAKKKKACiiigAooooAKKKKACiiigAooooAKKKKACiiigAooooA8P+D/AMI/Cnin4X+GdY1bTZL/AFO+so57m6mvJy8sjDLMfn6k12H/AAoTwJ/0Av8Aycn/APjlN+AP/JFfBn/YMh/lXf0AcF/woTwJ/wBAL/ycn/8AjlH/AAoTwJ/0Av8Aycn/APjld7RQBwX/AAoTwJ/0Av8Aycn/APjlH/ChPAn/AEAv/Jyf/wCOV3tFAHn8P7P3gC3hSKLw+sUSAKqJdThVA6AAPwKf/wAKE8Cf9AL/AMnJ/wD45Xe0UAcF/wAKE8Cf9AL/AMnJ/wD45R/woTwJ/wBAL/ycn/8Ajld7RQBwX/ChPAn/AEAv/Jyf/wCOUf8AChPAn/QC/wDJyf8A+OV3tFAHnn7Ouq3Ws/A3wJdXs73Ny+h2BeaVizyMbaIlmY8kkkkk9a9Gry79mL/kgXgL/sB2H/pLFXqNABRRRQAUUUUAFFFFABRRRQAVR12R4dD1CSNmR1t5GVlOCCFOCDV6s/xF/wAi/qf/AF6y/wDoBoA8o+F/wX8Ha18NPCWoX2ktc3t3pFpPPPJeTlpJHhRmY/P1JJP410//AAoTwJ/0Av8Aycn/APjlXvg7/wAki8D/APYDsf8A0nSuvoA4L/hQngT/AKAX/k5P/wDHKP8AhQngT/oBf+Tk/wD8crvaKAOC/wCFCeBP+gF/5OT/APxyj/hQngT/AKAX/k5P/wDHK72igDgv+FCeBP8AoBf+Tk//AMco/wCFCeBP+gF/5OT/APxyu9ooA4L/AIUJ4E/6AX/k5P8A/HKP+FCeBP8AoBf+Tk//AMcrvaKAOC/4UJ4E/wCgF/5OT/8AxysXxt8EPBWn+DNfurbRmhuINPuJY5FvJ8qyxsQR8/YivV65/wCIX/Ig+Jf+wZc/+imoAi+GOoXGqfD/AEC5upGmuHsYS8jklmPlrkknqT611Fcd8If+Sa+Hf+vGD/0WtdjQAUUUUAFFFFABRRRQAUUUUAFcn8Wrqay+FXjO4t5XguIdFvZI5YmKsjCByGBHIIPOa6yuP+Mf/JIfHH/YCvv/AEnegDC0T4FeB7jRbCWTRC8klvGzMbyfJJUEn79Xf+FCeBP+gF/5OT//AByut8O/8i/pn/XrF/6AK0KAOC/4UJ4E/wCgF/5OT/8Axyj/AIUJ4E/6AX/k5P8A/HK72igDgv8AhQngT/oBf+Tk/wD8co/4UJ4E/wCgF/5OT/8Axyu9ooA4L/hQngT/AKAX/k5P/wDHKP8AhQngT/oBf+Tk/wD8crvaKAOC/wCFCeBP+gF/5OT/APxyj/hQngT/AKAX/k5P/wDHK72igDgv+FCeBP8AoBf+Tk//AMcrjPjR8H/Cfhr4O+O9X0vTJLHU9P0G/u7W6hvZw8M0du7I6nfwQwBH0r3CuA/aE/5IH8Sv+xZ1P/0lkoA7fSrl7zT4ppMb2znAx3Iq3WfoH/IJt/8AgX/oRrQoAKKKKAPNvhpJ/aWteO9bk+aW712W0Q/3YrVEt1Qe2+OVvrI1dV4is73VNDvrTTdUk0TUJomW31CKFJmt3x8r7HBVgD1B6jPI6jjvhWxs18X6a3Eln4l1Asp6jz5ftS5+q3CkexFdx5lJ66DPCPEv7Meq/EOz8cXni7xhY3PirxFo0GhwajomhmytbKCGZp4yYJLmZ5W81iWLTAFQFUIcs174rfs/a18XLfwhca7rvhbVtS0VLhbuw1zwq+oaDfNLtCzf2e94Ck0YXCSGZ8CSUY+fj2nzKPMosg63PA/hP+yzqHwZ1bwbd6D4ws5YdFsLzSb63u9CG28tJ783aiERTxrbyIWKbtroR0jXGKq2H7Hek6H8Q7zXrCw+HuoWF5rb65I3iTwLHqGsxSSSiWVItQFzHtAcsY2eJzHkDLhQK9EufjpoGn6f8SLu+gv7GPwEWOqLNGm6SMWq3IlhCudyMj4XdtJZWGBjNQ6f+0B4b1bwj8PPEFnDqFxa+ObqC00u3WJBMjyRSSt5wL4Ty0ik34JIKEAMcU1umv65ncTVk13/AE/4BZ1r9n3wDe+F/GOk6T4V0TwzP4qtJbXUdS0fTIba4mZwxEjvGql2VmLgk/e5ri7X9l2aTUPAN7qfi9tQn0S5mvddxpwiXXpmu/tsTECQ+SIrr94o/ecZXIyWrs7H44aDqPxhvfhzDBf/ANrWto1y1+Yk+xNIghaS2WQPu85Y7iCQqVA2yAgnBAxfDv7TnhTxLr3xL0aC11W31DwF5jahHdW6ILuNFZmktTvIkUFSpztIYgEDIJm6jaXz+7/hxvVcr9PvM+//AGbbuNrjUtH8VRWHiSHxlP4w0y9utLNxb27zW5t5LaaETI0qGJ5BuWSM5Kn+Ehue1b9joeJvD+tR+I/EuneJtev/ABVH4uSfV/DsU+mC5FlFaPBLYmXEtuUR9q+YsihkzIzoXf3bwn4otvGPhXR9fskmis9Vs4b6FJwBIqSoHUMASA2GGcEjPc1q+ZVcvKuX5fdb/JExkmuZf1e/+bOG+Cvwtj+Evh+909dP8G2Et1deew8FeGBoNsw2Ko3w+fNvfg/PuHBAwMZPc6pY22taZd6feRia0u4Xgmjbo6MpVh+IJo8ykabapJOAOSTTbuCVjyvwN8avDnw9+B+g6n458RWulm1gNk8ty+ZbmSEmNykYyzsShJCg4zXffCn4maf8XvBNn4r0m1urbSb6SUWn2xQskqJI0fmFQTtBZWwCc4wTjOK+Vl/Yu8L/ALQ3w7s/EzX15oHie/WS8i1CNjNDIk0jyoHhY4xtkGNhU885r1n4F/sv6V4M+GWl6F4u0q1vtb09poZL2zvJ/KuE81mjcDcu35GUEY6qevWkM9/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9Aorz//AIUJ4E/6AX/k5P8A/HKP+FCeBP8AoBf+Tk//AMcoA72VnWJ2RPMcAlVzjJ7DPavL/hL+0t4C+MrNaaJq622uRFln0PUMQ3kbL94bMkPjHJQsPetCX4D+Bo4nZPD5kdQSEF5OCx9OZK+dPg9/wTn0TRdaHiTx/qLarqbXBuo9I0uV4rW3YtuAMvEkhBxyNnTnNAH0T8Am/wCLL+DP+wZD/wCg1326vO/gE234L+DAOg0yEdf9mu/30AS7q+c/2kP2lte+EnjbSNO8Padpuo6RpdrHrfjKe+WQyWOlyXkNsrwlWAEnzXEnzBhttn45FfQ++vkDQPg/8SPjHefGbxHcappXhHSfH00ugrpXifwvd3N8ul2ySWsTqRe2/lCQtPKoKN/rFbPOBDb5lbpr6+RVlbXrp/XyPo74gHxfJZwah4V8W+GPDmmwQvNeT+INDm1FGQAMHV4762EahQxJO7OQcjHPyXrX7ZHxl0H4W+EPFlt4e8M+Jf8AhJfEd6mmJb6Zd2UmoaFa20k5njge5kaOeZYZGjBZxtaPKktxV1bxV4z1j4D/AA5+EXi3wz42sYJLqbQ/Geu6f4Y1K8Emm2DbMRG2idz9tVYlEgBXY8xz0r07xrfW3xC+JPwCm8HeGfEcGheG/ENwl0LzwvqGlxWMH9mXEcZK3MEe2PJVAwG0Ehc5wKu2ra1V1b79/wCvMi+lpb2f5bf15HeyfH59Y+LXwj0bw6bHUPCXjjQ9R1j7cyOZ9sMdu8JjIYKoImbcGUngdMGsLwb8Qfiv8VPH3xN07Q/EHg3w7pHhTX/7Gt49Q8MXeoXE6/ZoZvMeRNRgUHMpGAnYV5N4D+EPiz4W/tqeF9AtdG1K7+F+k2etajoerLbu9rp0d8ImfT2kA2p5c0UpjUnOyVRzipvB/hn4f+H/AI0/GHVPiT8KtQ1vVbrxWt7o2ry/Dm/1rdbi0tgrw3MVnKoAkR8AMMEE042bT8m/nzf5A7pNea/I9M+Mfj74w/Dvxz4E0rT/ABL4HnsPGGvvpEH2nwneGWxT7PNOrsy6oBMcQhThYwd2eMYr3jwtb65aaHbxeI9R0/VdYXd513pdg9jbv8xK7YXmmZcLgHMjZIJ4zgeL/tCaNqfiXx98A7/S9Lv760sfFpvLyWG1kItITp90okm+X90u51XL45YDqcV7xvpR2d+/6IJfErdv1ZLuo3VFvo30DPOv2Yv+SBeAv+wHYf8ApLFXqNeXfsxf8kC8Bf8AYDsP/SWKvUaACiiigAooooAKKKKACiiigArP8Rf8i/qf/XrL/wCgGtCs/wARf8i/qf8A16y/+gGgDmfg63/Fo/BH/YDsf/SdK6/dXF/B9/8Ai0ngj/sB2P8A6TpXL/Hy1fWpPh/ozajqun2Wp+JEtrs6Pqlzp08sQtLqTZ51vJHIF3IhIDDO0ZpPoPu+x65uo3V8XeMPF2veE5/GHhvRvFut3+iaC2uQWF9PqM0tzGw0UXBt3uWYvO0Ezkq7szpkKWLJmqU+qeIofhz4007SrjxZokjXfhS3TQPFHi67bVEmudRjSeUahFPcyQWtzE6RgwyuVMc/yK2VInzOy8vxF28z7e3Ubq+b4/Ct5feJ/Bnw88Salq/hqwbR9Q1ZrPSPG2qXNxd3STxIANUkaG7lSKOYsYzhcyLkERrVjR/AOmP8ftIeDxT4u1axbw+usIzeMNSe0upxPGqzGBLgW5RlOfLVBEd33MU1q0u9/wAL/wCQpOyb7frb/M+iN1G6vC/E1rD43+MXibT9e8Wav4bsfDGkWOo6dDpWszaaqCV5zLeTBHVLhA0CpsnV4l8tsqd5z5v42/aq8e+C9Y1++j06x1fwj5eux6RfzaQtgjXFhbXMxQv/AGnLPMFe1eJibSBW5dXA2h0nf8S1Ft2R9ebqN1fMWtfFfxxH4l0/w/f6l4b1K7uptI1Cw1HRIbyCC0S7luI1jnjW7zcqPKDKxeNJQGzEu0Gl+HPxO+KXiTwn8O9Il8TeFV8Ua/otzr0+vajoExt/IhNunkLax3ke+XNxuaUSIqqo/dfNkCd7+tiL629H9+x9ObqwPiE3/FA+Jf8AsGXP/opq8s/Z3+JWpfE7VfEGtXzNDFd6Zo93FYx3LS20LSQyF2hzj5HIDBgBuG0mvTviC/8AxQXiX/sGXP8A6KaqejsCIfhD/wAk18O/9eMH/ota7GuO+EP/ACTXw7/14wf+i1rsaQwooooAKKKKACiiigAooooAK4/4x/8AJIfHH/YCvv8A0neuwrj/AIx/8kh8cf8AYCvv/Sd6ANrw+3/Eh03/AK9ov/QBVTxtqVxpHg7XL60k8q6trGaaKTaDtdY2IODweR3qXw+//Eh03/r2i/8AQBU+pWNvq2n3Njdx+ba3MTQyx7iNyMCCMjkcHtUTTlFqO5UbJq54XoP7RXiKTw/a6u3hm11Xw1ph02w1zWpNU+z3pu7iK2Z3t7NbcpJGhuoixaaI8SbUbau9/jL4wa34H/aW+yanq6W/w3h0KyW8gkhjC215cy33l3LS7d+D9jWHbu25lU4zzXaD9n/wGviCy1hdJukuLT7Ky2y6reLZSvbIqW8s1oJfImljVI9ssiM48qMhsouNPxn8H/BvxDTW4/EmhQ6vFrVpa2OoRXEkhS4htpnngQqGwNskrtkAE5wSQABpLX4SIq0eWXl+Z4L4Z/ac8W+F/DPiTUNdsLrxZrGpeK47LQdJjsJ0+w2s+lQaikEosrW4nPlRvIpYQysXxu2rlkt3n7amuqttbWXwm1+51iGz+2anp8mm62GRTNNFGLYR6S7uXFu7L9qS0BDJz9/Z7Xr/AMG/CHiSLU1vNOnjl1DUI9VlurHULm0uY7qOBLdJoZoZFkgbyY1jPlMuVLA53tnLvP2e/Bt7HYFpPE8V1Zwm2XULbxfq8N9NEZGkEc90l0JrhVZ3KLK7hN7BdoJFHp5fl/mXdW8/1PFvEnx8+LmpeD9D1e30zS/D12PGt3YGy0uZryXUbGzt7+aa1kS4t08mRxaIgZDuJOf3f3a3dS/aTu7X4ran4htdVl1L4Wad4T1S+XT7G0jd725sxYTPPFIQHbKXphCbgu6Ns88j2Kw+D/hPTda/tWCxuftY1RtaRZNSupIYrxoZoXljhaQxxlkuJtwVQGZ9xBYBhV0P4EfD/wAN6Pp+kad4XsrbSbGwvtMgscu0AtryRJLqNo2JVxI8aE7gTwQMAkFLf5fjawK3Mm9uv3t/5HPfB745eJfieviC2vvAVz4e1CxtUuLKS6i1W2sbtm3gRGa9021dXBUbvLilAVwQScrWH4D+PXxD8XeEfBaJ4L8N3fjXxBps2sPbL4hnttOhsozEvmGY2ckglZ51AhEbqArEy9AfUPAnwz0X4crdLo9zrs6XIRWTWfEWoaqqBM7RGLueURD5jnZtzgZzgY564/Zz8CXGj2GmLaaxaW+nyzyWclj4k1K2uLZZgolginjuFkSBtif6OrCIbFwg2jB18iVsdh8O/GkHxE8EaL4kt7Waxj1K2Wf7LOVLwseGRipIJBBGQcHGawv2g2/4sJ8Sv+xZ1L/0lkrrdF0mw8O6PZaVpdpDp+m2MKW1ta26hI4YkUKqKo4AAAAHtXHftBP/AMWF+JP/AGLWpf8ApLJTe4ltqd1oH/IJt/8AgX/oRrQrP0D/AJBNv/wL/wBCNaFIYUUUUAeZa3EfBvxTW/b5dK8VRR20j9Fi1CFT5ef+usOVye9ug6uK6zfV/wAReH7HxVot3pWpQ+dZ3KbXUMVZSCCrqw5VlYBlYcqQCMEV5xL4ouvh3LHp3jOUizyEtfE3l7bacdALgjiCX1LYjY4KkE7FAO430b6gjlSSNXRg6MMhlOQR6il3UAfMHx88B6/efHDTbLR9D1C+8N/ES30/TvEV9ZwM8NmNPvBcFp3H+rE1vJNCCfvEIvHWmfDPwp4h0H43a3p+qaBqi+DPh/Jq+r6NePatIl++pus0aWrAZkaBDexFACR5qDuK+ot1G6lFOKt6/j/l0HL3nf0/D/NHx7b/AA++LGg+B/DHxJuprGbUbXxAPGN94WsfDl0daCXjFLqzM63TCVoraYpsFsCfs6DGRmqHj74X+MIfBvxN8aeGtA1GXxXpvinWXg00W7pLrOkXdvDFcQxqRmQHak0eAcyW6gcmvtHdRupSinotrW/L/IOqb73/AD/zOU+DNnc6V8H/AANZXtvNaXlvoVjDNbzoUkidbdAysp5DAggg8giux31Duo3VpKXNJszhHkio9ibfXD/FzVpx4bHh/T5Gj1fxEx023ZPvQRsp8+49vLi3sCeC+xf4hVvxN8RNM8O3a6bGJNW16Rd0WkWAEk5B6M/aJP8AppIVX3J4qTwL4JvbnVZ/EfiB459VuEEe2HJhtoQciCHPJXPLOQC7c4ACqklnZ+E9Hh0LQbOzgiEMMUaqka9FUABR+AArXoooAKKKKACiiigAooooAKKKKACiiigAooooAKKKKACiiigAooooAKKKKACimTM6wu0aeZIFJVCcbjjgZ7V5Z8I/2mvAPxlkay0fVhZ69EWSfQtSxDeRsv3gFyRJjHJjLAd6AJvgK/8AxZnwd/2DYf5V3vmV558B2/4s34P/AOwbF/Ku730AWPMo8yq++vLP2n/FPibwP8DfE/ijwldm01fQoo9VYCBJfOtoZFkuYsOrAb4VkXdjIzkEEZpN21Y0nJ2R635lHmV8nftGftL+IPBvjb4Uy+ELuE+FJki17xU/lRyk6TPcW1rCVJBI+e5Mm5SvER5Iyp9OtfHOv69+1HfeF7G+MXhPw94Zju9Tt1gjYTX91ORbhpCC67IoJW2qRnzATniqV/xa+7+rE3X4J/eex+ZR5lfJ/g/4/wDizUv2gre/v9UQ/CXxJq+o+E9CtPssY8u/s0jxcGYLvYTSw6hGFLY/dpjk1neAf2iPG9n+1d4w0HxXqUV18OL3xA/hbRVFrFF/Zmox2cFzHG0iqGcXCvMBvLYeIAYDYpR961uqv+X46ocvdv5O39eln9x9g+ZR5leL/sy/EDXviF4b8Y3XiC/+3z6f4v1jS7Z/Jjj8u2guWSKPCKAdqgDcck9ya9g30dE++odWuzt9xY8yjzKr76N9AH55+Nv2kPjF8MfgX4J03w/4Yk8NeHH0OwRfFQUXTTZtYgNrAFICfRgX7givq74G+MvG/wDwpzwXLH4Pm10XGk29y+p3OvRGS7eSMO8rbgWBZmJwTkZx2ro/2bbSC+/Z58D21zDHcW8ug2KSQyqGR1NpECCDwQfSvRtB8P6d4X0m30vSLKHTtNtwRDa267Y4gWLbVXoBknAHA6DigDj/APhM/Hf/AETn/wArkH+FH/CZ+O/+ic/+VyD/AAr0CigDz/8A4TPx3/0Tn/yuQf4Uf8Jn47/6Jz/5XIP8K9AooA8//wCEz8d/9E5/8rkH+FH/AAmfjv8A6Jz/AOVyD/CvQKKAPP8A/hM/Hf8A0Tn/AMrkH+FH/CZ+O/8AonP/AJXIP8K9AooA8y1rxR411DRr+1uPh80NvNBJHJImvQqyqykEggZBAPUV8dfss/tQfGzxlaXOh3Xhy4+IOgRwPFPrMxFvLZrtOS9wfkkIHO1su3Y1+hWoWFvqthc2V3EJ7W5iaGWNujowIYH6gmsu80ix0Hwfd6fpllb6dYW9nIkNraxLFFGuw8KqgAD6UAc18H3/AOLS+Cf+wJY/+iErS8YeB/DXxD0kaX4q8PaV4m0wSLMLLWLKK7hEgyA+yRSu4ZODjPJrx7xwQ37DutqeQfh7KP8AynGvF/Ekd1fWegfD+6tbj7B8LvEmgvHdyK6xz+fqlmum7Gxh9lpJOrjJw4UnHFCXNJR7tFNOKT73/T/M+w7T4eeE9P0Oz0W28L6NbaPZRSwWunw6fEtvBHKCsqJGF2qrhmDADBDHOc0/xB4B8LeK7K7s9b8NaRrFndwR2txb6hYRTxzQxuXjjdXUhkVyWVTwCcjmvkjUvjd4lvvixrfh8eLY7/Rb6TWtOn8M6hqdjLqOnpDa3MiSNZ2+nxS26M0A8p5ruUvE6kqWbKdHoc2rw/Dn4mSaC94mqr4P0QxNpqsboAWL7jCFBJl27tmBndtxzUvVOXo/z/yJfuzUPX8LHvc/wO+G114UtfC83w98KzeGbWc3Vvosmi2zWcMxzmRISmxXO5vmAz8x9a6yPSrCG+jvY7G3S8jg+zJcLCokWHIPlhsZC5AO3pkV83R+LPhj4J+E2u6r8EdQ8PaPpLXWnQaxrXhqOOWz0yGSZY5rt1AMP2iKFmdy4LKBG0wKKAcTwn478YfET4j2/hLw98XL/UfBxt9SurTxpp9hpk9zqXkLp3yJKLY2rrHLdTIXjhwQCh+dCwp7u3T/AC/yBK9j6W8TfDzwn411LStQ8Q+F9G16/wBJk87TrrU9PiuJbOTKtvhd1JjbKKcqQcqPQVz3i34B/D/xdD4mebwppFhrHiGznsr7X7DTrePUmWaFoXcTmMsX2OwBbPXGCOK+e/BHxl+IXirwn/wn0/iqdIbTVvDWnjw1bWNotpcrf22lm4MsjRNNnffSMmyRNpAB3Dgcd4b/AGiPiPdWa32s/FLwjp0N0tuPEFlb61Z3ep+FVkuYY5ZhYHTIWtRCXeJ/tctyIiyFy2xi9crTt/WpdpRXMfZ3hz4WeC/B9q9tonhHQ9Jhkulv5FsdMghEl0vSdgijMo/v/e96pal8EfhxrGinSNQ+H3ha+0k3r6kbC50W2kg+1OCHuPLKFfNYE5fG455NeEQ+JFb4gar5fxkvfGeiX/gh7rSrO8n0qey1mRGu1ndEhtkWUxhUL+VjqA+Vwo1vhL8S/FWp+NvDfgS4uwphsoPEcs8VjFFG+jyWUaRQAKgRD9seVRtAOy268mpj7za/rd/5GT9239dE/wBbH0bZ6XYafcz3NrY29tcTqiTSwwqjyKgIQMQMkKCQM9AeKy/iA/8AxQfiT/sG3P8A6Kavjf4Q/EbXfCekfEHWpPHlxKug6lDqsvg9oLCO3h0RZEF3NBbxW6yoip52GQ7WeM5y5Zj9H+H9c1fxL8A9Q1vWpGa71bTb3UYomiWM29tKJJLeEgAcpE0aknkkHJoj7y5h7aHdfCH/AJJr4d/68YP/AEWtdjXHfCH/AJJr4d/68YP/AEWtdjQMKKKKACiiigAooooAKKKKACuP+Mn/ACSHxx/2Ar7/ANJ3rsK4/wCMn/JIfHH/AGAr7/0negC94fk/4kOm/wDXtH/6AKv+ZWPocyx+H9PZmCqtrGSzcADYOawdQ+MfgPSdS0TT77xt4cs7/XEjk0q1uNWgSXUEkO2NoFL5lDEgKUByTxR5B5nbeZXm3x+1y70nwPaQwalJolrqWr2Gl32qQyGKS1tp7lIpCkgIMbsG8sSAgoZAwIIBre1j4m+EPD+qX2m6p4q0TTdRsbA6pd2d5qMMU1vZg4NzIjMCsQPBkIC571Q8ZfED4eW/gOPUvFfiLwzH4M1uJYEvNZvrcadfxyoWCB5G8uVXTcQMkMueopNbMa7HmHxF8UeIPg7b2Xhj4aapeeJNRX7Zf3On63C2v3NrbxpAzlru71WzMaIZo22yzSyEXC7VCJxl+H/2ivH/AIy8F3XinTrfw3p9nLqWiaTZWFza3E8iSX8enyNNJKsyhljF5IAioN21TvXkV66fgr8Nb7wzpeiHwF4VuPD+nym70/Tv7GtmtLaRiSZYo9m1GOSdygE5rUutC8H+E9Dk+0aboejaNFPBcP5sEMFuksflpBIcgKGXy4VQ9RsQDoKtaP3vL89fwJ7WPFviF8YvHHgbxVf6BoWmQeIPFGoXul6dHNDGzwiVrG5uJZI7O51CGIA/ZiBGtxGfnLFpWXDW/B/xU+NXiC68R6ffeFtF0zXNB0Rb4aPcwqLjVLiV7xLcK0d9LDbK32eJirSy/eZS6/fHsniHwH4X8XWOo2eu+G9I1qz1Ly/ttvqFjFPHdeWcx+arqQ+08ruzjtWRp/w5+HOk6fc+D7Hwt4XsrG8stk+g2+nW0cc9qJHOHgC4aLzJZDyu3dI3djmP5vMrordP8yr8EfHGteLtG1WHxNe283iTTbwW97YxaBNpD2LGJHETxyXVysp+YkTQytEwOFJ2kn0fzK4PwIvw68G+GtXg8GJ4X0Lw/pN1OupRaELe3tLK4jA88TCLCRyKAN+7BAAzXVaTrNjr2l2mpaZe2+o6deRLPbXlpKssM0bAFXR1JDKQQQQcEGqepKutzS8yuC/aAf8A4sP8SP8AsWtS/wDSWStq88d+HNNSZ7vxBpdqkDSpK017GgjaJN8obLcFFO5gfujk4Fc98fJA3wI+I+DkHw3qX/pLJSGej6B/yCbf/gX/AKEa0Kz9A/5BNv8A8C/9CNaFABRRRQAVHcW8V1C8M0aTQyAq8cihlYHqCD1qSigDzG6/Z98NwyNJoE2peE9x3GHQ7+W1tyfXyFYR599uarf8KV1heE+I3idUH3V8y2OB6ZNuSfxJNer0UAeUf8KV1r/opHif/vu0/wDkej/hSutf9FI8T/8Afdp/8j16vRQB5R/wpXWv+ikeJ/8Avu0/+R6P+FK61/0UjxP/AN92n/yPXq9FAHlH/Clda/6KR4n/AO+7T/5HpP8AhQ7XZxqfjDxNqaH7yNqslurexFv5Yx7d/wATn1iigDlPCfwy8PeC7U2+labbWcTNvdIIljV37s2OWY+rEk11QGAABgUtFABRRRQAUUUUAFFFFAHiPwq+E/hbxd4Lg1fWNOkv9Suru9aa4lvJ9zkXUoGcP6AD8K67/hQngT/oBf8Ak5P/APHKPgP/AMkw07/r5vv/AEsmr0CgDz//AIUJ4E/6AX/k5P8A/HKP+FCeBP8AoBf+Tk//AMcr0CigDz//AIUJ4E/6AX/k5P8A/HKP+FCeBP8AoBf+Tk//AMcr0CigDz//AIUJ4E/6AX/k5P8A/HKP+FCeBP8AoBf+Tk//AMcr0CigDz//AIUJ4E/6AX/k5P8A/HKP+FCeBP8AoBf+Tk//AMcr0CigDz//AIUJ4E/6AX/k5P8A/HKP+FCeBP8AoBf+Tk//AMcr0CigDz//AIUJ4E/6AX/k5P8A/HKP+FCeBP8AoBf+Tk//AMcr0CigDz//AIUJ4E/6AX/k5P8A/HKP+FCeBP8AoBf+Tk//AMcr0CigDzyb4D+Bo4nZPD/muqkqgvZxuOOmTJXzv8H/APgnPoOiax/wkXj/AFA61qjTm6TSdNkeKzt2LbgDJxJLg4wfkHqDX2XRQB5H8CML8G/B4HQabF/Ku73e9cD8C2/4s94Q/wCwdF/Ku63UASbveq2qafb6xpt3p93GJrW6ieCWNhkMjAqwIPqDUu6jdSklJWY07O6Pj74Lfsw+Lrj4V/E3wt8QrJLae50OPwPoU4u45TNpdqk/2a5Gwnyyz3Gdpww8sZHr1Hwb8LfFnwb8CfH3ibW/Dpm+MviDdLHo39o27qskNtHa2qed5nlhcReactx5jDrX0zuo3U373Nfqrf15sOqfZ3/4B8g+Jv2NPFHh/wDZ/wBC0Tw58QPEWveI/CD2+uaLot1HpcNlLqkLmU4lFokwDu0oy8//AC0+ZiM539B/Z51n4heFPjdpvi/SpPDE3i7xBHrejTi6ilmsp0s7XyZ1aJ2w0VxEe4zsPVW5+n91G6h683n/AMD/ACQlpby/r9WeEfsX+B/HHgL4Uapb/ETTI9J8U6j4h1HVbmCG4inQ+fLv3q0bMMEkkDOR3Ar3vd71Huo3U272Ela/mSbvejd71Huo3UhnJ/sxf8kC8Bf9gOw/9JYq9Rry79mL/kgXgL/sB2H/AKSxV6jQAUUUUAFFFFABRRRQAUUUUAFZ/iL/AJF/U/8Ar1l/9ANaFZ/iL/kX9T/69Zf/AEA0AcF8I2/4tR4L5/5gll/6ISus3e9cf8I2/wCLU+C/+wLZf+iErrN1AEm73o3e9R7qN1AEm73o3e9R7qN1AEm73o3e9R7qN1AEm73o3e9R7qN1AFHxN4d07xh4e1LQ9Xg+16VqNu9rdW/mMnmxOpV0JUggEEg4PQ1R8dIkPgHxDHGoSNdMuFVVGAAImwAK3N1YXj5v+KF8R/8AYNuf/RTUAaPwh/5Jr4d/68YP/Ra12Ncd8If+Sa+Hf+vGD/0WtdjQAUUUUAFFFFABRRRQAUUUUAFcf8ZP+SQ+OP8AsBX3/pO9dhXH/GT/AJJD44/7AV9/6TvQBw3xXa+/4Z28Wf2YZf7Q/wCEYufI8n/Wb/srY2f7Xp74rxnUorbT/DXxZ8LXHhHWvElz43AfQZrDRp7yy1C0lsIILVHu0RoLdYnRxid49oG8cMCfprQ1Enh/T0ZQyNaxgqwyCNg4qxp9ja6TYW1jY20NlZW0awwW1vGI44o1GFRVHCqAAABwMVPKtb9VYq/w+Wp8reMPgRcXdj8UfOj8W3l7eXOhCOS11rU1S62C2854kSYKQpD5Kj5cY4xx6h47kh+H3xP8J6/qOka9rfhu10O70iKfTdPvNZms7hngYGWOJZZm82OJlMxVsGPDMPMGfYd1G6nb3r/1/WpCSSsfI3jBvGFv8ZtHuvDth4n8M2sGo6RBDolvY63c2cmnMsCzyM8d0NKtVRGljaDyHdTCZAwLqy818P8AWPF3iX4baBqvhm7+JN5rdz4UWbxDdas+om3nuWa1+ztZ+Z+6ZyPOO604KFjKd5Gft7OeCMiq2mabZ6Lp1rp+nWkFhYWsSw29raxrHFDGowqIqgBVAAAA4GKpaJpjf+X4Hynp/hmXwTpGq6Y0HxGg0M+Nr2XxH/Zkut3F29lIbp7N7SRC0rRtI1uZWsiX5HmnG+u3+Bul+Il8fWuo6na67/ZB0e+h02415JjdraHUN1rHcPL+883ygDtmPnbceZ8+6vft1G6piuVp9v8AKwS95Nd3f8bnyN4d+H/irTdc1DQIPDl8fDnj/wAR6xLr081uVitIrfVbmXfIGxlby1dIVPOQqEcc1yHijTfiBofwx+Hdro1p4s8Pa3pHgnTvscOn2Gv3Yu71EO+3kgtLmG0tXiKplryOUSeaF2ERlW+6N1G6qj7qt/XX/Mpyu5Pv/nc+arjw3dw+KLy91nSryPRF1vxBc3lxNbSCIWsmnIokZscI2GAPcggc11+uNqX/AAxjqX9smX+1v+ECm+1+d9/zv7Pbfu992c169qWnWms6fcWGoWkF9Y3MbRT21zGJI5UIwVZSCGBHUGuM+PXHwL+IoAwP+Eb1H/0lkqY+6reSX3Gdvzb+89Q0D/kE2/8AwL/0I1oVn6B/yCbf/gX/AKEa0KZQUUUUAFFFFABRRRQAUUUUAFFFFABRRRQAUUUUAFFFFABRRRQAUUUUAef/AAH/AOSYad/1833/AKWTV6BXn/wH/wCSYad/1833/pZNXoFABRRRQAUUUUAFFFFABRRRQAUUUUAFFFFABRRRQAUUUUAePfAsn/hT/hD/ALB0X8q7nJrmp/2cfAUkzPHov2ZGORFb3EqRr/uqGwB7Dimf8M3eBf8AoGzf+Bc3/wAXQB1GTRk1y/8Awzd4F/6Bs3/gXN/8XR/wzd4F/wCgbN/4Fzf/ABdAHUZNGTXL/wDDN3gX/oGzf+Bc3/xdUdc+BPw48N6Lf6tqVo9rp9jA9zcTvdzbY40UszH5+wBoA7bJoya8l+EPgH4X/Gb4e6T4t0XTbhLS+Q7oJLyUvBIrFXjbD9QQfqMHvXZf8M3eBf8AoGzf+Bc3/wAXQB1GTRk1y/8Awzd4F/6Bs3/gXN/8XR/wzd4F/wCgbN/4Fzf/ABdAHUZNGTXL/wDDN3gX/oGzf+Bc3/xdH/DN3gX/AKBs3/gXN/8AF0AJ+zF/yQLwF/2A7D/0lir1Gsvw34dsfCejWulabCtvYWsawwQKMLHGqhVVR2ACgVqUAFFFFABRRRQAUUUUAFFFFABWf4i/5F/U/wDr1l/9ANaFNkjSaNo5FV0YFWVhkEHqCKAPLvhIT/wqnwZ/2BbL/wBEJXV5Ncu37NvgFcLDozW8SgKkMVzKqIAMAAB+B7Uf8M3eBf8AoGzf+Bc3/wAXQB1GTRk1y/8Awzd4F/6Bs3/gXN/8XR/wzd4F/wCgbN/4Fzf/ABdAHUZNGTXL/wDDN3gX/oGzf+Bc3/xdeU/tO+FfAHwK+D2s+I109v7VcfY9Mie7lO+6kBCHG/kKAzkdwhFAHv2TRk183fsj+H/Avx3+Dunavd2Ttr9i32DVVF3KCZkAxJjf0dSremSwHSvaf+GbvAv/AEDZv/Aub/4ugDqMmjJrl/8Ahm7wL/0DZv8AwLm/+Lo/4Zu8C/8AQNm/8C5v/i6AOoyawvHpP/CC+Iv+wbc/+imqp/wzd4F/6Bs3/gXN/wDF02T9mvwHNGyPpcjow2srXUxBB6gjfQB0Pwh/5Jr4d/68YP8A0WtdjVLR9Jt9D0+GytV2W8KhY0AACqBgAD0AFXaACiiigAooooAKKKKACiiigArj/jJ/ySHxx/2Ar7/0neuwqvqFhbarY3NleQJc2lzE0M0Mq7kkRgQykdwQSKAOR0En+w9O/wCvaP8A9BFXsmuYb9m/wJuOzSpI17It3NhR6D56T/hm7wL/ANA2b/wLm/8Ai6AOoyaMmuX/AOGbvAv/AEDZv/Aub/4uj/hm7wL/ANA2b/wLm/8Ai6AOoyaMmuX/AOGbvAv/AEDZv/Aub/4uvEP2v9D8D/Af4P3upWNk6eItRf7Bpam7lJWRhlpcb+iIC3TG7aD1oA+l8mjJrwb9mvwj8P8A46fCDRPEw09hqJT7LqUKXc37u6jAEgxv4DZDgf3XWvUf+GbvAv8A0DZv/Aub/wCLoA6jJoya5f8A4Zu8C/8AQNm/8C5v/i6P+GbvAv8A0DZv/Aub/wCLoA6jJrhfj0T/AMKM+Iv/AGLmo/8ApLJWl/wzd4F/6Bs3/gXN/wDF0yb9mjwDcQvFNpDTQyKVeOW5lZHUjBBBbBBHY0Aeh6B/yCbf/gX/AKEa0Kgs7VbK2SFCWVc4LdeuanoAKKKKACiiigAooooAKKKKACiiigAooooAKKKKACiiigAooooAKKKKAPP/AID/APJMNO/6+b7/ANLJq9Arz/4D/wDJMNO/6+b7/wBLJq9AoAKKKKACiiigAooooAKKKKACiiigAooooAKKKKACiiigAooooAKKKKACvI/2mvhd4p+NHw9/4Q7w7q9noVpqE6/2pe3W9n+zr8wjjRRyWcLnLDhSOd1euUUAfK/7Cfwf8VfCfwatzc61Zat4S8S2Vvq8FsoeOeyuXRcjaQVZWQgFt2cxpxycfVFef/s+/wDJC/AH/YCs/wD0StegUAFFFFABRRRQAUUUUAFFFFABRRRQAUUUUAFFFFABRRRQAUUUUAFFFFABXnfxm+FfhX4jeH5rvxLo8WsyaVaXMtnHcu5iicpkv5YO1m+VcFgSMHGMnPolY/jL/kUNc/68Z/8A0W1AHBfs/wDwn8J+A/B+j6z4e0aHSL7V9Isjftas6x3DCIMHaPO3dlm+YDPzGvVa5f4W/wDJMfCH/YHs/wD0SldRQAUUUUAFFFFABRRRQAUUUUAFFFFABRRRQAUUUUAFFFFABRRRQAUUUUAFeN/tNfCrwr40+HHinxBrujxarqmj+HtQbT5Ll3ZLVvId96JnaH3Kp3Yz8o54r2SuH+On/JEviD/2L2of+k0lAD/hp8J/CfwytrqTwto0OiLqSxSXUFqziF3UHDCMnap+YglQM8ZzgY7Wq+n/APIPtv8Arkv8hVigAooooAKKKKACiiigAooooAKKKKACiiigAooooAKKKKACiiigAooooAKKKKACiiigAoopjTIkiIzqrvnapPLY64oA4L4D/wDJMNO/6+b7/wBLJq9Arzz4EypH8M9LVnVWkur4KpOCx+1znA9eAfyr0OgAooooAKKKKACiiigAooooAKKKKACiiigAooooAKKKKACiiigAooooAKKKKAPP/wBn3/khfgD/ALAVn/6JWvQK8/8A2ff+SF+AP+wFZ/8Aola9AoAKKKKACiiigAooooAKKKKACiiigAooooAKKKKACiiigAooooAKKKKACsfxl/yKGuf9eM//AKLatisfxl/yKGuf9eM//otqAM/4W/8AJMfCH/YHs/8A0SldRXL/AAt/5Jj4Q/7A9n/6JSuooAKKKKACiiigAooooAKKKKACiiigAooooAKKKKACiiigAooooAKKKKACuH+On/JEviD/ANi9qH/pNJXcVw/x0/5Il8Qf+xe1D/0mkoA7DT/+Qfbf9cl/kKsVX0//AJB9t/1yX+QqxQAUUUUAFFFFABRRRQAUUUUAFFFFABRRRQAUUUUAFFFFABRRRQAUUUUAFFeI/Cv4R+DPF3hKTVta8N6fqmp3OqamZru6iDySEX86jLHrgAD6Cuu/4Z/+HH/Ql6P/AOAy0AegUV5//wAM/wDw4/6EvR//AAGWj/hn/wCHH/Ql6P8A+Ay0AegV5l+0Z8J/+FzfCbWNAt38jWEX7ZpVyrbGhvIwTGQ38O7JQn+65q7/AMM//Dj/AKEvR/8AwGWj/hn/AOHH/Ql6P/4DLQB81/8ABOj4O6npWiap8QPE4um1K6eXS9MhvmYtbwJIfPYBvul5V29j+7b+9X2pXnw/Z/8AhuvA8F6OB/17LS/8M/8Aw4/6EvR//AZaAPQKK8//AOGf/hx/0Jej/wDgMtH/AAz/APDj/oS9H/8AAZaAPQKK8/8A+Gf/AIcf9CXo/wD4DLR/wz/8OP8AoS9H/wDAZaAPQKK8y/Z1neT4V6VCTmO3MsMQ/uosrhV+gAAH0r02gAooooAKKKKACiiigAooooAKKKKACiiigAooooAKKKKAPP8A9n3/AJIX4A/7AVn/AOiVr0CvP/2ff+SF+AP+wFZ/+iVr0CgAooooAKKKKACiiigAooooAKKKKACiiigAooooAKKKKACiiigAooooAKx/GX/Ioa5/14z/APotq2Kx/GX/ACKGuf8AXjP/AOi2oAz/AIW/8kx8If8AYHs//RKV1Fcv8Lf+SY+EP+wPZ/8AolK6igAooooAKKKKACiiigAooooAKKKKACiiigAooooAKKKKACiiigAooooAK4f46f8AJEviD/2L2of+k0ldxXD/AB0/5Il8Qf8AsXtQ/wDSaSgDsNP/AOQfbf8AXJf5CrFV9P8A+Qfbf9cl/kKsUAFFFFABRRRQAUUUUAFFFFABRRRQAUUUUAFFFFABRRRQAUUUUAFFFFAHnvwL/wCSdRf9hPVP/ThcV39ee/A1v+Ldxf8AYT1T/wBOFxXfbqAJKKj3UbqAJKKj3UbqAJKKj3UbqAJKKj3UbqAJKKj3UbqAPNf2cf8Akmdl/wBdZv8A0dJXqNeXfs4/8kxsv+us3/o6SvUaACiiigAooooAKKKKACiiigAooooAKKKKACiiigAooooA8/8A2ff+SF+AP+wFZ/8Aola9Arz/APZ9/wCSF+AP+wFZ/wDola9AoAKKKKACiiigAooooAKKKKACiiigAooooAKKKKACiiigAooooAKKKKACsfxl/wAihrn/AF4z/wDotq2Kx/GX/Ioa5/14z/8AotqAM/4W/wDJMfCH/YHs/wD0SldRXL/C3/kmPhD/ALA9n/6JSuooAKKKKACiiigAooooAKKKKACiiigAooooAKKKKACiiigAooooAKKKKACuH+On/JEviD/2L2of+k0ldxXD/HT/AJIl8Qf+xe1D/wBJpKAOw0//AJB9t/1yX+QqxVfT/wDkH23/AFyX+QqxQAUUUUAFFFFABRRRQAUUUUAFFFFABRRRQAUUUUAFFFFABRRRQAUUUUAea/A9sfD2P/sJ6p/6cLisH9pjx5/wiPgG102C51a01DxJqEOjwzaDZ3N3fxRPl7mWGO2R5d6W8czBkXKsFPFbPwSb/i36f9hPVP8A04XFdjcaXY3moWd9PZW897Z7/s1zJErSQbwA+xiMruAAOOoHNTJXVhrQ+Y9A8XXHxP8Ahb8M9B1DV/E0F3aeLG8N61cC5v8AQ9SvBb2t00ckxVormMzIlvOVbaT5gyKqv4i1Wy8XSfDePxrq0vgSTxvHoJ1l9SkOowI2lvdtpv8AaBPmk/aBHGJd/nASGMOHAI+ifEnwv8GeMrS9tfEHhHQdctr64S8uodS0yC4S4nRBGksiupDOqKFDHJCgAHAqQ/DnwifBf/CHnwtop8JeX5X9g/2dD9g2bt+3yNvl43fNjHXmq7v+un+RP+X+f+f4HgfiPx7L8A9X+KWk6FrWt67p1hoenT2FpqN7d67dWWs3c01vDAryGa4fzMW8nkEsQAWVQHrsf2VfGr6joPiTwjdal4j1e78M32INR8WWN3Z6jeWVwDNBLIl2iTHaxmgDMvzfZ8gmvSdB+Gvg/wALaPaaTovhTQ9H0qzuvtttY2GmwwQQXH/PZERQqycn5gM89a2k0qwj1abVFsrddTmgS2kvVhUTPEjMyRs+MlVZ3IUnALsR1NJbNPr/AF/wPQb8v66f8H1Plj4f+PvidfJ+zuuuQ2NtoWp6hIkmp2niW6ur3U1GlXroLq3e1jUAlFcgzSYZF6/eHa6N8cPGt5rWh6tK/hi58Ma94mvvDNroNvDNHqVs8DXKCZ7ozMkhzas7xCBCiPw7FPn9ph8L6Jbw6TDFo9hHFpDb9OjS1jC2TbGjzCMfuzsd1yuPlZh0JrKj+FngmHxVf+J08H6CniW/iaC81ldMgF5cxsoVkkm273UqqggkjAA7U5ajlZu/9df8z5wm+KHxd8ReKvBeg6n4l0Xwf4tXWrdtQ8OzeEryMwwy2t4VzcR6o8F9CTCeYmGGCFwjgxjvPhH8bviR488W6rf6h4LNv8PI5dSggvUhto5YJLWdoVBcahLJMzmKQFDawbDgZYDJ9AsfgH8MNL0O80Wy+HHhKz0e8mjuLnT4NCtUt55IzmN3jEe1mUk7SRkZ4rX034aeDtH8XXniuw8J6HY+KLxCl1rdtpsMd7Op25V5wodgdq8E/wAI9KOjt/Wwnq7+n6nhXwp8c+J/iF8aPhh4j8Q6h4dnttd8D6rq+n2GjW8sU1jDNcaWwimZ5pBOQNq+aqxAsr/IO31Durk/DXwz8HeC9QutQ8P+E9D0K/unkluLrTdNht5ZnkKmRnZFBYsVUkk87RnpXTb6ptWSXT/O4a9TgP2cP+SY2P8A10m/9HSV6lXlv7N//JMLH/rpN/6Okr1Kp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eV/BVseAU/7Ceqf+nC4rud9cD8GG/4oNef+Ynqn/pfcV3G73oA8o+K+hx+Mviv4D0C91PXLHSp9P1W5mh0TXL3SmlkjNoIy72ssbMFEj4BJHzHivIbf45ePdD8E2eneFdYi8Y6ha3eueReX2kxXst3pVjcrCl1NPJqVhEuwsI2k3SNLw4XhzX0h42+Gfg74lQ2sXi/wnofiqK0Zmt01vTYbxYSwAYoJFbaTgZx1wKb4g+Fvgrxdp2lafrnhHQdasNJ2/wBn2uoaZDPFZ7QFXyVdSI8AADbjAAqUmv6/Epvb+vkeFaf8YfFt1rmoePLnxHpeh+E/+FdWHiOTSZtKuL77LJKty25St3GrsJFGcIpkQKgKEb6o+HP2j/ijqHi5fh/q+naN4e8X3mo2cFtqWqaWiw28M1rd3BEtnbarc7nIsiqf6VGT5uSgCDzPoe6+G/hG9udNuLjwtos9xpto9hYyyadCz2ts6bHhiJXKRsvylFwCOCMVjw/Ab4ZW3h+60GH4deE4tDumR7jTE0O1W2mZCWQvEI9rFSzEEjgscda00votP+DcjXv/AFZI878TfF74r6f8VLfwd4e8MWvin+x7LTrrXby2soLeO5+0SSK7Refqcb2yKsMhGI7vLAqcbctY8SfGHx9pfjbxNLap4bPhDQPFOkeHpLSa1uDf3a3qWIaQTCURxGJ73cP3b+YBt/dkb29HvPg54A1FtBa68D+G7ltAVU0hptIt3OmqpBUW+U/dAFVICYwQPSt2bwzotx9r83SbGX7XdRXtxvtkPnXEXl+VM+R8zp5MW1jyvlpgjaMJWvd/1qv0KW+vY+Y7X4sfFjwdof2K1nsvGmu6/wCM9W0vTjDpGTZx273UkilbnVIUlBWECOMTRbFVv9ZtAPqEnj74k32ofDTRTp+i+Fdc1ywu7zXItVt2vfsptzACkKwXIUlzKesrBdwOX2kP2GrfB/wFryaymp+CfDmoprU0dxqa3ek28ovpY/8AVvPuQ+Yy5O0tkjtW1pnhXQ9Fh0yLTtH0+wi0u3NpYJa2qRraQkKDFEFA8tDsT5VwPlX0FC2V/L8hPWTfr+LNvfRvqHd70bvekBxv7N3/ACS+w/66Tf8Ao6SvU68s/Zt/5JfYf9dJv/R0lep0AFFFFABRRRQAUUUUAFFFFABRRRQAUUUUAFFFFABRRRQB5/8As+/8kL8Af9gKz/8ARK16BXn/AOz7/wAkL8Af9gKz/wDRK16BQAUUUUAFFFFABRRRQAUUUUAFFFFABRRRQAUUUUAFFFFABRRRQAUUUUAFY/jL/kUNc/68Z/8A0W1bFY/jL/kUNc/68Z//AEW1AGf8Lf8AkmPhD/sD2f8A6JSuorl/hb/yTHwh/wBgez/9EpXUUAFFFFABRRRQAUUUUAFFFFABRRRQAUUUUAFFFFABRRRQAUUUUAFFFFABXD/HT/kiXxB/7F7UP/SaSu4rh/jp/wAkS+IP/Yvah/6TSUAdhp//ACD7b/rkv8hViq+n/wDIPtv+uS/yFWKACiiigAooooAKKKKACiiigAooooAKKKKACiiigAooooAKKKKACiiigDyP4Mk/8IKP+wpqn/pfcV2+TXC/Bs/8UMP+wpqn/pfcV2+aAH5NGTTM0ZoAfk0ZNMzRmgB+TRk0zNGaAH5NGTTM0ZoAfk0ZNMzRmgDlP2bf+SW2H+/N/wCjpK9Tryz9m3/klth/vzf+jpK9ToAKKKKACiiigAooooAKKKKACiiigAooooAKKKKACiiigDz/APZ9/wCSF+AP+wFZ/wDola9Arz/9n3/khfgD/sBWf/ola9AoAKKKKACiiigAooooAKKKKACiiigAooooAKKKKACiiigAooooAKKKKACsfxl/yKGuf9eM/wD6Latisfxl/wAihrn/AF4z/wDotqAM/wCFv/JMfCH/AGB7P/0SldRXL/C3/kmPhD/sD2f/AKJSuooAKKKKACiiigAooooAKKKKACiiigAooooAKKKKACiiigAooooAKKKKACuH+On/ACRL4g/9i9qH/pNJXcVw/wAdP+SJfEH/ALF7UP8A0mkoA7DT/wDkH23/AFyX+QqxVfT/APkH23/XJf5CrFABRRRQAUUUUAFFFFABRRRQAUUUUAFFFFABRRRQAUUUUAFFFFABRRRQB53rH7PHw01zUZ7+88C+HJbu4dpZpm0i2LSuxJZ2JjJLEkkk9apf8MxfCz/oQvDn/gntf/jVeo0UAeXf8MxfCz/oQvDn/gntf/jVH/DMXws/6ELw5/4J7X/41XqNFAHl3/DMXws/6ELw5/4J7X/41XF/GX4X/B34O/DPX/F2oeAvDTpp9uWhhbSLUefMflijH7v+Jyo9hk9q+ha57xl8PvDnxEtLS08TaRba5Z2s4uY7S9UyQ+YFKhmjPyvgMcbgcZoA+L/2EdP+HHxu8FarpfiLwb4buPFWj3DSSSNo9rme2lYsj/6v+FtyYHQBPWvqD/hmL4Wf9CF4c/8ABPa//Gqxv2dPhX4Q0PwxpniPTPDmnaXrm++tmvbCBYHki+1yjY+zAcAKuA2cbVxjAr2qgDy7/hmL4Wf9CF4c/wDBPa//ABqj/hmL4Wf9CF4c/wDBPa//ABqvUaKAPLv+GYvhZ/0IXhz/AME9r/8AGqP+GYvhZ/0IXhz/AME9r/8AGq9RooAyvDfhnTfCOmRadpNrFY2EQCxW0EaxxxqOiqqgAD2ArVoooAKKKKACiiigAooooAKKKKACiiigAooooAKKKKACiiigDz/9n3/khfgD/sBWf/ola9Arz/8AZ9/5IX4A/wCwFZ/+iVr0CgAooooAKKKKACiiigAooooAKKKKACiiigAooooAKKKKACiiigAooooAKx/GX/Ioa5/14z/+i2rYrH8Zf8ihrn/XjP8A+i2oAz/hb/yTHwh/2B7P/wBEpXUVy/wt/wCSY+EP+wPZ/wDolK6igAooooAKKKKACiiigAooooAKKKKACiiigAooooAKKKKACiiigAooooAK4f46f8kS+IP/AGL2of8ApNJXcVw/x0/5Il8Qf+xe1D/0mkoA7DT/APkH23/XJf5CrFV9P/5B9t/1yX+QqxQAUUUUAFFFFABRRRQAUUUUAFFFFABRRRQAUUUUAFFFFABRRRQAUUUUAFFFFABRRRQAUUUUAef/AAH/AOSYad/1833/AKWTV6BXn/wH/wCSYad/1833/pZNXoFABRRRQAUUUUAFFFFABRRRQAUUUUAFFFFABRRRQAUUUUAFFFFABRRRQAUUUUAef/s+/wDJC/AH/YCs/wD0StegV5/+z7/yQvwB/wBgKz/9ErXoFABRRRQAUUUUAFFFFABRRRQAUUUUAFFFFABRRRQAUUUUAFFFFABRRRQAVj+Mv+RQ1z/rxn/9FtWxWP4y/wCRQ1z/AK8Z/wD0W1AGf8Lf+SY+EP8AsD2f/olK6iuX+Fv/ACTHwh/2B7P/ANEpXUUAFFFFABRRRQAUUUUAFFFFABRRRQAUUUUAFFFFABRRRQAUUUUAFFFFABXD/HT/AJIl8Qf+xe1D/wBJpK7iuH+On/JEviD/ANi9qH/pNJQB2Gn/APIPtv8Arkv8hViq+n/8g+2/65L/ACFWKACiiigAooooAKKKKACiiigAooooAKKKKACiiigAooooAKKKKACiiigAooooAKKKKACoJ763tZoIpriKGWdtkSSOFaRgCSFB6nAJ49KnrzT9oz4Q2/xw+EWu+FnVBfSR/aNPmf8A5ZXSZMZz2BOVJ/uu1AEvwMvreD4c6PbyXEUdxPc3/lRM4DyYu5ido6nA5OK9Gr4u/wCCc3wKvPCeg61498RWssOt6jJJptnHdA+ZDbxSESk55BaVSPpF/tV9o0AFFFFABRRRQAUUUUAFFFFABRRRQAUUUUAFFFFABRRRQAUUUUAFFFFABUEt9bQ3UFtJcRR3E4YxQs4DybcFto6nGRnHTNT143+1l8Fx8bvgzq2k2sW7XrH/AImOkuPvfaIwTsB/21LJ9WB7UAbv7P8AfW6fBf4eWjXES3Unh+0kSAuN7KIkBYL1IBIyfcV6PXyP/wAE7PgnJ4F+Gtx401eBk1zxLt8kTA74bJOIxzyN5y3uoj9K+uKACiiigAooooAKKKKACiiigAooooAKKKKACiiigAooooAKKKKACiiigArA8aX1unhvWbRriJbqTTriRIC43soQgsF6kAkc+9b9fPv7bnwVb4wfBe8m0+Ev4j8PFtT09ox87hR+9iHf5kGQB1ZEoA9U+Ft9b/8ACvvCNn9oi+1/2JZy+RvHmbPJQbtvXGeM111fMv7A/wAFW+GHwdi1zUoSviHxRsv5zIPnjtwD9njP/ASX+smO1fTVABRRRQAUUUUAFFFFABRRRQAUUUUAFFFFABRRRQAUUUUAFFFFABRRRQAVwPx0vrf/AIU/8QrP7RF9rHhrUJTb7x5mz7PIN23rjIxnpmu+r5d/4KBfBVviV8H38R6bCW17wtvvEMY+eW0I/wBIT8AA/wDwAj+KgD6T0u+t5I4rVLiJrqKCN5IVcF0Vh8pK9QDg4PfBq/Xgv7F3wVb4N/BewGoQlPEeuEanqbSD51Zx+7iOefkTGR/eZ/WveqACiiigAooooAKKKKACiiigAooooAKKKKACiiigAooooAKKKKACiiigAooooAKKKKAEpaKpa1rFl4d0i91TUbhbTT7KF7i4nk+7HGilmY+wAJ/Ck2krse+iLiqFGFAAznj3o964n4Q/GjwZ8evB6eKfAmtLr2hPM9uLpYJYCJEOGUpKquCMjqBkEEcGu3p2aJvfYKKKKBhRRRQAUUUUAFFFFABRRRQAUUUUAFFFFABRRRQAUUUUAFFFFABRRXlfxw/ag+Gf7N8ejv8AEXxL/wAI6urmUWR+wXN15vlbPM/1Eb7ceYn3sZzxnBpXS3Gk3sepqoRQqgKoGAB0FLXl3wR/ac+GH7RltqE3w78W23iL+z3CXUIgmtp4sjIYxTIj7T0D7dpIIzkED1GnZom4UUUUDCiiigAooooAKKKKACiiigAooooAKKKKACiiigAooooAKKKKACiiud8ffETw18LfC954j8W65ZeH9EtF3TXt/KI0HoozyzHoFXLMcAAk4pN23A6FVCKFUBVAwAOgpa8H+E/7dHwM+OHjCLwt4M8fW2p6/NG0sNlcWN1ZtMFxuEZniRXYDnYpLYDHGFJHu9VZiuLRRRSGFFFFABRRRQAUUUUAFFFFABRRRQAUUUUAFFFFABRRRQAUUUUAFNZQ6lWAZSMEHoadXgfxV/bt+BvwS8bXvhHxp44GjeIbNY3uLMaVfXHlh0Dpl4oXXlWU4z3pXV7Dsz3ykriPhL8bfAvx18NjXvAfiax8SaaDtka1YiWBjnCyxMBJExwSFdVJGDjBzXb09VuSLRRRQMKKKKACiiigAooooAKKKKACiiigAooooAKKKKACiiigAooooAKKKKACiiigAr5l/b48fWWg/CfSvBl1rVj4fXx7q8Hh+41LULtLWK0sWJe9maR2VVAgR05P3pFHJIr6arwHx5+zUnxc/aQ07xf4607w/wCJfAGiaBJYaVoOpQC7JvppVaa4lhkjMeBGiKuCxzk4FS1dpdP6f47DvZN/1/S3PJ/2Z/HXw/8AAf7WHjf4efD/AMU+Hda8F+L9Ph8SaTb+H9ShvIbO+iUQXkJMbNtZ0SOXB7KcdDX2rXzN8Uv2OdGt/FHw78YfB3wx4P8AAnivwtriXk72unpp0N9YOjR3UEjW8RZmKN8uRgHPTOa+mR0FXe8V3Wn9fl8iLWk+39f8P8xaKKKRQUUUUAFFFFABRRRQAUUUUAFFFFABRRRQAUUUUAFFFFABRRRQAV8W/tteIPEvhX9pr9mrVPB/hP8A4TjxFby+Ifsug/2lFp/2rNlEr/v5QUTahZ+Rztx1NfaNfNv7U3wW+KHjr4mfCjx18LLrwjFrXgt9TdofGEl0ttL9qhjhGFt0LNhRIfvLg7evIpfbi/62NINa37P8jyz4J+Kdc1T9u691z4qeCrr4T+Ntd8J/2boWgRTQahZ6jbQyrLNK9/C2JbhSv+rKLsjC5JyK+5q+Xvhv8Afiv4s+N2g/FH44a74Sl1HwtaXNnoGg+CLe5FlE1woWW5lluf3hcplNgBUAKQQcg/UNXtGK9fzZj9pv0/JBRRRUlBRRRQAUUUUAFFFFABRRRQAUUUUAFFFFABRRRQAUUUUAFFFFACV8h/HTRLH4sftz/CTwN4phjv8AwnpOg3/iWLSroFre9vg6xIZEPyuY1ywB6Zb1wfr2vBv2mP2ctV+LV94Z8ZeB/Eq+DPih4RaeTRdXlgE9vKssZWS1uEPWKTCgthinJCt0M7SjLov8v03DeLXf+vx2PaNR8P6XrF3p11f6baXt1psxuLKa4gWR7WUoyGSJiMoxR2XcuDhiOhNaNfOnw+0X9qjVfHGjzfEPxF8MdD8J2TtPdW3gqzvbi61L5Sq27td8RR5bfvT58xqMYY4+i6sXUKKKKQwooooAKKKKACiiigAooooAKKKKACiiigAooooAKKKKACiiigBDXyt8Bf8Ak+b9p/8A65eGP/SCSvqmvkXxP8Ff2hfBf7RnxJ+IHwnu/hnNpPjKPTVlg8ZvqBnhNpb+UNot1CgEs55Y5G3pg5Ivllr2f6F/YkvT80ReJvB+kfCn/goR8NtT8KWcekS+PtI1mHxFa2SiOK7a3VJ47mRFGDKXc5c8n1yTn7Ar52+B37OPirR/iff/ABa+LXimx8WfEa8sf7OtLXSLVoNL0K1Ll3gtQ53ybjj964DkZBzkk/RNNaQjHtf82zL7Tf8AWwUUUUigooooAKKKKACiiigAooooAKKKKACiiigAooooAKKKKACiiuL+M3xKsvg78K/FHjPUCpt9GsZLrYzBRI4GETJIA3OVXk/xVMpcqbY0rux2eaWvz/0n4vSr8EfiX4Jsvis3jnWNMGh6lF4n0XxGbm48u8uIIruFbmGQtHsnS4wqsCsc8ajAxXp/xR8Rar+y/wCJ9UTwprGt67pd54J13Xm0jxFq9zq32O6sFtzFOk1y8kyxv57I8ZfZlVKhTu3N6O39bXFH33ZH1jRXy74v8I3fwh8E+EvHel+OPFWs+J21jSIL5tS165ubPWlvbyG3njFlJJ9mh3Cdnj8iOPYUQL8u5Txnjr9pjSdK/aWk1UfEazs9P8P67Y+DrjwbJrccTXizowub37Jv3O0c9zaDftyq2swGASapLW3nb8v80Tf3ebofatJXgf7X8HiXVPC3g7SfCfiLUPDOtal4hjggvdOuWgYyC1uZI0k2kb4jJHHuQ8MAQa8v8afG7WPi7f8Aw01Xw7qOp+HtK0y80C61u1triS2d76+1CKA2E4RhvEUcd0JInyMyRHnHERfM7Lul945PlV/K59m0V832P7SGr3Hx20Lw3Be6brHhnWNWv9HVbHw3qca2stvBPJuGryEWl02bZ1eGJA0bMV3P5TMYfhf8cviLrE3wz1nxYfCsfh3xv9rhSy0u0uI7iweK2lnSZ7iSZkdHW3k3R+UpQuoDybSTXmPbQ+lqK+R7P9sHXLC88T3NydN8SaPb+DtS8WadJZeHtT0iD/RDFiFLy7Pl38TrOmLmBEBC7tgEiiq2nftXeL7Xwv478Qrr3g/4j6LpK6Vp+l6j4N0S7FvNqd9MsflsUvLlpvI3xM8UKmRhKoG1jto1tf8Are35g9D7Apa+TR+0R8Vjb6ja22hXGpQW11aNJ4vHw212zhtraVJg6jR5pRdXUiSRRAtBKwC3SuVHlMG+kvh/4gTxV4J0PWI9YsPECX1pHONU0uBoLa53KDvjjaSRkU/3WdiOhJIph1sdBRRRSAKKKKACiiigBKKo67rVn4c0W/1XUJhb2NjBJczzN0SNFLMx+gBNfGn7OPxt0f4heLdV0TWPiQniK08faHP4mNlYeKD9o8OOk7mSzV4JhJabbae14Vkw1vOepY0r3dl/X9WB6K59tUV8WXnh/Uofgj8SfHuieJvGuj6DrsdnZ+HILvxVqd3cRWQukU36SXM8jxS3G9mXaRiIRcBmcV1Hgv4k+JYfif8ADn4ceJNWvD4q8OahfWGrvvaNdas/7Pnexv2UHDiVY8t1CzRSgY2ilff0uJvqfVVFfJP7MfhM/EjwLplz4j0f4q281/pzSz+Jrz4g3gsb1vNB/cRQaq0sROMj9xFhVYHGdp679kXwrHHoOva9c634o1fUotf1vSYzrXifUtRhS2h1GaKJRDcXDxhlSJF8zbvwDlvmbLKasr+dv6+4+iaSvjPwX8a9X+EfjL4map4l1bWNf0DVbrXJ9ItLu4adbe90+5ZPsNvuPyedFJDsiGBmCQjGTXQ/CHxh4m+GPwt+JsnirxYL7xFpviWGz+3a013qMUV1cWlizxW9vGWmlXzp5PKtYtpclY1KbtwUXzRUl1VyZe67edj6sor5T0H9pTx94i8NpaafDosvib/hOF8Jm+1XQdR0i3aGSxF2twbC4k+0ROgdR5bPiTYcMgcOu9J8evFOleE9dsNa1bw/Z+L9N8UP4eS/sfDuo6hHegWyXavb6VbyvcyyeVIAyLNhAskhYquw1/X5f5ofZf11/wAmfR1FfHGp/tmaxF4B8HXd54h8HeBNV1ODXpLnVfFWn3MdpPLpl0tsIIbOS5gnikmLeYEkdnQIybXbkVrf9rL4oy2d/nQvM1rw/Z2T6jodl8Ptcvn1S8ltY7uW1iubaSSKwZY544R5xmO8F2VEIFC1DqkfaFJXiEPxa8Ur8ck8O61LZ+EfDlzJFHpNvqPh67nk1rdbeafL1JbhbaCYOsq/ZpI2lKwFhkOCvk/7UniK+sfjJrkctv491LRtN8CNqQj8HeJZ9Kj0+YXEwN3OkV1E0qhQM7I52wvEbdDEpcrXn/lca1/r5H2PS18+6f46+JniDVLHwZ4b1vwqut6L4V07VtY8Qatp1xf22p3Nz5qILdIZrfZGWtZXMpZuHQCPrWH4d/at17xV8E/iR46t9H06xuNA0iz1GwspTJMgeXT4rl0lcMvmqJHYBlCZUA981pbVomLvY+nqK+Yrn4jeNfh38TPjl4m1rXbPWvB/hfQrTVY/D9vp08c23yLmREila6aNGPl4dhF+8O04Tbzx2sftYfFLw54dnuf7Dttbu7iCxeC5vPBGu+HbHT7mXULS2a1mmvM/aN6XTFJYtpBgYmJgwAUfelyrca1Sfc+zaWvP/E2v+KPh98F/EOuaxe6TrXibSdKvL4zWOny2dnLJHG7xjyWnlcLgKD+9JOCRtzgeJeLP2kPiV8Nbjwxba/ZeF9Vu/HFkjaFDpltdwx6VePd2Vssd3Kzv9oiH2+NjKqQE+Sw2DeCovelyLf8Azv8A5B0v/Wh9W0lfMPxE+PPxK+FNh4x0jUU8K+JPFGmRaHe6bf2tlc6fZTw3+oiyaGeAzzvGyFXYSLIwYOP3f7tg2lpT/Fe1/ac0HS9a8b+Hr3TT4auLu7stO8P3drBKFuoVJVH1CQLL8wAlIbC7htO7IN2vP9FcUnypt/1t/mfRtFFFAwooooAKKKKACkrwP9rr4kaZ4V8OeGfCt/40j8AHxdqsdlJ4gbVF01rK0hHn3LpcM67GZIxCCDndOuK8ntf2z5oPhX4AMPjrwToepXGnasmoeJPEjG+sr270x4oGigWK5gLtcNJ5yMHb5BgK5bIlO9/IdndLufatFfJeq/tKfEW3k8PeHmt4NJ8U/wDCL2viDV7hPAGta3CJ7ppBFaC2sZme12eTIGkmkYkj5UOG29DP8aPin4y1Kys/DWmaD4NnbwZbeJ7y28Wadd3Nza3MjzKbMxJLAQMoAXYhk2n92+7CEmo7/wBWv/kxL3v672/zPpKlr5u+E/xq+JPx8hvtd8KDwroehaeLC2fTdYtLi5urmeext7uWQTxzosKRi7QKhicyeUctGHBTb+D/AMedd+KmueE9NXT7Czmj0GW+8XQ4dnsL8Tm1W1iIfAHn299ktu+WAY65rRxadn/WlyVJOPMtj3aivF/CvxF8b+KPjZ8QtIMugWPgnwddW1u8f2KebUb7ztPiuMCTz1jh2PJ97ZJvU7dqFd7eL6b+214ut/C8Hju78MXuseFrzTbzUzo9n4K1mxk0uFLaW4t5JNWmDWlyrCNI2MaIN0yshdV+aL/5/eacrvY+0KK+XvGHxy+Kfws1ay0vxE3hDWprzSo9SS70zT7q1VHbUbC1eAxPcSbgqXcjCXeN5K5jQIfM1vj58Y9Y0DTfi3psFvbm28O6No99avHPdW0zvdXM8cgaaCaNwAIV2+WyHlskg4p9L/1oZ8y1PouivnTXPjt4y0HxZ8ZdRmj0P/hBfhrCs0lnHaTSapqm7TI7vYsxmWODa7/fMcm9W27UK735Gw/aQ+Lclldx23hibxLdzaYt8Lq3+H2uaTFpDrPCsyPHeOp1EiKaSREgeKSQ2zKEBkXalrovX7zRxcd/6/q59c0ntXj0HxrOi/s8eIfiHd6nZeMLjQ7K+urj+y9IuNIDSW+/dbvaXEks0EilNjrI24EElR0ry3WNQ8faB8Wn1HxlfeHtVv4Phtrd5bTeH7S609FcTWTPEytcSPhSFxMkqM24/JGVDMpS5d/60b/Ql7X/AK3S/U+tKK+R/h/+0X42HhXxj4jvYtFXwX4B8P2N/cWKw3d1qmptLosF60YuZbkiPbJJ/rHEzOrYIVl3vSb9q34k6TDbW1zokerXmtpZ2tjqFx4I1vw9YaRf3F5b2yxXMl8cXaf6SXBhaJm+zuNq+YGTRxfNydf89hJ+6p9GfYlLXzd8bp/i7o3hbwbGPF/hux1aTxfp9rJqGnaLeJDeQSSxhA8H24NGoYurxmWQSKFIaPJA+irFZ0s4FupI5rkIolkijMaM2OSqlmKgnOAScep61C1T/rov8wvrb5k9FFFMYUUUUAJS18Z/tWftEWPg/wCKzpF8QbTwzL8PdPt9cuNBl1qOybxBJPOhe08pnBnK2kM+F2sA9zEcZArb8W/tTeIdT+LUvhTwV4o8EwzrrmmaTb+H7/T5tQ1W+tri2huZtQjEV7DthjjmYkGNgBA5LjIUKPvpW/roEvdvforn1jRXypZftS+Mdb8dTvpOh3V74dg8Tv4f/sW38E6zPPLBHdfZJrwawmbJAjh5TGUICRlTIHPy3rr4+/EXTZbzxLeR+GP+EKsfGj+FpNNgs7htRnhN2bZbgTmcRxurMmY/KcMEY70LBVXMtPP/AIH+aB6Xv0/4P+R9O0V8y2Pxo+K1v8GtI+LOoJ4RuvCuoW9lrVzpdnZ3KXel6ZLNE0uZzcMly8dtI8hkCRANCQEcP8nrHww+IGpfEC88Z3zRWa+HLHV5NL0eaBWMtwIFWO5kkYsVI+0CZF2gcRc5zVS929+gr3s1sz0Kivlrw7+0Z4/s/wBl6D4s+JbfQr291yGwTR9E0LS7xvs01zcLbq0zCWSS4BaSOTyoYlcANGplJD1W0n9pD4iah4hs/BkdlDJrGt6jb2mk+LtU8Daxoemxqbe6uLiOSxvJVlmkjSzbBjnCt9ojyV2MGdtWirWPq6ivnv4c/HTxnrHxaXwR4jtdCL2+o6np893pcMyCYW1pp80cqK8jeWXN3IWQ79o2qHfaXer4f+Mms+LvFvwoa9t7eJtV1jxNZTC0nuoYwlk1xFETGs2yQlYlJ81XAJJQIcETJ8sebpuRzL8bH0dRXyLpP7TXxIj+CPgTxlrKaCdU8fXVva6XaaH4b1HUhpS+VNNNNNDDM094THASsUSRbC2GkdVMlSyftJfExNLSW/09PDei2N7dQX/jvUvh/rP2KSNIoZYZDpbzxXVrEVknV7iSR4Ua1OWAkXa+rXYtpx3PrWivMfjF8S5vBPhDSbjTdb0201HVblLe1uJNGvNZM37t5GNvYWbedckqhO1XUIm6QsQm1ub8E/HTWfEn7MOs/EKe0tk1/S7TVt0bWU9rBLPZS3EQY28pE0SuYAxic713FScjNKT5YuT2QJXt5nuVJXzLq37RXjj4W2/9q+ObLQdY0/UPCGpeKrKy8O29zBLZvZrA72sssjyCcMtygE4jhwUOY/mG3Q1r4mfEXwXJc6P40n8Naw2r+FNU1iym8PWt3p7WM9okRkgkLXMjzIwuF2zoYGUxn5QXXaT9xXfn+F/8gXvWt1/4H+Z9FUtfH+l/tAfE2H4e694i0tPC8Ph7wZoukahdW2oQ3t5fais1hb3M8Sztcgxsod9s0nnFiyhl+Uu/e+F/E3jHR/j98V7rW/EkWo+DNKsNNuY9F0/Qb25u41kS4KCFY7iUl/l+fy4CZTtwE2801Z6mcZKSTXU+g6KyPC3iiz8YaHb6tYQ6hBaz7tkeqabcafcDaxU7oLiOOVOQcblGRgjIINa9IsKKKKACiiigAooooAKKKKACikrziH41R6l4+13wxo/hPXtcXQpFt9U1ezexS1tJ2t1uFiZJblJ2Yo8eGSJky4G75W2q4HpFYPi7wPonjy0sbXXrEahbWV9BqMMLyOqC4hcSROwUjeFcBtrZXIBI4FcT4c/aQ8I+KLrwpDaG8WHxFoB8RW93JGghggChhHMQ5KSlRKQuCP8AR5vm+UZ8z8Sftdam3w78b+K/C3hu/wBSbStL0nUrXSr2wggltY72JpVkuHN8BKu0LlUCMhIH7zJKt6b9BXWx7H8RvgZ4J+LFxHceJ9He+uY7OSwW4t724tJRA8sMzJvhkRv9ZbwuDnKlMgjJzL4P+C/hHwPNqNxYWF1fX2oQi2utQ13UrrVruWAZxAZ7uWWTyQSxEQbYCzHbliTzmg/tCDxF4om0S28A+Lt9jPb2Ws3ix2MsGj3Uyq6wTmO6ZpGCSQu7W6zIiyqWZcPt4/wD+0peQa3qum+JdE8QX1ifGV54dh8Sx2ltHp1o5uXjtbd/3iSvn92nmJFIgZ1DOGDBZ0vy9/8Agfncbdld/wBf1Y77wz+zf8P/AAnq2n39hpV8/wDZrmXTbG/1m+vLDTX5Aa0s5pngtioJVTFGmxSVXCkitdfgz4MX4c6p4D/sONvCmqLdLe2DzSN5/wBod5J2aQt5hZnkdt+7cCcgjAxx3gv9qPRPGl/4ax4X8UaLoniRpINI1/VrSCKzurhInleDCzNMjbYpiHeNY38ptjsChaz4V/aU0jxVrHh+H/hGfEel6H4kkli8P+JNQgt1sdWdY3lURKkzTxiSKOSRGniiDKnByVDN+YbM9A1TwPo2uLoYvrRrn+xbpL2wZ55N0UyI0auTuy52uw+bIOcnJ5rn9P8AgT4E0mz1G0svD8Vrb6j4gXxTdJFNKvm6mJUlFwTu674kO37vy424JFeQap+2Jq2teCfCXivwd8LfFl5oevatY2cF7qS6dALmKaXY4ije/SRZM5VXdRGThgWQhj7N49+KUHgDQ9GuZ9D1XVNX1m6jsbDQNNEDXtxcMjSNGC8qQjZGkjszShQsbHceMm135/jp/wAAVteR9vw1/wCCZml/s5+ANG8YWvia00e5j1S0vrjUrRW1W8e1tLidZVnkgtWlMMJkE0pfYihi24gkAjasPhH4S03T/C9hb6Qq2fhlpG0mFp5XFuXikhfO5j5gMcsi4fd97PUAjybwP+0jdLY+NL7X9J1y4vx4wHh7Q/Cv2W2j1IyfYraU2w/eLC21jcSGVpTHsBYSFNprdX9qbTJL+10SHwV4tn8ZTXF1aP4WjgtPtlvNAkMrLLL9p+zKGhuI5Vk87y2U7d3mEIXureX9fmCd35/5X/4JS8TfsleFrPwXr1r4HtW0nxFcaHcaHp15q2o3eowWdrKY2NtHHPJIsMOYkCqi7Y+qL1Bi+GvwJ13f4jtPG8ajwtqllFanw3L4x1TxQHmVy/2oXd+kclu4yoCRKMFVfduC41vAf7UmhePtU8M28fhjxNotj4kae303VNYtYIYJryCN3ns9gmaUSRiKYFjH5TGF9kjjaWkv/wBprTNBbxENd8IeKPDyaVoN54lt21GC2U6pY223zngRLhnRxvi/d3CwuPMXKg7sLTr/AF/X/BHvsbC/s9eFl0yWwGqeODBJMs7MfH2umXcqsoAl+27wuHOUDbSQpIJUEdz4Z8N6b4P8P6foejWiWOl2EK29tboSQiKMAZJJJ9SSSTkkkmvKo/2mYrqHQI7P4d+MrzWtfSa70zQlj0+K8uLCJIma+YSXaxwRZmiQJM8c25wPK4OKf7SPxU8T+GfhX4e1HwhpmvQahr+q6XZGazt7JL2xiuLmJXHlXzrGszK5jUOrqrsC4CgkN3Wnd2/QWm57pRXiWqftG2fge0vre88N+L/EFr4YtLdvFGvwwWLJpDNCsr/aQk0fmyJEyyyLZxShQwwOVWui+F/xysvi1rmuWmi+Gtfi0rR72702fX72O3ispbq3m8p4ov3xlkz98OI/LxkFg4KB21sHRNnpdFFFIYUUUUAYnjTwbo/xC8K6l4c8QWf9oaLqUJgu7XzXjE0Z6oWQhsHoRnkZB4JFYHxQ+CHgr4zaHZaR4u0b+0bCzaRrdbe7ntHi8yF4JFV4HRwrRSuhXOCG5HAx3NLSHdo800/9nfwZp+l32mufEep6dexRwy2ms+LNW1GLakiyJsS4uXEZDIvzJg4GM4JFb2rfCfwnrnxF0Px3e6NFL4t0W3ntLHVBI6SRQzDEiEKwVwecbwdpJK4JOetop+ZNkeeeAfgL4S+Gd9DceHm8Q2scEbxQ2Nz4o1S7sYlbqEtZrl4V9sJx2xXT+EvBWjeBdPubHQ7P7Fa3F5c38sfmvJunnlaaZ8uSRukdmwOBnAAHFYHxD+K0XgXV9F0Wz8Oaz4v8Qass81vpGhfZhMIIQvmzu1zPDGqKZIl5fJaRQAeceZ/DL9pC6vvh34cub7SNc8Y+LfEGpayLHRNNtra1vfslrfTJvkW4kgiiWKMQI29lYsyjDMTR0uNnpOofAnwJrENhFe+H4rqOw8Qf8JTbCWaVvK1Pez/aB83Xc7Hb93n7tWNZ+DHg/X9J1/Tr3SWe21zUY9WvTFdzxSm8jEQjnjlRw8MieRCVaJlKlARg5J8+uP2u9Dkt5f7J8G+L/EGo2umSapf6Zp9pbLPYRwzzQXMcxluI4/NilgdDGrsz5Bi8xQzLueDv2ktD8ZaqbOPQPEemJcaNJ4g0me+skP8AbFghQPNbQxyPMCDLF+7ljjkPmrhDzhK1rL+v6t+HkD0ev9f1f8TY8O/ADwL4VjjXT9InDprC6+Z7rUrq5mkvxALf7RJJLKzyOYwAd5IJ+Y5bmneIPgL4J8Tfa2vNMuobm51X+22vdP1S7srqO8+zi2MsU8EqSREwqIyI2VSpIIOTnk9W/aq0jwvoPiq+8S+D/FXhy+8ONpxu9GuILW5vJYr6fyLeaEWtxKkimQOCofePLYbScA3Z/wBosw6vBoy/Djxlca9HYrqeq6Vax2E0+j2ryyRxSXBS7KO0nlSssVu00pVD8gOAX/X5f8APP+v61/E4vxz+zLfaTqXhxfh7ptqPDem2t9CdFHjDVPDkyT3NytxJN9vs45Z5VZg+YGIQEhuSAF6/wz+zfpraHo83inVdcvPF0NpDBqOr6H4i1PSvt7RgiMzi2uI/tDIuEEk252VRk84rM/aQ+IHjLQfFXw08N+FLTxDDF4h1WWK91Hw8mltceXHaTy+Sgv32KSyK7MYz8kbhWDlQde4/aX0a11h0PhzxHL4Xi1caBL4ySC3/ALMS+Mog8sr5wuCv2giAyrAYw5OXChmCWi/r+uonvf8Ar+tDq5vg74Zu/HEPiy6XV77VoJvtEEV5r1/PYwS+WYxJHZPMbeNwpYBljBBZiDkk1ryeBdDl8XT+JnsFfWp9PGlSXDSOQ1qHZxGUzs+8zHOM84zjiuX+Cfxqt/jp4Zi8R6X4X8QaJoFzFHNY3+uRW8IvVbcG8uNJnkARlILSIitkFC6ndXHeJPj/AKtovx9svDkNtp0ngKG5tdD1TU2VzcwatdRSzW8YYNtCBUt0YFSS15HyADluNmov+v62Htd9jpbz9mP4d3em6BYppWo6fBoem/2NZNpevahYzfYflxayywTo88Q2jCSs6jnAGTlniz9lz4Y+NJXOqeGj9mksodPl0+y1C6s7GaGEMIBJawypDI0Qb927IWj2rtK7Fxnw/tN6feeONM8P2ng3xNd2Gpatd6La+JFNgmnSXFr5n2r792s4WMwzAkw/N5TbA4wTTP7Wnh+HTU1m68MeJbLwreW95caP4jmitTZ6x9nhkmKW6rcGZTJFDLJGZ44ldUODyuVzWXM/ULXdl6HoF38IfCl94yvvE8+nSyapf6eul3yG9n+yXlsA4VJ7Xf5E2BJIAzozAMQDisC2/Zr8C2+nzafJF4gvtMlNuf7P1LxVqt5ax+RPHPD5cM1yyRbJIYyNgXhdv3SQcnSf2p/Dk0OqXWu6D4i8GadZ6FJ4mhvNftYkW906MgSTRJFLJIpXdHmKVI5P3ifJycXNF/aIgu9a8NaZrvgbxZ4Mn8RXQtLCTXILTymc28s6BnguJVUstvKNhO9WUBlXehZ7O/8AX9XFodl8UvC9142+Gvirw9YyQxXuq6VdWMD3BIjWSSJkUsQCQuWGcAnHY1w3hf8AZX+H+keE7jSL7Qft4vtLTSrqK51G7uYYIRhjFZrJIRZx+YFcLbiIApGQAUTb3fw++IFh8SNHu9U0y2u4bCG/utPjmukVRcGCZoXljwxzGXRtrHBIGcYxXT1KVm2uv9fqPe3l/X6HnFr+z34Ft9B1HSZdMvdSt9RubW7vLjVdYvb68ne2lWW3D3U8zzFI3QMqb9gy3HzNnd1z4Y+HvEPjPRfFd3b3Sa/o8ckNrd2eoXNtmJ2VnilSKRUmjLIh2ShlBXIGa6qiqDpYKKKKACiiigBKKWvOP2hvH2sfDH4R614i0BbJtXt5LWK3/tGF5oA0tzFCWdEdGYASE4DryBzSbsB1M3gbQ7jxra+LZbESeIbWxk06C8aRz5VvI6PIipnaCzRplgNx2gZwMV4b8VP2bNRuviY3i7wZp1rKmpRzNq1gvi7U/DEkt2wt0Fz9qsY5JHBjto0aHCISoc7mwRa8TfFL4pfDvVtV8LaqPC/iTxFf+HtQ1rwzqWm6dc2NvNPZiLzbS5tnuZmGfOjKyrNg5YFVKjeSftRTX3xS+F2maTp8F14N8VaXDeX+qFXaS0mvIpZNOVWU7dr/AGW4Vsg8tFyM8pJNq39b/qn8weid/wCrWOq0n9n2x1bwn4Zi8aanq2peLdLsBYz+INF1u/0m6uI924RST208csyKenms2TlyAzNXa2fw30Cy1FtQW1nmv30uPRZLq5vJ55ZLSMsVR2dyWbLsTIcuSeWNeGQfHL4ieNvFXhrSvDF14a0Sz8Q6v4gt7O+1bRbm9P2PTnSJGMaXcGWkkEzbtwGwp8uck5fjj9pr4jeFfCWo2FroWg6h8RNA8Tx6HqNvGs5stRgawa+WW2G8PFJLEFUI7SeW5IJkADFNx69f10/UIp9On6f8Mew6T+zf8PtB1jTtT07RbmxmsILSCO3g1W8S1mFqgS2a4thL5VxJEqoFkmR3Xy0IbKLir8Efgz/wrHxB8SteuoLCPU/GHiKXVX/s8sVWBUSKBWLKp3kK0jDkB5nAJGDXIfEz9pi8sda+GsHgdNN1XTvEEmm32p3l0jyrFp15dw20BjKSLtlkMsjIzblxby/Ke3qPxM+KVj8MrPR/N0zUte1bWb1dO0vRdHSJrq9nKPIyqZZI41CxxySM0jqoVDzkgG9fifmvy/4BOjtFeT+Wps6L4K0bw7rniDWNPs/I1HX54rnUpvNdvPkjhSFG2sSFxHGi4UAHGTySa5LTf2ePA+lXV09vZaoLC5jnhl0OTX9Qk0cxzKyyxjTmnNqEIdvkEQUZyADWVqP7RIt54NP0/wCHnjLW/ES2LajqOg2VvZpdaXCJZIlM7TXMcLF3ilCCGSQyCMsu5cMaOrftVaCrWA8N+F/FHjn7doEXieFtBs4VX7BIXAdjczQhXGz/AFRIkO4bVYq+2Xbr6f19xeplQfsh+FbHx4LiKwa88JXXhm70DULfVtYvb69kEk1s8CRzTyPIkUawyFAki+W77kUFmauwsf2Z/h1Y6T4j08aJdXUXiSO3j1ie/wBXvbq5vxA7PCZbiWZpWZSxAYtnaFXO1VA5i/8A2wPDUK6hd2HhjxTrehaXb2V7qeu2NpALOytbqGKaKdjLOjuoSXLLEryIEYlACpbe8aftG6T4O1nXrVPDmv69pfhtYpPEOuaTHbNZ6MroJCZhJOkshSIiV1gjlKowJGSBV6r3SElLVdTtrX4deHLS+8U3a6VFJL4odH1hbgtNHeFYFtwGjclQvlIqlQACByCSTXK2P7OvhHTLG6srS+8ZW9rcRLD5MfjnWwsKKysqw/6Z+5A2gfu9vy5X7pIMHhn9oC28a6tfxeHvB/ibWdEt7i7sYPEdrFa/2fe3VuHEsMRa4Eo+eOSMSyRpCXTHmcqW4H4Z/tQeIfGFn4Lk1vwnf6Dea1dazELMWdtP9vWzEzBYHjv28lh5aqTIrB3DBQqkPUO0VdlX6HtOhfC/wx4d8G3PhS20wXGhXazrd22ozSXrXnnFjMZ5J2d5i+5txkZic4JrmfDf7NPw88KyXU1lo95Nc3WmS6LLd6lrF7fXBsZNm62Es8zusQ2AqgICEuUCl2zyPjr9rbw5pfw80TXtEN48uvaAfEVnKdOW7W0tRJboTcQ/aYTuLXKJtWQfMG5+U5bqf7Teq+FPHXxStNe8Ba4PCngvTrfUW1Sx+xOxiKStJIU+2F2Vlj3IBGGAR94BKgt9b/10En0R6b4X+D3g7wbY6xZaVokUdnrEMFvf29xJJcR3EcNslrGjLIzDAhiRCP4gMnJJJwYf2a/AkWi6lo80Gu6jo+oWwtZdO1TxRql7bRIrq6GCKa5dYHRkQo8QRkKjaVxXSaT8StL17x1qHhfT4rm6uLHTbbU576NVNqqXDSCKPfuyZCImfG3G3BzyK8t8G/tO302n/ETUvF/gzWNB0/w3rR0qyaNbWaS9kbyEgtVjhupWe5eSZQOFjIdPmBDYL3l5/wBINElbY7y6+Afgu+8FyeFrmz1K502S9j1J7mfW759QN1GyNHP9uM32nzE8uMK3m5CoqjCgCu9s7VLG0htojI0cKLGpmkaRyAMDc7Esx9SSSepNcR8P/i3D441zWNBvvDmteD/EelxQXM+ka6ts0rW828RTpJbTTQujNFKuBJuUxncq5Umq3xqgtfiLpvhW/wDCviLS7fVbmey03X7yG3SxvbiGN5HiRRMbhTtilKtJCiOIyVZgVLV1t3A9HooopDCkpaKAOc0T4e+HvDreIXsdNjjbxBdtfao0rNKbqZo1jJfeTxsRFCj5QFwAK+cNN/ZV8X+CfEVxY+DrqHRfDyajaz6Xqlv4x1a3Om2kSQILd9HRDa3rBITH5k8xLhhu4RUr6ypKSVndCeqscF/wo3wpH4ufxJarremahJdi+lt9M8RajZ2M0+QTJJZxTrbyMxALlozvP3t2avN8JfCj6bJp7aVm0fWR4gaP7RLzfCcXAmzuz/rVDbfu8YxjiuQ1b4y6/pv7RVj4BTwdf3Ph+bRpNRk1qOS0CRsssSmQ7rpX8pQ5Vh5RfcQVBXJpfCf7SekeK9Z8PQDwz4j0rQvEskkXh/xLqEEC2GrOqPKojVJmnjDxRySI08UQdU4OSoZRs0mv61/zQPqn/Wn+TJW/Z58M+E/Cfii08HaOiX2o6Zd2NpY6tql5PptuJgWMEULvIlpA77d6W6KCFX5TsUDoPgn8MbT4O/CHwl4Htdjw6JpsNm0kYwJZFUeZJ/wNyzf8CqH4j/F+2+Het6BoieHdc8T63rqXD2Gn6HDCzSeR5ZkDPNLHHEAsm7dI6r8pG7cUVueg/aY0fVNH8Py6J4Z8Sa/r+sSXkSeGLOC3i1C2azk8q888zzxwRiGXbGWM2GZ12F9wNPe/n+l/8xtbN/1/VjsLP4R+ErH4aweAItGjPhG3tVs4tOklkk2RqcriRmLhlIDK+7cpAIIIBrAm/Zx8E3WiS6Vef8JJqcDXUN7FNqXi3Vru6tLiLcEltriW6aW2fDsC0LoWDENkHFcxpv7Umj6tql5dQx38Omaf4Yv9cv8ASrjTAl7bzWdyYLiBpTcbRIjpInlhGRiNyzFcbuc+In7Y91ofgfWdQ0P4deKIdZj0lda0qPXILOKK9szIqNcbPtiyKqF4t0cnlzDzk/dn5sJWk/X/AIP+TBy5b36f8D/M3PB37JfhrTYfEdlq1rKtjL4jk1rRrjSdZvrW/t1ksoLeUyXcUkc7SSMkrSZkfzN4ZyzdPQvDfwN8DeEYfDMWjaBFp0HhqS8l0iGCaUR2hut3nhV3YIbe2FIIUHChcCta68dW+h+ALrxZ4jsbrwvZ2VlJf31rqLRSTWkcaln3mCSRCQFJ+R29jXhd7+1ReaX8SrNvEHhvxP4N8PL4YudS/sXV7O0e51C4a7s4bQQNBLKDIzTPF5JkVgzqXRQUaq+J8n9aL/gEu0Vzef5v/gnrzfBHwX/wr3SfBCaTJb+HtIEY06O3vriK4smjzseG5SQTRuMkb1cNhiM4JFZV9+zj4O1TRo9Kvbvxhe6epl3wXHjjW5BOsgUOk268JmQhQNkm5QC2ANzZoyftJaXpmleI5Nf8L+IvDOuaKtox8OaglpLfXgupDDaG3NvcSwyebMGiUeaCHU79gwTwMX7SPiD/AIWxq+lajpureFLQX3h3S4dF1vTLa4mhlvJLwSsJLe62FXSKLEqyzKhUjyywdQdb9ym9G30PbvG3wp8M/EDTNMsdXsrhI9LmFxYTaXf3GnXFnII2jzDPbSRyR5R3QhWAKsQcg4rD1b4L6VpPwR8S+APBdnDo9tqFhqEFrFNNK8aT3XmszM7F3wZJWY9cZOB0FVdB/aAsfEmsanFpvhPxRe+H7G5vLH/hJ7ayimsbi5tQ4niijjla5bDxSxhzAEZ02qxLJu4v4j/tUar4b+H/AI5vdO+HniCw8X+GoLW5k0XWjYMRb3BcRXRaG9MbxExSqQsnmBl+5jmplHmi4vZjvy69jtvhv+zt4N8AaX5aaOLm6uNLXSrmO8vbi+to7fH7y2t4Z3ZLe3Y9YolRCFTK/KoFnwr+zv4E8HWN9aWGm308V3px0hjqms32oPDZEYNtA9xNI0ERGMpEUB2qcfKuKGu/H19HvLTS7f4feK9b8TNp39q3/h/TTpz3Wl25dkRp3e8WEs7I4VIpJGbY2Bwa88+Ln7XEMnwr8Yav8OdL1/WIdP0iO5Xxdp9pbSWGn3E8CzQLJHNIJmYJJCz7YHWMSqZCoDbb/iXJS5dD1+3+Bvgi18L654di0Tbo2t2kNjqFt9rnPnQxQLbxru37lxEirlSCcZJJya0ovhj4et/iBL41ht7u38QzWkdjPNDqFzHBPEm/yxLbrIIZGXzH2u6FhuOCK6a3YvCjHkkc1JQ73ErW0CiiikUFFFFABRRRQAUUUUAFFFFACV5BrvwP1LxL8a9F8c3mq+HraHR5d9s+m+Hng1qSHyZE+yz6ibphJbl5WcxeQoJC9CNxtftBfHN/gfoemXtt4fl8T3d3NK0ljBceS8VnBBJPdXOdjbvLjj4XA3M6Lkbs1a8e/tHeAfhqsTa3qt7IkliupNJpGjXuqLDauSqTStawyCJHIYKz7Q21tudpwlvcHtY841T9jf8AtDwvr2jR+M5rVb3V5LnT5lsATp2myi5WSwQeZ8w2X14qyZXb5kfyHZ83VeKv2bYvENr8VYLbXRpieNtOsbCBY7EMumm1idEbG8eaCWB2/JwuM85G/wCIP2ivAnhXUorHU9R1C3m8i3ubl10S+kh06Oc/umvpVhKWWeT/AKQ0eACTgAmovFH7Snw78G+Jr7w/qut3Eep6fJAl+tvpV5cxWAnCGF7maKJo4I38xcSSMqEhhuyjYOlu4t3fsZPg74O+N/CPi7UtVj8faYdP1+8g1TXbGDw86vLdxxRwubSR7txbxSpBCGjdJmH7wo6FgUlm/Z/3+GZ9J/t3/WeMl8W+b9j6bb9bv7Pjf/s7N+e+dvarWtftRfDXw7ea1Bf65dQxaPJNDe6guj3z2EcsS7poRdrCYXljUMXjRy6hJNwGxsdzB420W68YXHhaG9Euu29jFqU1qkbkR28jukbl8bBuaNwFzk7ScY5pWWj+78H+gNaNP+un6nz18AvgP4n1LwL8NG8b62JdC8Oq+o2Xhq50M2l/BdvFLCFuLgyYeONJ5tqCCN/mQu7lSW6/wP8As6614b/4Q3SNX8ZWus+DfBMpl8Pabb6MbW7XbFJBbrd3Pnuk4ihlZRshh3MqO2cEHutG+NXhPX9a1bTbK6v3Glic3epSaReRaYnkNsmAv3iFszIwZWVZCQUcEZVscy37Wfwtg0W/1e98QXWj6bZQQXb3GsaLf2Cy280yQx3EPnwJ58PmSRgyxbkXzELMAwJektF1Keuj9P8AgGbD+zjfaX8BfBHgDSvFUNvq3hOewurPWrrSzNBLLazLIPMthMhKsAVIEoIzndxXV/E74X6p48s/Cd7p+vWujeLfDOoLqdjqU2mm6tGlMEtvMklv5qMY3jnlGFmVlO07jtIOl4d+MHhfxRqen6da3N9aajf6fNqlvZ6tpN3p07W0UqxSSGO4ijZdrunDAHDqwG1gTzH/AA1Z8MWhsbiLXbu4srq3guzf2+i30trawzMRDLdTrAY7VHwWDTtGNvz/AHeae79Xf5/0hdb/AC/r7zjdZ/ZDHijwvqNv4k8QaX4p1658TDxUk+teHYrjTPtJs0tXhlsTLiWDYH2L5gkXMZMjMhd9/wCGf7N0XgHxD4d1hR4P0qTSTqG+y8F+FBolpdfaUt1DNH9pm+dfI5bJ3BgMLt56XSv2ivh/rV14nis9amkh8MfahrN82m3SWVi9s+yeOS6aIQiRfveXv3lCHAKkMcbx98cY7j4Oa/r3hCLVrXWmePSdJXXdBvNNdtQuXSG2Ihu4Y2kQSTRksFK4VueDhX5Vp5f5IOXo/wCu5X0/9m/7Dp/w5tf+Ekk/4pDWdS1bzYrTY919rivY9inzD5ZT7bnd82fL6Ddx5p4b/YNXQ7TW428SaFHdaj4P1Lwi+oaX4USzu7sXQh/06/m+0O93cgxEsxKBy5ICEkt6j8L/AIjePvFmtX2nHw9od34f0PUpdEvfEF1r8keoXUkCgPOLJLDyhvY52icAZPoBS+EP2pPBfiO90TR5b/zfE2rIbiDTNDsdQ1EfZ/tU1ss7OLRCkQkhZXkkREjJG5sMjMKz1XVfg1/kCk1r2/z/AMyz4m+DOuPq/g7X/CXiqz0LxJ4e0ybRnm1TSnv7K8tJRCXDwJcQsrh7eJldZePmBDBuN/xx8NLjxx4X8P6Vda3IbnS9T03U5b+a2RnumtLiKYhlQoqmQx4yowu7IU4xWDP+1P8ADO1e+8/Xbu3tbWO5l/tGbRr5LG5W3J8/7NdGEQ3JQKzEQu5Co7fdRiOl1z4yeDvDl14ottR1pLefwzpS61qqeTK32ezYSESjCnfxE/ypuYfLkfMuX2fz/UXKrcvy/Q4Txd+z3resax44h0Pxla6H4T8dFH8QabJoxuLzzDAttNJZ3QnRYDJBHEv7yKYKyFh1Irsfg38J4vg/oGraTb3wvoL3Wr/Vo8QeUIVubh5hDjc2dgfbu4zjOB0pNU+OvgzRfE+n6BeX99Df300NtFL/AGReNaRzzKGigmuhEYYZmDIRFI6ud6fL865828KftDeI9c+L1h4VuLPS00+fxVrehvJHFIJRBZ2cc8TAmQjeWchjjBGMAHmpW/y/BW/4ApSVkn3/AMz6IorzTwl4p1nxZ8aPGkEGoY8I+HLe10r7GIU/fak6faJpPMxuwkMtsoUHGXfIyBj0umtrldQooopgFFVdU1O00TTbrUL+4js7G1iaee4mYKkUaglmYngAAEkn0rxbw9+1Dofi74pW2jaZctbeG08M3mv3tzrelXmmXESRy26xTKt0kRNuySTHzAhVjGcN8rClu7A9Ff8Arse50V4f42/a28I+Gfh34p8S6bZa7qt34f8AJFzotzoGpWN2plyYmeKS18xImCviYp5eVI3Z4rpvEH7RHgfwrYafeavdaxYW95AtyTL4e1HNlCzlFkvF+z5skLBgGuBGDscg4VsMBPiT8LNa8R+M/D3jDwl4jsvDXibSbS704yappJ1K1uLS4MTyI0SzwuHD28LKwkwMMCrbuPNNX/YvsNS8L+FbS51HQvFGteH59UeO68beGIdXsrmO+ujcSmWzWSECZWCbZI3QDD/LtfaPWdQ+OPg3S/HP/CIzajdSa0klvDP9m0y6ntbWSf8A1EdxdRxNBA8mV2pLIrNvTAO9c5UP7TXw5mvL2Ea1dRxW0N3OL6bR72OyultQxuPst00IhumQI5KwO7YRyAQpxOiXkPUxvBf7OMfhM37xXHh/S/tnhw6C1j4X8PjS9PiYzzymeO38+Tbnz+V3HJUtu+bAo61+y4+saZodoni+7019L8CXngpbuwt/KnJnFr/paP5nyFfsv3Oc7/vDHO3H+1N4C1TQte1DRLvUtYfStM/tdYItEv1N9bFiqzWpNv8A6TEWwDLAJFAIJODmneHf2mPCmqfDbwr4t1GDWtNk8Qxr9l0ePQtQub6STyhLIIrZLfz5o0GT5yR7CMNnBFNe7e39Xv8A5sn7SfX/ACt/kjzfQ/2I4tJ0zxZAmseG9Fk8QNobSW/hPwkmk2MJ02+a6DCBbhyzSghGZnJBGRkYQeoeKPhL4jl+Jl34w8I+Mbfw3Jq2nW+l6xbXuk/b/MjgklaKW2PnRiCdRPMu51mQ5QmM7Tudp/7TXw51jXtE0TTtautT1fWLWK9tbGw0i9uJRA8zwebMqQkwKksbxyGXZ5TACTYSM7GvfGzwh4b+IFl4Gu7+7l8V3kEN1Fpljpd3dyC3kkaJZ3MMTrHEHQq0jkImV3ldy5rXQfdFvxf8Pz4q8WeB9b/tD7MfDN/PfeT5O/7T5lpNb7d24bMeduzg524wM5Hm6/s26srXnh0eMLUfDS514+IToK6MRqCytdC9aAXon2GA3W5ypt9+xinmdGrsPDP7QvgPxd4mt9C0vWLia7u3njsbmbTLuCx1B4c+alpeSRLBcsoVzthkc4Rz0ViNGP4yeEZ9F8OatBqU1zZeIhKdKNvY3Ekl35cMk7hY1jL7vLhkIUqCSuACSAZfdh5C/Bf4b/8ACofhT4Y8F/2j/a39iWKWf27yPJ87b/Fs3Nt+m4/WvItT/Yn0fWvCfiSK+8XeIm8Y6zqU2tnXbbVb6Czh1AzCS2m/sxbn7M4g2QKFZSWEK5OeR1Xw/wD2p/C3jD4YHxpqVpq/h63F++nC0udGvzNPN57xRR20Zt1kuXfYDshRypLKeVNXbj9qv4aWselK+sai19qk11b2ukR6BqL6k81v5fnxGyWA3CSIssblGjDeW3mAFAWFaylfqO585/BXwh4j8P8Axfs7u60DU9Q1W61rVRqOmapoeuJFpcNzNM895BqM10dL3N+7OLWAOyyFAzHe57/w9+wzpfhfTbzRtPt/h5Bph0y70yz1ZPAMaeIYUlgkhSSTUFugJJFD/M/kqZACDgsWr03xT8SrjT/jAtmdYj0fwf4X8PTa74llmiQq3nMUtVZ2GYwqwXcjbcE7Y88HB6Dw/wDGvwr4kl0mKF9Y06bVrySwsYtb0DUNLe4mSBp2VVuoIyR5aOwbodjAEkEVny80bP8AroJNpt/13OY8Zfs42PjtYrbUtZnSw/4Q+98JTJaxeXKy3Btz9oSQsQjL9n4UqwywyeMHjvjd8P8A4jt+z34khvfE/wDwlnje2NjL4cm8N+HjZm2vobhDBO0RluGZjIQZXLCMRqf3agOW9J1D9oTwTb+FI9dtNZiube5vb3TLTdBcKsl3axzvNG22JnRVW2mYybCNqgru3Lu5W1/aw8Px+M9D0LVLG7s7W/8ADK+I59chsb+TTrdCI2ObhrVE8kI5YzuY1XaFcIx2h3Uvd/rq/wDNisodP60X+SPUfhz4Ltvhz4C8P+GLNjJbaRYw2SSN96TYgUu3qzEFie5Jroq8Q8aftQaDb/CnW/F/hm4dRpUmnvP/AMJJpN5pipa3NzHH9o2XKQs0RQylZVymUPJ2kV0Fr+0t8PrzRNT1ManqMCadc29nPY3WhX8F+004BgSKzkgFxMZAcp5cbbsNjO04pyu22CVkrHqFFebf8NEeBf8AhF4ddXUNRkglv20pdPj0S+fU/taqXaA2Ah+1CQIpkKmLIj+f7nzVQ8V/EDUte8afDLQvCt7c6WNaebWtSN5p7RTjS7eMbo3hnQPC0k09sh3KrgeZjBHB1t/X9dQPWKKSloGFFFFABXC/Gz4bT/Fv4aat4WtdUj0W5vGt5Ir6W1NykTxTxzDdEJIywJjAIDr1613VMkkWGNndgqKMlj0ApO1tRo8z8J/CfXP+E+g8a+OfE1l4l1+xsZtN02HSNJbTbCzgmaN5nEUk9w7TOYowXMu0KgCouWLcBpX7Ho0P4Z+MfC9h4tNtf6pqkF/omrrpqh9EhtZUlsLZU8z96sLI3O5CwkYcZrs/AXxc8X/EX+yfEGl+BbQfDvVmDWerT64Y9Ue2YHy7prE24jWJzhgPtHmeWysYw2Yxpab+0V4C1S41mKLVbyI6Tp0urzyXekXltFNZRn57m2kkhVbqIcfPAZFO5SD8y5Ha1n/XUNbnMaj+zzrGkQfC4+CPFGm6Jd+BdPuNOifWtFk1GK8SWGKNndY7q3ZX/d7s7zksc1Y0z9nI282napf+I31LxI3iePxTrGpNZBEvZktGtVgijD/uIUjKKilpCAnzM7Mzk1T9rDwEfD+s32i6vFdXFjZLqMI1a0v7C1vbYypF9ot5/sr/AGiHc6DzbdJV+dMkBwa0ND/aK0PVPip4z8F3dhqelDwzbQ3M2sXum3kNkylZGlZ55IFhjRRHlXMhWQElM7TRLe8vX8b/AJk9OX5HJeF/2RLPwro+oWFv4jkm87xPYa1aPJZACx0+zuluLbTI1Dj92h81VfqPNJ2nAFei/Fj4Z3/j7/hGtQ0TXY/DviTw3qP9pade3Nmby2LNDJBLHPAJIzIjxTSD5ZEIbawPGD598Qv2t/Dtr8NvEmr+Dbl7jxBp9hDqVnZ+INGvrBLy2eeOIzwidITcRDzBmSEsoLx5Pzrnq/2ivjhcfAfwjpuuW3hqTxS1zqC2slnDdCCRIhFLNLKmUbeypC5EfG44G4UN8qSfVr79ECV5Nre34asy7r4L+OrTxP8A8JVoXxB0uy8UalpaaZrtzf8Ahr7TbXQjlllt5LaJLqJoDF9onRQ8kwKsm/eylmv+Df2e7DwHfRnS9Vmawh8K2/heKG5iDy4ieV/tDyAgMzGXkBRyCc84Fb4pftGWvgHXvAGmaXpS+I28UXVv5ky3ZhWzs5riC3W5z5biQmS5iATK7hvO75a6nXvjb4Q8N+MLTwzqF/dw6nc3EVmsqaXdyWUdxKAYoJbtIjBFKwKkRySKx3pgfOuU4qS17tfPr+Y+bX5J/Lp+R55of7Kn9i/CPxn4I/4Sjzv+Ei0ey0n7d/Z+37P9nsIrPzPL807t3lb9u4Y3YycZNLx5+x/pfib4ia14qtNP+H2pS61JDPfJ448Dpr0ySRxJD/o8/wBpgaJCkaZjbeA25hjcRT/Cn7Q3iPXPi9YeFbiz0tNPuPFWt6G8kcUglEFnZxzxMCZCN5ZyGOMEYwAea6vxd8cYvAvxgutD125sNM8I2fhaTXrnUJlfzklW6SEKCGwwIbAQKWZioGSQCc3M4ye7/wArkRajFpbLT8bE3wz+D/iH4Y6xcWNh4vtpPAX9oXmpWuh/2Pi8ie5keV4WuzMVaBZZZHVVhRx+7UyFVYPg+Bf2cdW8KeJPCN5e+LrTUtM8K6lq95ptrDo7QTGK+80mKaU3Dq7I0pw6ogIAG0Hmuqtf2jPAFx4f8QazNq91pdvoAjbUrXWNJvNPvYBLxCfslxCk7CVvkjKofMcFU3MCKZdftIeBrLQBq0txrgjEssUlivhnU21GDy0R5Glshbm4iRVkiYyPGExLGc/OuafmVy3PPW/Y3tx4f+JOkx+KWWDxS0cWmq1gCmiWi3cl4bZFEg8wGaeY5ymFKLjCDPpMXwtv7X4s+JPFC6zZzeHfEOm21lqOh3Oms8xeATKjx3AmAVSsxDI0T528MM1kW37Smgah8XtD8E2NjqmoW+saMusWut2ml3sto6u0fl4kWAxeWUk3GUyBVICthiBUNj+1N4Mj8N6XqOq3kkl3fxXV0tn4a03UtZaO2hneFp3WK0Esce5MF5IkXcGCs2NxlpWSfp+gKzk31MX9i34b6p4B+Ebz64dROq6veyTKusQGG7hsYcW1hDIhAKstpBBlSM7mbOSSTb1j9m/UtWt/Htj/AMJbbwadr2s2/iXSSukbrrSdThNu8cjSNMUuIhJbI3lmNCQzLv6EdF4o/aa+G/hGS0ju/EEl9JeaYmt26aJpt3qhlsG3YulFrFJmEbTmT7q5XJG9c9fq/wAQvDmg+CZPF9/q9tb+GktlvP7RLZjaJgCjLjJYtuUKFBLFgACSBT683bT+vuDTb5/195znw/8AhnrOi+LNY8W+LNfsvEPibULSDTlk0rTH06zt7WFpHVEheed97PNIWcynOEAVdvPmPhr9jpNB+MWk+Opdb0W7n03W7/V0ux4bRdavFuorlPs93qRnZpY4hcKIwsaBUiRSGwpX0WH9pL4ef8I7r2t3et3Gi2WgtANUj1zSrzTbmzWZgsMslvcxRyrE7HAl2bDtf5vkbG78Pfi14Z+KH9ppoFzetcaa8aXdpqWl3WnXEXmJvjYw3MUblHXlXC7WwcE4NUrp3XQfRp9f6/I7CloopAFFFFABSVzXj74j+H/hlpEGo+IbyW2huLlLO2htbSa8ubmd87YoYIUeWVyAx2opO1WbopI5XVv2lfh9oml2Oo3mqahHZXSeY8qaHfyCxXzWiLXoWAmyAkSRD9p8vBjkH8DYW4FrxN8LdR1f4s6L4y0/W7S0tYNMuNH1PS7zTmuPtltLJHJ+6kWaPyXBjxuZZAQ33QRmuP8ABv7N+qaLF4R0LXvFll4g8DeDXZtC0ePRPs1ztEMlvAl5cGd0uFihlZfkhi3MFZs4IPU65+0j8PvDviTxHoV5rF2dS8N2zXmsra6Re3EWnQi2+1eZPLHC0cYaLJQsw3lWVNzKVDND+P8A4d8Yax4St/D032uw8Qz3UNvdahaX1i1wsNuJ/NtBJa7LiJlZSJd6RkElHkI20JWVlsD036/1+RwPjL4IyeFPih8OYvhJpGj/AA8trWHWLi4uNP8ADccml+bIlogW6hhMOS6oQCskbkxL8xVWU6un/s1at4T/AOEc1rwt4usbDxxp8mpvqOq6pohu7PUv7RmFxdqbVLiJ4x56RNHtmyiptYyZJro2/ai+Gscmo+brl1BbWNveXR1CbR72OyuY7RWa5+y3LQiG6ZFR2KwO7EI5AIU46Twv8XvCnjDwbe+LLDUZYvDNojyyarqVlcWNu0KoJDcRvOiCSDYdwmTdGwyQxwaForj7I8usf2TVtG124bxU899rnhrU9Fv7h7ADfdX1y1xNdKok+VFdyqw84UKN5IydX4kfs1n4gafHbr4kOmyR+ErrwzHKLES4eWS2kW4I8wZCm1GY/wCIP94Y51Lz9pLwrdfD3XvFOjTymLSYYLh4/EOnajpAaOZtsUuJLRpmic7gskcTqSpGeDiZf2n/AIbsPEz/ANu3Bg8NSTW+rXi6Tem1triKYQvbef5PlvcGRkCwKxkcOhRWDKSklF2X9b/5slpS31/pf5I3/E/w9m+Inwm1bwZ4v1CG9l1nTZtO1C+0m0Noh8xGQvFFJJNsIByAzvyO/SvIfFX7Jet/FJjN8RPHWn+I5otJ/su2t7Pw0ltZBlurW6jmlgknm84mS0AljZhG6MFVYsMX9b8L/Gjwl4v1Cw0+wvb2LUr5rhIrDUtKu7G5VoFieUSQzxI8RCzxMN4Xcsilcg5rl/HH7Svh7wrpek6pYkazYXz6pEEht71rp5LEOJUhgitZC+JI2VixQBQXUuBiiTUfff8AX9XKWto/1/Whyul/slw2vgnXdHRPAPhnVLq6sNQsNU8C+Bl0YQXNncLcQNcRtdTfaVEiL8u5PlLgEFty2Zv2Zdf1/wAXf8JR4m8d2+p6zJqmjalKljof2S1RdPkuWWGFDO7qri45Z5JGDBjkqyono/wx+LVh8SvhbpvjaLT9U0+2ubFbyWzuNNulnQ+WHZY43iWSYc4VkQiTgpnIrhvAv7Xng7xX4J0/XdQs9e0e7vr25srbR18P6nc3dy0MkgZoIVtRLOoSMM7RoyxFtrkEVT3s+mv9fcRdSj5Mib9nTxND4d8W+ELD4jSaX4I1p9Tntbez0vbqllLemSR1+2mcq8SSzSSKqwpJwimUhTu5nw7+xXHofhv4k6fFq/hvRJ/GWkWmmbPCfhOPSbGykt2uGScW4ncysxnXdukydnDAEBfevD/xG8NeKPBS+LtO1e3l8OmGSd76TMSwrHuEolVwGiaMqyujgMjKysAQRXKQ/tKfD1vD/iHWrvWLvRbDw+1uNU/tzR73TZrRZ2CwyPDcwxyeWxPEgXZ8rc/K2D4blfErHD/ET9lN/iN4jsPFerN4B17xX/Zkel6hJ4q8Df2tp8ixySSRyWtu94sls2ZXDfvpAw25GVBqnq/7Jesv4d8W+GPDvjPSPCXhPxbbw/2tpel+F0XyrlLSO2Y2R+0bYLd1gh3QskrABwkqFgy+xfD34teGfih/aa6Bc3rXGmPGl3aalpd1p1xF5ib42MNzFG5R15Vwu1sHBODXCXHxw8aeIbjxJeeAvh9Y+J/Dug3U1hNd33iA2F1f3EBK3CWUAtpUkCsDGGllhDSKw4UByJ8mm3Ufxa/I9pjj8uNVznAxT68PT9oDXvGmueHLP4ceFtH8QWms+HIfEqXfiHXZtK2QyuFSPZHZXJL885246c1rR/FDx1rHxM1vwxoXg7w9dWOhfYRqOoah4lntpQbiPzG8mFLCQSbRnG6RNxA+7nguTotD1qiiigYUUUUAFFFFABRRRQAUUUUAeH+OvgJ4h+I3xiuvFNz42vvC2kWei/2PpcGgw2c88izvvvWuBeWkyKGMduqiMZxGcnnFfIni3w7qvwk8Qah4L8UeMNMey0vw7YaQ2l6h4lg0N/FOl291eSWkESyadcTXcxhdYZBbvBh2KK7b/k/SqlpK8dF/W/8AmN63ufKXir9nDVfFvinxR4htNBbXNB8cLb3l/pOqePtb8MPaZtIreS2ltbKOWG4BSMElwrAsyHcoBHb+L/gNrWt+GfjXpdhcadB/wmltBb6WJpZNsHl2Mdv++OwkDchPy7uMHrxXu1FPyQtd2eFfD34R+LfC+m654C1e08M6p8Nr681S5a+a4mN/c297LNM1rJa+SsSlXuHBm859yRj90C5KY/7Duh6u3wtufFWv6hHrGo65c+Ra6iiFfP02zH2Syfkn/WJE1wT3a5Y4GcD6Mqh4h1+w8K6DqOs6pP8AZdN0+3ku7mbYz+XEilnbaoJOACcAE+lTdRu32C19PM+d9U/Zx8TeLdZ8eWBi03wD4Q8T6Xqlhd2ui+ILvVI76e62rHdmxmt4YbORcSSOYGJkaVt5Y/PXL3v7J/inxFo4t73RNNsdYszYrZaxdfEfXdeURxajZ3Nwi2t7DstxIloMbWc7lRScZYfRfgD4u6B8TJJV0S38QxrHEs/nax4Z1LS4pEboY5Lq3jWT1whJxz0rtKqK5GmugX5up4v+0r8GfEPxU0vRbnwdqdnofiewa5s/t94zqBYXcJgu0XYrHeAY5UyMeZBHkgZNedeKP2Rbmz8TeJk0LQrbXvCPiFLdJtLl+IGteGorWKO0itGtzbWMckNzGY4VO5wjfMUO5QCPorTfHdhqnjrXfCcUNyuo6PZ2l7cSuqiFkuDMIwhDZJH2d85AHK4J5xleH/jZ4K8Vap4x03TNbW5v/CD+Xrdv9nmRrQ4Yg4ZBvU7HwybgSjDOQRU6Rv8A1oO7OT+Hvwd1DwP8L/G/hy90zRPEh1jV9Yv7fSry5dbK4t7q4kkjguHMLlQUcK+I3A5xu7+d/Dn4R+NLX4peHdG8UW8sfhLQ5pvEllYLrN7rdrYziCO0trddQu4o5Zjlryfy2B8rEQHBXH0z4f16x8UaFp2s6ZP9p03ULeO7tptjJ5kTqGRtrAEZBBwQDWb8QvHFh8NfA+ueKtThuJ9P0e0kvJ47RVaVkQZIUMygn6kfWny2f4fcT8S066/ecB8Mf2d/D3hHxl4l8X6t4Z8N3fi6/wBdvNSstfisI3v4YJgFVPtDRiRTt3KQCRhiMkGuT/Z+/Zx8RfC3xJLe61e6bcWsnhwaMRYSyM/m/wBpX90W+aNRt8u7jGeu5WGMAE/RaOJEDDgEZ5p1TyKyXbT8LD7vv/nc+S/h3+x7NotrovhTxToNv4g8L6TazWUGrTfELW5yyNbS24lGjTRtaRO0UroVWUqgdinGFqXT/wBlnxzd6H4Vh17WtFu9Qe6W18VyW7yhL/TY2s/LWMeWN0jpp0KurBQBcTYY4G76voq1o79QfvbnzB8Tv2e/iJ48+KDam2sW15oMXiPSdZspbjxLqVstpaWs1tJJZ/2XEn2SVi0U0i3EjM2ZFUqNqstmx+BniPwR8Q/+E6nks77T9N8Ra94jeysTNLdzQXVikUUUcYj+aXdGcqD3GCxOK+lqSptpZf1e3+SE4qTTf9f1c84/Z78G3fg74W6WurQGDxFqrSazrKsSSL66czzKc9kZ/LH+yiivSKKSr9AQtFFFIZyHxe8Bf8LT+Fvi3wf9sOnnXdLudOF2FLeSZY2QPtBG4AnOMjOMZFeQX3wt+Mni7WLzX7/UfCvg3W4vCGoeHtNk0K6uL8wXkz2zpdl5YIvlzCf3ewmPaDvl34T6Oopdb/12/Ue6Sf8AW3+R8k6f+y144m8P/FlbqfTrC/8AFmgWGm6dbXXirVfEAhntpLpyZru9QS+W5nThEwvzYUkbnt/H74C/Fj43WOrW7XelWNvq/h4acunQ+MNVtLPSLw+d5snl20Ea6kkqvCuLgII/LOEcMyt9V0VV7tMS913R4p4f+G/jrwV8QPFo0hfDt54R8WalBqt5fXl1NHf2Di1ht54Y7dISk4ZbZSkjTRlDIcrIEAbyPRf2Ode0vwfH4Rn0uz1K10vSryw0jxBefEPXJlSZrOa2hnOjyRPawkrKVZUkIQO5QdFr7HoqHHmVn6BH3djx28+DerX3ibRL5ruzjtLTwXfeG5sM7P8AaJmtSrqu0AoBA+ckHleOTjzi+/Zx8cav4W+GF3f2ult4n8G6TNoMmnaT401XR7a7gdLcC4W/tIEnR82ykwtE6EOfmyqtX1TRVdb/ANdf82TGKjt/Wy/RHgXwP+AOofDX4jXviR9P0/RbG+0GKxl0631681mUXn2+8uZpWurqNJJQ/wBpVtzfNuLjGACewX4Yag/x41/xlLcW40XUvC9poaxRyMLlZY7i6kdiNu0LtnTBDZyDwOCdv4gfFrw58MptJg1t9Ue61VpEsrXSNFvdUnmMahnIitYZXAUEEkgCtPRPG2neIJrGO2g1aJryz+3xfbtHu7QLHuC7ZDLEojkyf9U+2TGTtwCamydl2v8Ajf8AzK7t9bfhb/I8V+H/AME/Hen2nw08L+Ij4eh8LfDycSWGq6ZezzX2qrDbTWtsJbd4EW2PlTb5Cs02WTaMKxIreAfgj8RtC1r4Y6bqj+F08J+Ar28eG6tLu5lv9ShktrmCF2jaFUgZRMm6MPKGLMQ67Ar/AElSZq7u9xWPlu9/Zr8Z6t8N9F0C+GlfbfCfie61rR207xFf6f8A2pBM938k1xbwpNZSBLs8xGYEpg5ViK1Phn+zrrHhj4p+GvGc+k6foUlrHqy6rGPF2peI7i8kuIrGOCUXN7Ckh2paFSpwFCpjdk7fpGuE+I/xh0b4Y6jpFlqltfXEuqW9/cwtZxoyqtpbm4lDbnXBKKQuM5PXA5qLqmnK/wDWxW9l2OK+HHgu/wBa8B/EDXtW8NW9/rnje9u7iTQvEZe2iltEBtrO2uMxSNGjW8UbMPLYgyv8prkof2f/AIhf8KzvbSC+03T/ABJpeu2mteEtOvtevdbtNK8lEjkia/uYBcOkqG5G0xkRibC5AwPoXwf4mtfGvhPRvEFlHNFZ6rZw30MdwAJFSRA6hgCQGwwzgkZ7mtejlS0fl+Aoyvqtv8z5ot/2WdasNb1eGHUdPl8Nx+HZ7PRrd3kV4tSnsYLOWaRdpVUEdtkFSSTczfKMAtV8Zfsy+LvEHhvw9oFtdaL9jl+H83gnWLqa5lWS0kdYNtzbx+Sy3ChomzG5hyCPmHSvqKinbXm/rr/mKy0/rt/keKeIPBPxL+JXwvv9C8TWvhXRdTa4017ePSdQubqF/IuopppXle3iK7hHhYhG20rzI275OW+NP7MuufET4kXvjCxu7ctbvpVxp9gusXulSXElvHqEMyPd2o822BS+DLJHvJKFWTaTn6UooauOPuqyPmpfgBqkPgC5tV+Hui3HiK81pdTne7+J+uTTxOkCxR3UWrPaNdxzBFEWxAg8vI3kMVO1+zb4G8T2Ws+IfEPjqe41HxHbQWnhm21C6iaM3Ntax7pZ1DKuRJczT4k2jzFijbvXvdJT63F0sLRRRQMKKKKAEqG9tI9QtJraZd8MyFHXJGQRgjNT0Umk1ZgeG/CnwT8VPhr4d0HwDGPCkvhLQ4hp9p4lN7cNqLWUaFYFaw+ziMTBQiF/tJU7S+znYPGb79n/AMf+DvD3i3xd4x1K21CWy+Hut6Pd3X/CT6nq0uoXUyQSG7SC5RYbJX+zuTBANqZUBnAAT7YpKUk5J66u/wCKsOL5WmfIniP4B/Eb44+BdMbWZfDGlzad4ZOl6PJYXt0y37XEtnLJPco0I+zAJZoFiVp/mkOZPlGfRfHnwP8AEXjTxX8UbFpdNh8IePPDkOkzagt3KuoafPHFcR5W3EWyVCJlOTMhG0jBzmu5vvjn4M0/xw/hKTULuTWIpoba4a20q7ns7WabHkxT3aRGCCR9ybUkkVj5iYHzrnpfD/i7SfFU2rRaXd/aZNJvW0+8HlunlTqqOyfMBuwsiHIyOevWrk+f+v67kRXs7d9D5z+JHwG+KHxv8PkeKE8JaBq+n6LLpdjHpGpXV3BdzTz2sk00ryW0bQoBaALEqy5MmS/yDPs3xU+H9548vvBMls9qINF16PU7tLot+8hWCeNlUBTliZV4OBgHn16bxJ4u0nwhDYSatd/ZUvr2HT7c+W7755XCRp8oOMsQMnAHcitjPepklNK/R/8ABBWjdLt+Gx8s+D/2TfEXhvQpbO41bTb2ay8Q6OujNvlAtfDum3ouLa1YlSTOFecH+EnZyME1Y+J37PfxE8efFBtTbV7W70GLxHpOs2Utx4l1K2W0tLWa2kks/wCy4k+yysWimkW4kZmzIqlRtVl+n6TNUm00/O/z0/yHZXv8v6+8+efCn7PPiPQ/i9YeKp7zTG0+38Va3rjRxyyGUwXlnHBEoBjA3hkJYZwBjBJ4qT44fs9+IviR8Qm8T6PqGm2kllo9qmnx3ry4fULXU4L+FZgi/wCocwBGYEsN2QpxX0FRUJWcWvs7fdYXKrNd/wDO583+MPgT47+JU2veKtX/AOEd0Hxf/wASY6RpVlezX+n502+a9T7RcPbwufNd2jO2H90oDLvJIqf4lfDb4v8AxLOj3F3No2n2yx3cNz4d0fxdqumRQO/kiC6N9awxzXZQJPmBkgjPnAZzGHP0TXN+EfHlh4y1HxNZWUNxFL4f1L+y7pp1UK8vkQzbkwxyu2dBk4OQ3HQl6W5fn/mU3rd77HkPw1+CfjP4a6r8JpYv7D1S20DwbH4V1svfTwujKbdvPth5D+cMwuNkhiOCDu6iue+GPwF+JvwPaG98Nx+FPEN9qGlNpup2+q6rdWkVs0V9eXFtNA6W0pkBS+kV42SPlFw/Jr17wb8bNP8AGdvfXkHh/wAQWmkQ6tJo1rqUtkJ476aOeSCR40geSWOJZImBknSJQMNnac10nw98cWHxK8F6R4n0yK4gsNTgE8Md2qrKqkkYYKzAHjsTTfvavz/HX9RJJN2/q3/DHlvw6/Z71D4d3lvBDqdtf2Fr4JtPDEczho5ZLiKSZmkMYBVIz5owAxI5GMAEzal8ENcuv2a/CfgiC+sYvFXhu10ea2mkaRrKW9094JkRyAH8l5IApIXcFbO0kYr23iiktNvX8W/1Bq8uZ/1sv0PnfxJ8EvHHxIPijXNfTw/oev6pDo+n22mabqE95axW1lfm7eSS5e3id5H8x1C+UAu0fMd7EenaB4Fv9K+MXjDxZLNbtp2saZpllbxIzGVXtmuzIXBXAB+0JjBPRsgcZ7uintsAUUUUDCiiigDzH40+AfEHim88FeIPCp0yfXvCmrtqMNhrMzwWt4kltNbSxtMkcjwtsnZlcRvygBXDEjx747/AH4vfGjT9YtrnVNHjh1jQTYR2Nr4p1XTbPR7pmnLsYbeMDU1dHgQtceWB5LMIsOY6+rqKB36/13PBdc+AviDUtB/aAsorvTll+IFoINLLSyYhYaTFZ5n+T5R5iE/Lv+Ug9eK39Y+EOq6p4o+E2ofabNbTwpb3sGoL5jCSTzrLyFMPyYOG5O4rx69K9cpCwGSamSTTv5fgT0S7f8D/ACPi6L9i3xDD8PJ/BEmmWOoQ2Oi32m6P4gvviJrsqJM9lPbQ3B0eSJ7WElZirLHIwQO5QdFr6N8b/CuTx38BdX+Hs98ljPqWhPpLXqR+akTtDs37TjeoPODjI44q54D+Nngn4meDb/xV4b12O/0Gwkmhu7t4ZYPIaIZkDpIqsuFw2SMFSCMgg1L4d+MXhDxV8M3+IGnasX8Ix29xdSahcWs1uY44GdZmaKRFkXaY3yCoPy9Ke6fy/wCAVd8y7q559428A/E34tfBHxP4V8R23hPQ9YvoLaC0TS9Qubq3ZklV5ZZJXt42QNtAWJY227cmRt2EzJv2ePEg+FPiPRIL/Sl8QSeNp/GOlNKXe0crqv26CGc7Ny7goR2QNsLFl37QD6npHxk8H694b8Ma9Y6v52leJbkWelTG2mQzzESHy2RkDRsPKkyJAuCpBweK3I/F2ky+LJvDK3Wdbhs01B7Xy34gd3RX3Y28sjDGc8dMYo05+brt+TJVuW3T+l+p5R4i8J/FXV9b8I+NItL8HjxNo0l9bNoDaxdLZC0uIo13C++yF3lWSFWx9mRSshTqm9uX0P8AZp8WxaV4Bt9V1XRZLvRbjxLNqU9mJUjkOpG4MTQxsCeDMCys3y4IDPjJ9u8ffEbTfh2mgtqMN1ONZ1a20a3+yqrbZp2Koz7mGEBHJGT6A11OelS0pxcegdV5anCfA/w/4k8I/Cvw5oHiq10u21fSbGHT2Oj3sl1BKsUaosgaSGJlLbclNp25xubrXjnhH4KfFH4f6r4f1jTbLwlqt94ffWtNgtbvW7u3iv8ATr+7F2JWdbN/s1xG8UK7AkyurP8AOpAr6erH8SeLtJ8IQ2EmrXX2RL69h063Plu++eVgkafKDjLEDJwB3Iq27y5uv+YlFRjbojzjQ/hR4q8P/BHxRoOm+ILbSPHOuNqeoLqlrGWtrC+vJZZgIwwyyRtIFDFQW27yoJxXlmh/st+N2i8cz302n2M2vw6BFb2tx4r1TxA0P2C+luJi93ex+YQ6uNqqqqGyMdXb6jtdbt73Vr7To47tbizWNpXls5o4WDglfLmZBHKRg5CMxXgNjIzfo2K3Vv67nC6D4Ev9L+MXjHxXLNbtp2saZpllbxIzGVXtmuzIXBXAB+0JjBPRsgcZ4LSPAPxU+Gv/AAkWgeDk8K6n4f1XU7zU7LVta1C5gutKa7neaVDaJbyJdLHJI7r+/g3AhDtI8xvd6KTV9wPnfQf2O/Ctrr3hK38RaD4f8aeGvDfhKDw/arr+nRXU32hJdzTiN42RNw6lTnJxjHNdVZfs7eG774z+KPHfiTwx4a1y7uJNPk0S9vNPjuLzTzbxbSUd48xHeAy7G7Z4NevUtH/Bf3gFFFFMAooooAKKKKACiiigAooooAKKKKACiiigArh/jnp91q3wX8d2VjbTXl7caFfQwW9vGXkldrdwqqo5ZiSAAOSTXcUVE488XHuVF8rTPjm4s73xp+z7q/hiLWfid4s1B10VXsfEfhOfRmtES9g80WssenWjOQu4kh5GURhgVwSZPiD8HZfBK/FbQ/BPgqaw8D3SeGb280TQdOKQ6jAt3KNWjgjTaJJXtI1WREy7jaMFnGfsKkq3vciPuqx85fs3+F9G0n4sfEjUvCXgfUvBPgy/0/SU0+G70aXSbeeSNr0TNBayKjQqGZcoY4yWJk2kSh34DxX8NPFfh7RfHvxD8NeH9QuPFFhr2sW9xpEVqfP13RbnZ5kcSkAyOjBZ4SM5aN0H+tNfZtJUTjzu/lb8v8hrT77nwHH8OC/gjXtL8XfD3xBrXxJutA0qPwJq8Wg3Mx0orpkEcUcN8qMmmSw3yTySNI0JG5XJYYxpfHT4etrC/GC08UfDvWvGfxG1C3tx4T17S9BnuBFZrYwho4b1Rstgtwt40kLSI8okKhJfNVW+6qK25ry5v6/4cmMeWKj2Phv43fDLWte+LfjafxE0Vq18bRfC2vf8K01XxRe6TAlvGBJZXtlOosJUufOk2sgYttcl1IC/b1lHJDZwpLKZ5VQBpSu3eccnHbPpU1LULSNh21uFFFFAwooooAKKKKACiiigAooooAKKKKACiiigAooooA8W+NngnXfGHxW+Fp0bV9c8NRWh1RrnW9DtbaZ7YNboFVzcwTRKHII+ZMnHBrxj9qb4XeJPEfiw2UFh4g8T2zeGNJ0+fVYLZhNcOviCxklYvbIipL5SSSt5YTaFZgFA4+0KSpUbTU+zv+Fgeqt/W9z4s+O/wWtdG+IljYJ4U0CD4YQaCtpo2lN8NL3xTY2V49xM928Vpp8sZtJXVoD5zId2GCupDBqLfCXxpY2114KtX17xRa3thY+NrbxLeafNaJNqlpY+SsUqyfPFO11b2FwY3feSZM52vX3FRTV0mk/63/MHq72PjbxFpWsaj8MG8Sav4DN6/j7xZJqesWuveF73WxpdnHbvDZfatHt2Sa5/d21svltxFJN5hGYxXLaF4A8ZN8L/AIZ2Vx4Y1aOXTU8a2/2WPR5rZbSCSO7SyjEBaQwoyGJYoy7cFFDNwT940tTOPPCUOjDs+xxHwP0+60n4NeBbK9tprO8t9DsYZre4QpJE626BlZTyrAggg8giu3oorST5nciEeSKj2CiiikWFFFFABRRRQAUUUUAFFFFABRRRQAUUUUAfMHjpr/w18ZrrUvh5aeN9O8YanqtjFq+iyaHNP4c1m3Xy0ku5LtozBbultnDx3EchaBFeKQ7VPFL4H034c6R8bdP0H4SxjV73xHAXaPwnctaXGjzNabpB9mRPt8MeZneyik3SbZEZQHOftOj8KlK39en+QPV3Pz80z4SRXfwr1STxF8NY9X0HSfiTY6hYada+Abi0RNKkisftUlppUnnzxws3ml41ySRJuRTlV1/i78MdQ174meLZtUii0uzvo7FfB+r/APCrdW8Q3mi2iWsYRrK5s5k/s2WO481/LeNW3bWJZcBfuyirT1v/AFsl+n5i8/63v+p88/H7w/aXXjj4f3Pjrw3feO/hvb2V9Bfafa6DPrES6mwgNtc3FjCkjOgjS7VW8txG8q52khh5qvgXxl4L8G+D9a0LQdbjN3Nrnhiz0mOFpLnS9I1CZpNNeZCGMUdsYbcbGwIElKttCMB9o0lL+v6/L0H0sfC/iH4N6/r3h3W/D0/hrWV0rwHFa+GfDwhhnSS4tp9YgmeW3kX5ysVlb2S+bG3ykSjIKnHTfEX4L6t4UsvjH4c+GPhv/hGfD+oWfh+5FnpWmstpcgXEy6mIoY2i86RrWNFkjjdHkG1dwZwa+wqKVtLAtD4DsfhnBaz2t8dFbWfhg2uWMnifwN4e+E2reH7FkS3vFjuv7OuWka7Jnez80QI3y28TOp25r3/9lfwja6To/wASIIPCV/4X8Nal4lkuNM0nV7JrbdZPZWiqVhf/AFcR2sFiIXywPLKRlDGvv1FVffz/AOB/kKS5reX/AAf8z4y8NfBNPBvwr8CwaD4CXQ78/E4XuoR6do/2eX7JFql35M0wRAfKSFk2s3yhCuCARWL8Cvh0ljdfCaPQPh/r3hH4jaVc3EvinXdW0S5thNp5tZ1EUl848u4RpJLMx24dzF5YzHH5RC/c1FQla/n/AJJfoHVv+uv+Z+bK/B7xNJ8P9Zgu4ZLT4lx+Hdaj1j+y/hdq0Ooa9cS2Nwsttca358lreI8zJIhAIZo4hGqHCj7s+Cvw70P4a/D7S9O0TQrfQjNBFcXqRQ7Jri5MaCSadj88kzbRukkJdiOSTXdUtUtLjl71vK4UUUUAFFFFABRRRQAUUUUAFNf7p+lOopNXVgPhXwT8KPG2m6H4Q8GR+H9Uh8NfEbS7OHxOZbRo10prJybkTkgMhu7Ty7YAjOYxjHUdbqXhnxxcfAPQvAGh+FLifUPEPi7VBqEOpiWytItMTVLq6kFxMIZDEk8SpEp8tiwnBUEc19e0UfZ5f6/4YHrLmPiWS38ceAfE62HirwVqFvpFj46t/Ftq3hG3vvEFpBa3dtdrcxo8VokjMl0HkZBCNoukPIOa9IHxS07TfjxJ4vm0DxsfD+peF7ezt7iHwPrUriaO8uS6SRLaGSI4ZSPMVcggjIOa+kqKlRs0+z/S35BJXv5/53/M8W/aT0XVfEul/Dw6LY3V5LB4w0u7cxWzv5ESuxaWRQMqi5BYnAHfFeJfCnwG6X3w0Gh+CtY8OfFzS5bj/hOfFF/otxZi/wD9FnjuDNqDp5eopLdmCSNUklAARwFEeB9q/hS0KNlJd3f8LC638rf1958OeFfD+m+GfgV9m0/4P6xJ8Rxp9rYeNb7U/Dt8yXkr3cK3k9yY/LbWxuE0+yFpRJGJE3Is21+e034SRXfwr1STxF8NY9X0HSfiTY6hYada+Abi0RNKkisftUlppUnnzxws3ml41ySRJuRTlV/QOitL63/rdP8AQLaW/rax8W/ELwTeTfFbxFqd14O1jU/hW+peHZNW0i00S4lW/sE0+7jRBaKm+4jhuXtWkgVHICfMh2kVNF8IYfEtnYadp/gzUtP+F198Q7e807w7Np9xYpbWA010uWazKo1rbSXPm5hdEVvMcsu2bB+zaKi353/FP9B9LeVvz/zPHv2dfBY+H8vxF0Oy0Q+H/Dlv4nlfRrCO2Nvax2z2trIxt0wFERmac/J8u4uB0New0n86KrsSla4tFFFBQUUUUAFFFFABRRRQAUUUUAFFFFABRRRQAUUUUAFFFFABRRRQAUUUUAFFFFABRRRQAUUUUAFFFFABRRRQAUUUUAFFFFABRRRQAUUUUAFFFFABRRRQAUUUUAFFFFABRRRQAUUUUAFFFFABRRRQAUUUUAFFFFABRRRQAUUUUAFFFFABRRRQAUUUUAFFFFABRRRQAUUUUAFFFFABRRRQAUUUUAFFFFABRRRQAUUUUAFFFFABRRRQAUUUUAFFFFABRRRQAUUUUAFFFFABRRRQB//Z" id="423" name="Shape 423"/>
          <p:cNvSpPr/>
          <p:nvPr/>
        </p:nvSpPr>
        <p:spPr>
          <a:xfrm>
            <a:off x="4419600" y="27051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Shape 424"/>
          <p:cNvSpPr txBox="1"/>
          <p:nvPr/>
        </p:nvSpPr>
        <p:spPr>
          <a:xfrm>
            <a:off x="811530" y="217170"/>
            <a:ext cx="7395300" cy="122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Calibri"/>
              <a:buNone/>
            </a:pPr>
            <a:r>
              <a:t/>
            </a:r>
            <a:endParaRPr b="0" i="0" sz="4000" u="none" cap="none" strike="noStrike">
              <a:solidFill>
                <a:schemeClr val="dk1"/>
              </a:solidFill>
              <a:latin typeface="Calibri"/>
              <a:ea typeface="Calibri"/>
              <a:cs typeface="Calibri"/>
              <a:sym typeface="Calibri"/>
            </a:endParaRPr>
          </a:p>
        </p:txBody>
      </p:sp>
      <p:pic>
        <p:nvPicPr>
          <p:cNvPr id="425" name="Shape 425"/>
          <p:cNvPicPr preferRelativeResize="0"/>
          <p:nvPr/>
        </p:nvPicPr>
        <p:blipFill>
          <a:blip r:embed="rId3">
            <a:alphaModFix/>
          </a:blip>
          <a:stretch>
            <a:fillRect/>
          </a:stretch>
        </p:blipFill>
        <p:spPr>
          <a:xfrm>
            <a:off x="1040300" y="73175"/>
            <a:ext cx="7008476" cy="5122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Shape 57"/>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58" name="Shape 58"/>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sz="3600"/>
              <a:t>ESS Organization</a:t>
            </a:r>
            <a:endParaRPr sz="3600"/>
          </a:p>
        </p:txBody>
      </p:sp>
      <p:sp>
        <p:nvSpPr>
          <p:cNvPr id="59" name="Shape 59"/>
          <p:cNvSpPr txBox="1"/>
          <p:nvPr>
            <p:ph idx="1" type="body"/>
          </p:nvPr>
        </p:nvSpPr>
        <p:spPr>
          <a:xfrm>
            <a:off x="457200" y="825501"/>
            <a:ext cx="8229600" cy="4254600"/>
          </a:xfrm>
          <a:prstGeom prst="rect">
            <a:avLst/>
          </a:prstGeom>
        </p:spPr>
        <p:txBody>
          <a:bodyPr anchorCtr="0" anchor="t" bIns="91425" lIns="91425" spcFirstLastPara="1" rIns="91425" wrap="square" tIns="91425">
            <a:noAutofit/>
          </a:bodyPr>
          <a:lstStyle/>
          <a:p>
            <a:pPr indent="0" lvl="0" marL="0">
              <a:spcBef>
                <a:spcPts val="480"/>
              </a:spcBef>
              <a:spcAft>
                <a:spcPts val="0"/>
              </a:spcAft>
              <a:buNone/>
            </a:pPr>
            <a:r>
              <a:t/>
            </a:r>
            <a:endParaRPr/>
          </a:p>
        </p:txBody>
      </p:sp>
      <p:sp>
        <p:nvSpPr>
          <p:cNvPr id="60" name="Shape 60"/>
          <p:cNvSpPr/>
          <p:nvPr/>
        </p:nvSpPr>
        <p:spPr>
          <a:xfrm>
            <a:off x="3774175" y="1957801"/>
            <a:ext cx="1538100" cy="772800"/>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Suzan Tasvibi</a:t>
            </a:r>
            <a:endParaRPr sz="1000">
              <a:solidFill>
                <a:srgbClr val="FFFFFF"/>
              </a:solidFill>
              <a:latin typeface="Roboto"/>
              <a:ea typeface="Roboto"/>
              <a:cs typeface="Roboto"/>
              <a:sym typeface="Roboto"/>
            </a:endParaRPr>
          </a:p>
          <a:p>
            <a:pPr indent="0" lvl="0" marL="0" algn="ctr">
              <a:spcBef>
                <a:spcPts val="0"/>
              </a:spcBef>
              <a:spcAft>
                <a:spcPts val="0"/>
              </a:spcAft>
              <a:buNone/>
            </a:pPr>
            <a:r>
              <a:rPr lang="en-US" sz="1000">
                <a:solidFill>
                  <a:srgbClr val="FFFFFF"/>
                </a:solidFill>
                <a:latin typeface="Roboto"/>
                <a:ea typeface="Roboto"/>
                <a:cs typeface="Roboto"/>
                <a:sym typeface="Roboto"/>
              </a:rPr>
              <a:t>Chief of Enterprise Shared Services</a:t>
            </a:r>
            <a:endParaRPr sz="1000">
              <a:solidFill>
                <a:srgbClr val="FFFFFF"/>
              </a:solidFill>
              <a:latin typeface="Roboto"/>
              <a:ea typeface="Roboto"/>
              <a:cs typeface="Roboto"/>
              <a:sym typeface="Roboto"/>
            </a:endParaRPr>
          </a:p>
        </p:txBody>
      </p:sp>
      <p:sp>
        <p:nvSpPr>
          <p:cNvPr id="61" name="Shape 61"/>
          <p:cNvSpPr/>
          <p:nvPr/>
        </p:nvSpPr>
        <p:spPr>
          <a:xfrm>
            <a:off x="5875900" y="3141125"/>
            <a:ext cx="1342200" cy="101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US" sz="1000">
                <a:solidFill>
                  <a:srgbClr val="FFFFFF"/>
                </a:solidFill>
                <a:latin typeface="Roboto"/>
                <a:ea typeface="Roboto"/>
                <a:cs typeface="Roboto"/>
                <a:sym typeface="Roboto"/>
              </a:rPr>
              <a:t>Patrick Cravens Hosted Mainframe Services Manager</a:t>
            </a:r>
            <a:endParaRPr>
              <a:solidFill>
                <a:srgbClr val="FFFFFF"/>
              </a:solidFill>
            </a:endParaRPr>
          </a:p>
        </p:txBody>
      </p:sp>
      <p:sp>
        <p:nvSpPr>
          <p:cNvPr id="62" name="Shape 62"/>
          <p:cNvSpPr/>
          <p:nvPr/>
        </p:nvSpPr>
        <p:spPr>
          <a:xfrm>
            <a:off x="1914225" y="3121700"/>
            <a:ext cx="1271700" cy="1072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US" sz="1000">
                <a:solidFill>
                  <a:srgbClr val="FFFFFF"/>
                </a:solidFill>
                <a:latin typeface="Roboto"/>
                <a:ea typeface="Roboto"/>
                <a:cs typeface="Roboto"/>
                <a:sym typeface="Roboto"/>
              </a:rPr>
              <a:t>Annabelle Molina Portfolio Manager Managed Services</a:t>
            </a:r>
            <a:endParaRPr>
              <a:solidFill>
                <a:srgbClr val="FFFFFF"/>
              </a:solidFill>
            </a:endParaRPr>
          </a:p>
        </p:txBody>
      </p:sp>
      <p:sp>
        <p:nvSpPr>
          <p:cNvPr id="63" name="Shape 63"/>
          <p:cNvSpPr/>
          <p:nvPr/>
        </p:nvSpPr>
        <p:spPr>
          <a:xfrm>
            <a:off x="638775" y="3102275"/>
            <a:ext cx="1230900" cy="1072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Pam Dreyer</a:t>
            </a:r>
            <a:endParaRPr sz="1000">
              <a:solidFill>
                <a:srgbClr val="FFFFFF"/>
              </a:solidFill>
              <a:latin typeface="Roboto"/>
              <a:ea typeface="Roboto"/>
              <a:cs typeface="Roboto"/>
              <a:sym typeface="Roboto"/>
            </a:endParaRPr>
          </a:p>
          <a:p>
            <a:pPr indent="0" lvl="0" marL="0" algn="ctr">
              <a:spcBef>
                <a:spcPts val="0"/>
              </a:spcBef>
              <a:spcAft>
                <a:spcPts val="0"/>
              </a:spcAft>
              <a:buNone/>
            </a:pPr>
            <a:r>
              <a:rPr lang="en-US" sz="1000">
                <a:solidFill>
                  <a:srgbClr val="FFFFFF"/>
                </a:solidFill>
                <a:latin typeface="Roboto"/>
                <a:ea typeface="Roboto"/>
                <a:cs typeface="Roboto"/>
                <a:sym typeface="Roboto"/>
              </a:rPr>
              <a:t>Director of Network Operations EIC</a:t>
            </a:r>
            <a:endParaRPr sz="1000">
              <a:solidFill>
                <a:srgbClr val="FFFFFF"/>
              </a:solidFill>
              <a:latin typeface="Roboto"/>
              <a:ea typeface="Roboto"/>
              <a:cs typeface="Roboto"/>
              <a:sym typeface="Roboto"/>
            </a:endParaRPr>
          </a:p>
        </p:txBody>
      </p:sp>
      <p:sp>
        <p:nvSpPr>
          <p:cNvPr id="64" name="Shape 64"/>
          <p:cNvSpPr/>
          <p:nvPr/>
        </p:nvSpPr>
        <p:spPr>
          <a:xfrm>
            <a:off x="3215375" y="3160550"/>
            <a:ext cx="1230900" cy="101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US" sz="1000">
                <a:solidFill>
                  <a:srgbClr val="FFFFFF"/>
                </a:solidFill>
                <a:latin typeface="Roboto"/>
                <a:ea typeface="Roboto"/>
                <a:cs typeface="Roboto"/>
                <a:sym typeface="Roboto"/>
              </a:rPr>
              <a:t>Marcy Fleming Customer Portfolio Manager</a:t>
            </a:r>
            <a:endParaRPr>
              <a:solidFill>
                <a:srgbClr val="FFFFFF"/>
              </a:solidFill>
            </a:endParaRPr>
          </a:p>
        </p:txBody>
      </p:sp>
      <p:sp>
        <p:nvSpPr>
          <p:cNvPr id="65" name="Shape 65"/>
          <p:cNvSpPr/>
          <p:nvPr/>
        </p:nvSpPr>
        <p:spPr>
          <a:xfrm>
            <a:off x="4544400" y="3160550"/>
            <a:ext cx="1271700" cy="101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Barbara Jaeger </a:t>
            </a:r>
            <a:endParaRPr sz="1000">
              <a:solidFill>
                <a:srgbClr val="FFFFFF"/>
              </a:solidFill>
              <a:latin typeface="Roboto"/>
              <a:ea typeface="Roboto"/>
              <a:cs typeface="Roboto"/>
              <a:sym typeface="Roboto"/>
            </a:endParaRPr>
          </a:p>
          <a:p>
            <a:pPr indent="0" lvl="0" marL="0" algn="ctr">
              <a:spcBef>
                <a:spcPts val="0"/>
              </a:spcBef>
              <a:spcAft>
                <a:spcPts val="0"/>
              </a:spcAft>
              <a:buNone/>
            </a:pPr>
            <a:r>
              <a:rPr lang="en-US" sz="1000">
                <a:solidFill>
                  <a:srgbClr val="FFFFFF"/>
                </a:solidFill>
                <a:latin typeface="Roboto"/>
                <a:ea typeface="Roboto"/>
                <a:cs typeface="Roboto"/>
                <a:sym typeface="Roboto"/>
              </a:rPr>
              <a:t>State 911 Administrator</a:t>
            </a:r>
            <a:endParaRPr>
              <a:solidFill>
                <a:srgbClr val="FFFFFF"/>
              </a:solidFill>
            </a:endParaRPr>
          </a:p>
        </p:txBody>
      </p:sp>
      <p:sp>
        <p:nvSpPr>
          <p:cNvPr id="66" name="Shape 66"/>
          <p:cNvSpPr/>
          <p:nvPr/>
        </p:nvSpPr>
        <p:spPr>
          <a:xfrm>
            <a:off x="7244700" y="3120700"/>
            <a:ext cx="1342200" cy="1014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Roboto"/>
                <a:ea typeface="Roboto"/>
                <a:cs typeface="Roboto"/>
                <a:sym typeface="Roboto"/>
              </a:rPr>
              <a:t>Allan Gazza </a:t>
            </a:r>
            <a:endParaRPr sz="1000">
              <a:solidFill>
                <a:srgbClr val="FFFFFF"/>
              </a:solidFill>
              <a:latin typeface="Roboto"/>
              <a:ea typeface="Roboto"/>
              <a:cs typeface="Roboto"/>
              <a:sym typeface="Roboto"/>
            </a:endParaRPr>
          </a:p>
          <a:p>
            <a:pPr indent="0" lvl="0" marL="0" algn="ctr">
              <a:spcBef>
                <a:spcPts val="0"/>
              </a:spcBef>
              <a:spcAft>
                <a:spcPts val="0"/>
              </a:spcAft>
              <a:buNone/>
            </a:pPr>
            <a:r>
              <a:rPr lang="en-US" sz="1000">
                <a:solidFill>
                  <a:srgbClr val="FFFFFF"/>
                </a:solidFill>
                <a:latin typeface="Roboto"/>
                <a:ea typeface="Roboto"/>
                <a:cs typeface="Roboto"/>
                <a:sym typeface="Roboto"/>
              </a:rPr>
              <a:t>IT Infrastructure Manager</a:t>
            </a:r>
            <a:endParaRPr>
              <a:solidFill>
                <a:srgbClr val="FFFFFF"/>
              </a:solidFill>
            </a:endParaRPr>
          </a:p>
        </p:txBody>
      </p:sp>
      <p:cxnSp>
        <p:nvCxnSpPr>
          <p:cNvPr id="67" name="Shape 67"/>
          <p:cNvCxnSpPr>
            <a:stCxn id="64" idx="0"/>
          </p:cNvCxnSpPr>
          <p:nvPr/>
        </p:nvCxnSpPr>
        <p:spPr>
          <a:xfrm rot="-5400000">
            <a:off x="4127075" y="2636600"/>
            <a:ext cx="227700" cy="820200"/>
          </a:xfrm>
          <a:prstGeom prst="bentConnector2">
            <a:avLst/>
          </a:prstGeom>
          <a:noFill/>
          <a:ln cap="flat" cmpd="sng" w="9525">
            <a:solidFill>
              <a:srgbClr val="888888"/>
            </a:solidFill>
            <a:prstDash val="solid"/>
            <a:round/>
            <a:headEnd len="sm" w="sm" type="none"/>
            <a:tailEnd len="sm" w="sm" type="none"/>
          </a:ln>
        </p:spPr>
      </p:cxnSp>
      <p:cxnSp>
        <p:nvCxnSpPr>
          <p:cNvPr id="68" name="Shape 68"/>
          <p:cNvCxnSpPr>
            <a:stCxn id="63" idx="0"/>
          </p:cNvCxnSpPr>
          <p:nvPr/>
        </p:nvCxnSpPr>
        <p:spPr>
          <a:xfrm rot="-5400000">
            <a:off x="2530125" y="1657175"/>
            <a:ext cx="169200" cy="2721000"/>
          </a:xfrm>
          <a:prstGeom prst="bentConnector2">
            <a:avLst/>
          </a:prstGeom>
          <a:noFill/>
          <a:ln cap="flat" cmpd="sng" w="9525">
            <a:solidFill>
              <a:srgbClr val="888888"/>
            </a:solidFill>
            <a:prstDash val="solid"/>
            <a:round/>
            <a:headEnd len="sm" w="sm" type="none"/>
            <a:tailEnd len="sm" w="sm" type="none"/>
          </a:ln>
        </p:spPr>
      </p:cxnSp>
      <p:cxnSp>
        <p:nvCxnSpPr>
          <p:cNvPr id="69" name="Shape 69"/>
          <p:cNvCxnSpPr/>
          <p:nvPr/>
        </p:nvCxnSpPr>
        <p:spPr>
          <a:xfrm>
            <a:off x="4544400" y="2922138"/>
            <a:ext cx="3371400" cy="0"/>
          </a:xfrm>
          <a:prstGeom prst="straightConnector1">
            <a:avLst/>
          </a:prstGeom>
          <a:noFill/>
          <a:ln cap="flat" cmpd="sng" w="9525">
            <a:solidFill>
              <a:srgbClr val="888888"/>
            </a:solidFill>
            <a:prstDash val="solid"/>
            <a:round/>
            <a:headEnd len="med" w="med" type="none"/>
            <a:tailEnd len="med" w="med" type="none"/>
          </a:ln>
        </p:spPr>
      </p:cxnSp>
      <p:cxnSp>
        <p:nvCxnSpPr>
          <p:cNvPr id="70" name="Shape 70"/>
          <p:cNvCxnSpPr>
            <a:endCxn id="66" idx="0"/>
          </p:cNvCxnSpPr>
          <p:nvPr/>
        </p:nvCxnSpPr>
        <p:spPr>
          <a:xfrm flipH="1">
            <a:off x="7915800" y="2932900"/>
            <a:ext cx="6000" cy="187800"/>
          </a:xfrm>
          <a:prstGeom prst="straightConnector1">
            <a:avLst/>
          </a:prstGeom>
          <a:noFill/>
          <a:ln cap="flat" cmpd="sng" w="9525">
            <a:solidFill>
              <a:schemeClr val="dk2"/>
            </a:solidFill>
            <a:prstDash val="solid"/>
            <a:round/>
            <a:headEnd len="med" w="med" type="none"/>
            <a:tailEnd len="med" w="med" type="none"/>
          </a:ln>
        </p:spPr>
      </p:cxnSp>
      <p:cxnSp>
        <p:nvCxnSpPr>
          <p:cNvPr id="71" name="Shape 71"/>
          <p:cNvCxnSpPr>
            <a:endCxn id="61" idx="0"/>
          </p:cNvCxnSpPr>
          <p:nvPr/>
        </p:nvCxnSpPr>
        <p:spPr>
          <a:xfrm>
            <a:off x="6544300" y="2924225"/>
            <a:ext cx="2700" cy="216900"/>
          </a:xfrm>
          <a:prstGeom prst="straightConnector1">
            <a:avLst/>
          </a:prstGeom>
          <a:noFill/>
          <a:ln cap="flat" cmpd="sng" w="9525">
            <a:solidFill>
              <a:srgbClr val="888888"/>
            </a:solidFill>
            <a:prstDash val="solid"/>
            <a:round/>
            <a:headEnd len="med" w="med" type="none"/>
            <a:tailEnd len="med" w="med" type="none"/>
          </a:ln>
        </p:spPr>
      </p:cxnSp>
      <p:cxnSp>
        <p:nvCxnSpPr>
          <p:cNvPr id="72" name="Shape 72"/>
          <p:cNvCxnSpPr>
            <a:endCxn id="65" idx="0"/>
          </p:cNvCxnSpPr>
          <p:nvPr/>
        </p:nvCxnSpPr>
        <p:spPr>
          <a:xfrm flipH="1">
            <a:off x="5180250" y="2925650"/>
            <a:ext cx="17100" cy="234900"/>
          </a:xfrm>
          <a:prstGeom prst="straightConnector1">
            <a:avLst/>
          </a:prstGeom>
          <a:noFill/>
          <a:ln cap="flat" cmpd="sng" w="9525">
            <a:solidFill>
              <a:srgbClr val="888888"/>
            </a:solidFill>
            <a:prstDash val="solid"/>
            <a:round/>
            <a:headEnd len="med" w="med" type="none"/>
            <a:tailEnd len="med" w="med" type="none"/>
          </a:ln>
        </p:spPr>
      </p:cxnSp>
      <p:cxnSp>
        <p:nvCxnSpPr>
          <p:cNvPr id="73" name="Shape 73"/>
          <p:cNvCxnSpPr>
            <a:endCxn id="62" idx="0"/>
          </p:cNvCxnSpPr>
          <p:nvPr/>
        </p:nvCxnSpPr>
        <p:spPr>
          <a:xfrm>
            <a:off x="2547675" y="2911400"/>
            <a:ext cx="2400" cy="210300"/>
          </a:xfrm>
          <a:prstGeom prst="straightConnector1">
            <a:avLst/>
          </a:prstGeom>
          <a:noFill/>
          <a:ln cap="flat" cmpd="sng" w="9525">
            <a:solidFill>
              <a:schemeClr val="dk2"/>
            </a:solidFill>
            <a:prstDash val="solid"/>
            <a:round/>
            <a:headEnd len="med" w="med" type="none"/>
            <a:tailEnd len="med" w="med" type="none"/>
          </a:ln>
        </p:spPr>
      </p:cxnSp>
      <p:cxnSp>
        <p:nvCxnSpPr>
          <p:cNvPr id="74" name="Shape 74"/>
          <p:cNvCxnSpPr/>
          <p:nvPr/>
        </p:nvCxnSpPr>
        <p:spPr>
          <a:xfrm>
            <a:off x="4550525" y="2730601"/>
            <a:ext cx="0" cy="223800"/>
          </a:xfrm>
          <a:prstGeom prst="straightConnector1">
            <a:avLst/>
          </a:prstGeom>
          <a:noFill/>
          <a:ln cap="flat" cmpd="sng" w="9525">
            <a:solidFill>
              <a:srgbClr val="888888"/>
            </a:solidFill>
            <a:prstDash val="solid"/>
            <a:round/>
            <a:headEnd len="med" w="med" type="none"/>
            <a:tailEnd len="med" w="med" type="none"/>
          </a:ln>
        </p:spPr>
      </p:cxnSp>
      <p:sp>
        <p:nvSpPr>
          <p:cNvPr id="75" name="Shape 75"/>
          <p:cNvSpPr txBox="1"/>
          <p:nvPr>
            <p:ph idx="10" type="dt"/>
          </p:nvPr>
        </p:nvSpPr>
        <p:spPr>
          <a:xfrm>
            <a:off x="7096146" y="5408307"/>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a:t>
            </a:r>
            <a:r>
              <a:rPr b="0" i="0" lang="en-US" sz="1200" u="none" cap="none" strike="noStrike">
                <a:solidFill>
                  <a:schemeClr val="lt1"/>
                </a:solidFill>
                <a:latin typeface="Calibri"/>
                <a:ea typeface="Calibri"/>
                <a:cs typeface="Calibri"/>
                <a:sym typeface="Calibri"/>
              </a:rPr>
              <a:t>/1</a:t>
            </a:r>
            <a:r>
              <a:rPr lang="en-US"/>
              <a:t>2</a:t>
            </a:r>
            <a:r>
              <a:rPr b="0" i="0" lang="en-US" sz="1200" u="none" cap="none" strike="noStrike">
                <a:solidFill>
                  <a:schemeClr val="lt1"/>
                </a:solidFill>
                <a:latin typeface="Calibri"/>
                <a:ea typeface="Calibri"/>
                <a:cs typeface="Calibri"/>
                <a:sym typeface="Calibri"/>
              </a:rPr>
              <a:t>/</a:t>
            </a:r>
            <a:r>
              <a:rPr lang="en-US"/>
              <a:t>2018</a:t>
            </a:r>
            <a:endParaRPr/>
          </a:p>
        </p:txBody>
      </p:sp>
      <p:sp>
        <p:nvSpPr>
          <p:cNvPr id="76" name="Shape 76"/>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US"/>
              <a:t>AZNet II Operations</a:t>
            </a:r>
            <a:endParaRPr/>
          </a:p>
        </p:txBody>
      </p:sp>
      <p:sp>
        <p:nvSpPr>
          <p:cNvPr id="83" name="Shape 83"/>
          <p:cNvSpPr txBox="1"/>
          <p:nvPr>
            <p:ph idx="1" type="body"/>
          </p:nvPr>
        </p:nvSpPr>
        <p:spPr>
          <a:xfrm>
            <a:off x="457200" y="825501"/>
            <a:ext cx="8229600" cy="4254600"/>
          </a:xfrm>
          <a:prstGeom prst="rect">
            <a:avLst/>
          </a:prstGeom>
        </p:spPr>
        <p:txBody>
          <a:bodyPr anchorCtr="0" anchor="t" bIns="91425" lIns="91425" spcFirstLastPara="1" rIns="91425" wrap="square" tIns="91425">
            <a:noAutofit/>
          </a:bodyPr>
          <a:lstStyle/>
          <a:p>
            <a:pPr indent="0" lvl="0" marL="0">
              <a:spcBef>
                <a:spcPts val="480"/>
              </a:spcBef>
              <a:spcAft>
                <a:spcPts val="0"/>
              </a:spcAft>
              <a:buNone/>
            </a:pPr>
            <a:r>
              <a:t/>
            </a:r>
            <a:endParaRPr/>
          </a:p>
        </p:txBody>
      </p:sp>
      <p:sp>
        <p:nvSpPr>
          <p:cNvPr id="84" name="Shape 84"/>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85" name="Shape 85"/>
          <p:cNvPicPr preferRelativeResize="0"/>
          <p:nvPr/>
        </p:nvPicPr>
        <p:blipFill>
          <a:blip r:embed="rId3">
            <a:alphaModFix/>
          </a:blip>
          <a:stretch>
            <a:fillRect/>
          </a:stretch>
        </p:blipFill>
        <p:spPr>
          <a:xfrm>
            <a:off x="285750" y="0"/>
            <a:ext cx="8572500" cy="5715000"/>
          </a:xfrm>
          <a:prstGeom prst="rect">
            <a:avLst/>
          </a:prstGeom>
          <a:noFill/>
          <a:ln>
            <a:noFill/>
          </a:ln>
        </p:spPr>
      </p:pic>
      <p:sp>
        <p:nvSpPr>
          <p:cNvPr id="86" name="Shape 86"/>
          <p:cNvSpPr txBox="1"/>
          <p:nvPr>
            <p:ph idx="10" type="dt"/>
          </p:nvPr>
        </p:nvSpPr>
        <p:spPr>
          <a:xfrm>
            <a:off x="7096146" y="5408307"/>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a:t>
            </a:r>
            <a:r>
              <a:rPr b="0" i="0" lang="en-US" sz="1200" u="none" cap="none" strike="noStrike">
                <a:solidFill>
                  <a:schemeClr val="lt1"/>
                </a:solidFill>
                <a:latin typeface="Calibri"/>
                <a:ea typeface="Calibri"/>
                <a:cs typeface="Calibri"/>
                <a:sym typeface="Calibri"/>
              </a:rPr>
              <a:t>/1</a:t>
            </a:r>
            <a:r>
              <a:rPr lang="en-US"/>
              <a:t>2</a:t>
            </a:r>
            <a:r>
              <a:rPr b="0" i="0" lang="en-US" sz="1200" u="none" cap="none" strike="noStrike">
                <a:solidFill>
                  <a:schemeClr val="lt1"/>
                </a:solidFill>
                <a:latin typeface="Calibri"/>
                <a:ea typeface="Calibri"/>
                <a:cs typeface="Calibri"/>
                <a:sym typeface="Calibri"/>
              </a:rPr>
              <a:t>/</a:t>
            </a:r>
            <a:r>
              <a:rPr lang="en-US"/>
              <a:t>2018</a:t>
            </a:r>
            <a:endParaRPr/>
          </a:p>
        </p:txBody>
      </p:sp>
      <p:sp>
        <p:nvSpPr>
          <p:cNvPr id="87" name="Shape 87"/>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457200" y="86375"/>
            <a:ext cx="8229600" cy="1001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600"/>
              <a:buFont typeface="Calibri"/>
              <a:buNone/>
            </a:pPr>
            <a:r>
              <a:rPr lang="en-US" sz="3600">
                <a:solidFill>
                  <a:srgbClr val="000000"/>
                </a:solidFill>
                <a:latin typeface="Arial"/>
                <a:ea typeface="Arial"/>
                <a:cs typeface="Arial"/>
                <a:sym typeface="Arial"/>
              </a:rPr>
              <a:t>Session Initiation Protocol (SIP)</a:t>
            </a:r>
            <a:endParaRPr sz="1400">
              <a:solidFill>
                <a:srgbClr val="000000"/>
              </a:solidFill>
              <a:latin typeface="Arial"/>
              <a:ea typeface="Arial"/>
              <a:cs typeface="Arial"/>
              <a:sym typeface="Arial"/>
            </a:endParaRPr>
          </a:p>
          <a:p>
            <a:pPr indent="0" lvl="0" marL="0" marR="0" rtl="0" algn="ctr">
              <a:spcBef>
                <a:spcPts val="0"/>
              </a:spcBef>
              <a:spcAft>
                <a:spcPts val="0"/>
              </a:spcAft>
              <a:buClr>
                <a:schemeClr val="dk1"/>
              </a:buClr>
              <a:buSzPts val="3600"/>
              <a:buFont typeface="Calibri"/>
              <a:buNone/>
            </a:pPr>
            <a:r>
              <a:t/>
            </a:r>
            <a:endParaRPr sz="3600"/>
          </a:p>
        </p:txBody>
      </p:sp>
      <p:sp>
        <p:nvSpPr>
          <p:cNvPr id="93" name="Shape 93"/>
          <p:cNvSpPr txBox="1"/>
          <p:nvPr>
            <p:ph idx="10" type="dt"/>
          </p:nvPr>
        </p:nvSpPr>
        <p:spPr>
          <a:xfrm>
            <a:off x="7096146" y="5394019"/>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94" name="Shape 94"/>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95" name="Shape 95"/>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96" name="Shape 96"/>
          <p:cNvSpPr txBox="1"/>
          <p:nvPr/>
        </p:nvSpPr>
        <p:spPr>
          <a:xfrm>
            <a:off x="0" y="922500"/>
            <a:ext cx="9037500" cy="43425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latin typeface="Calibri"/>
              <a:ea typeface="Calibri"/>
              <a:cs typeface="Calibri"/>
              <a:sym typeface="Calibri"/>
            </a:endParaRPr>
          </a:p>
          <a:p>
            <a:pPr indent="0" lvl="0" marL="0" rtl="0">
              <a:lnSpc>
                <a:spcPct val="115000"/>
              </a:lnSpc>
              <a:spcBef>
                <a:spcPts val="1000"/>
              </a:spcBef>
              <a:spcAft>
                <a:spcPts val="0"/>
              </a:spcAft>
              <a:buNone/>
            </a:pPr>
            <a:r>
              <a:t/>
            </a:r>
            <a:endParaRPr b="1">
              <a:solidFill>
                <a:schemeClr val="dk1"/>
              </a:solidFill>
              <a:latin typeface="Calibri"/>
              <a:ea typeface="Calibri"/>
              <a:cs typeface="Calibri"/>
              <a:sym typeface="Calibri"/>
            </a:endParaRPr>
          </a:p>
          <a:p>
            <a:pPr indent="0" lvl="0" marL="0" rtl="0">
              <a:lnSpc>
                <a:spcPct val="115000"/>
              </a:lnSpc>
              <a:spcBef>
                <a:spcPts val="1000"/>
              </a:spcBef>
              <a:spcAft>
                <a:spcPts val="0"/>
              </a:spcAft>
              <a:buNone/>
            </a:pPr>
            <a:r>
              <a:t/>
            </a:r>
            <a:endParaRPr b="1">
              <a:solidFill>
                <a:schemeClr val="dk1"/>
              </a:solidFill>
              <a:latin typeface="Calibri"/>
              <a:ea typeface="Calibri"/>
              <a:cs typeface="Calibri"/>
              <a:sym typeface="Calibri"/>
            </a:endParaRPr>
          </a:p>
          <a:p>
            <a:pPr indent="0" lvl="0" marL="0" rtl="0">
              <a:lnSpc>
                <a:spcPct val="115000"/>
              </a:lnSpc>
              <a:spcBef>
                <a:spcPts val="1000"/>
              </a:spcBef>
              <a:spcAft>
                <a:spcPts val="0"/>
              </a:spcAft>
              <a:buNone/>
            </a:pPr>
            <a:r>
              <a:rPr b="1" lang="en-US">
                <a:solidFill>
                  <a:schemeClr val="dk1"/>
                </a:solidFill>
                <a:latin typeface="Calibri"/>
                <a:ea typeface="Calibri"/>
                <a:cs typeface="Calibri"/>
                <a:sym typeface="Calibri"/>
              </a:rPr>
              <a:t>The Session Initiation Protocol (SIP) is a communications protocol for signaling and controlling multimedia communication sessions in applications of Internet telephony for voice and video calls, in private IP telephone systems, as well as in instant messaging over Internet Protocol (IP) networks.</a:t>
            </a:r>
            <a:endParaRPr b="1">
              <a:solidFill>
                <a:schemeClr val="dk1"/>
              </a:solidFill>
              <a:latin typeface="Calibri"/>
              <a:ea typeface="Calibri"/>
              <a:cs typeface="Calibri"/>
              <a:sym typeface="Calibri"/>
            </a:endParaRPr>
          </a:p>
          <a:p>
            <a:pPr indent="0" lvl="0" marL="0" rtl="0">
              <a:lnSpc>
                <a:spcPct val="120000"/>
              </a:lnSpc>
              <a:spcBef>
                <a:spcPts val="1000"/>
              </a:spcBef>
              <a:spcAft>
                <a:spcPts val="0"/>
              </a:spcAft>
              <a:buNone/>
            </a:pPr>
            <a:r>
              <a:rPr b="1" lang="en-US">
                <a:solidFill>
                  <a:schemeClr val="dk1"/>
                </a:solidFill>
                <a:latin typeface="Calibri"/>
                <a:ea typeface="Calibri"/>
                <a:cs typeface="Calibri"/>
                <a:sym typeface="Calibri"/>
              </a:rPr>
              <a:t>The States desire is to deploy a SIP solution for the State to convert legacy PSTN connections to SIP trunking to align with the central voice services solution, reduce shared infrastructure costs, and to increase efficiencies and functionality to the State while providing geographical diversity and which is robust enough to handle the State’s calling needs on a large scale. SIP trunking reduces the inefficiencies of time division multiplexing (TDM) technology by enabling the pool of voice network capacity for dynamic utilization and improving usage visibility for greater cost control and capacity management. SIP trunk business continuity and redundancy options provide opportunities that can avert a single point of failure within the voice architecture.</a:t>
            </a:r>
            <a:endParaRPr b="1">
              <a:solidFill>
                <a:schemeClr val="dk1"/>
              </a:solidFill>
              <a:latin typeface="Calibri"/>
              <a:ea typeface="Calibri"/>
              <a:cs typeface="Calibri"/>
              <a:sym typeface="Calibri"/>
            </a:endParaRPr>
          </a:p>
          <a:p>
            <a:pPr indent="0" lvl="0" marL="0" rtl="0">
              <a:lnSpc>
                <a:spcPct val="115000"/>
              </a:lnSpc>
              <a:spcBef>
                <a:spcPts val="6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0"/>
              </a:spcAft>
              <a:buNone/>
            </a:pPr>
            <a:r>
              <a:t/>
            </a:r>
            <a:endParaRPr b="1">
              <a:solidFill>
                <a:schemeClr val="dk1"/>
              </a:solidFill>
            </a:endParaRPr>
          </a:p>
          <a:p>
            <a:pPr indent="0" lvl="0" marL="0" rtl="0">
              <a:lnSpc>
                <a:spcPct val="115000"/>
              </a:lnSpc>
              <a:spcBef>
                <a:spcPts val="1000"/>
              </a:spcBef>
              <a:spcAft>
                <a:spcPts val="1000"/>
              </a:spcAft>
              <a:buNone/>
            </a:pPr>
            <a:r>
              <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457200" y="0"/>
            <a:ext cx="8229600" cy="472500"/>
          </a:xfrm>
          <a:prstGeom prst="rect">
            <a:avLst/>
          </a:prstGeom>
          <a:noFill/>
          <a:ln>
            <a:noFill/>
          </a:ln>
        </p:spPr>
        <p:txBody>
          <a:bodyPr anchorCtr="0" anchor="ctr" bIns="45700" lIns="91425" spcFirstLastPara="1" rIns="91425" wrap="square" tIns="45700">
            <a:noAutofit/>
          </a:bodyPr>
          <a:lstStyle/>
          <a:p>
            <a:pPr indent="0" lvl="0" marL="1828800" marR="0" rtl="0">
              <a:spcBef>
                <a:spcPts val="0"/>
              </a:spcBef>
              <a:spcAft>
                <a:spcPts val="0"/>
              </a:spcAft>
              <a:buClr>
                <a:schemeClr val="dk1"/>
              </a:buClr>
              <a:buSzPts val="3600"/>
              <a:buFont typeface="Calibri"/>
              <a:buNone/>
            </a:pPr>
            <a:r>
              <a:rPr lang="en-US" sz="3600"/>
              <a:t>S</a:t>
            </a:r>
            <a:r>
              <a:rPr lang="en-US" sz="3600"/>
              <a:t>essio</a:t>
            </a:r>
            <a:r>
              <a:rPr lang="en-US" sz="3600"/>
              <a:t>n </a:t>
            </a:r>
            <a:r>
              <a:rPr lang="en-US" sz="3600"/>
              <a:t>Initiation</a:t>
            </a:r>
            <a:r>
              <a:rPr lang="en-US" sz="3600"/>
              <a:t> Protocol (SIP)</a:t>
            </a:r>
            <a:endParaRPr sz="3600"/>
          </a:p>
        </p:txBody>
      </p:sp>
      <p:sp>
        <p:nvSpPr>
          <p:cNvPr id="102" name="Shape 102"/>
          <p:cNvSpPr txBox="1"/>
          <p:nvPr>
            <p:ph idx="10" type="dt"/>
          </p:nvPr>
        </p:nvSpPr>
        <p:spPr>
          <a:xfrm>
            <a:off x="7096146" y="5394019"/>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03" name="Shape 103"/>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04" name="Shape 104"/>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105" name="Shape 105"/>
          <p:cNvSpPr txBox="1"/>
          <p:nvPr>
            <p:ph idx="1" type="body"/>
          </p:nvPr>
        </p:nvSpPr>
        <p:spPr>
          <a:xfrm>
            <a:off x="457200" y="472500"/>
            <a:ext cx="8229600" cy="4554300"/>
          </a:xfrm>
          <a:prstGeom prst="rect">
            <a:avLst/>
          </a:prstGeom>
          <a:noFill/>
          <a:ln>
            <a:noFill/>
          </a:ln>
        </p:spPr>
        <p:txBody>
          <a:bodyPr anchorCtr="0" anchor="t" bIns="45700" lIns="91425" spcFirstLastPara="1" rIns="91425" wrap="square" tIns="45700">
            <a:noAutofit/>
          </a:bodyPr>
          <a:lstStyle/>
          <a:p>
            <a:pPr indent="457200" lvl="0" marL="0" rtl="0">
              <a:lnSpc>
                <a:spcPct val="120000"/>
              </a:lnSpc>
              <a:spcBef>
                <a:spcPts val="400"/>
              </a:spcBef>
              <a:spcAft>
                <a:spcPts val="0"/>
              </a:spcAft>
              <a:buClr>
                <a:schemeClr val="dk1"/>
              </a:buClr>
              <a:buSzPts val="1100"/>
              <a:buFont typeface="Arial"/>
              <a:buNone/>
            </a:pPr>
            <a:r>
              <a:rPr b="1" lang="en-US" sz="1400">
                <a:solidFill>
                  <a:srgbClr val="000000"/>
                </a:solidFill>
              </a:rPr>
              <a:t>Total, Current Local Costs Monthly 	$91,093.49           Total, Future SIP Costs Monthly  	$53,862.70</a:t>
            </a:r>
            <a:endParaRPr b="1" sz="1400">
              <a:solidFill>
                <a:srgbClr val="000000"/>
              </a:solidFill>
            </a:endParaRPr>
          </a:p>
          <a:p>
            <a:pPr indent="457200" lvl="0" marL="914400" rtl="0">
              <a:lnSpc>
                <a:spcPct val="120000"/>
              </a:lnSpc>
              <a:spcBef>
                <a:spcPts val="600"/>
              </a:spcBef>
              <a:spcAft>
                <a:spcPts val="0"/>
              </a:spcAft>
              <a:buClr>
                <a:schemeClr val="dk1"/>
              </a:buClr>
              <a:buSzPts val="1100"/>
              <a:buFont typeface="Arial"/>
              <a:buNone/>
            </a:pPr>
            <a:r>
              <a:rPr b="1" lang="en-US" sz="1400">
                <a:solidFill>
                  <a:srgbClr val="000000"/>
                </a:solidFill>
              </a:rPr>
              <a:t>       </a:t>
            </a:r>
            <a:endParaRPr b="1" sz="1400">
              <a:solidFill>
                <a:srgbClr val="000000"/>
              </a:solidFill>
            </a:endParaRPr>
          </a:p>
          <a:p>
            <a:pPr indent="0" lvl="0" marL="0" rtl="0">
              <a:spcBef>
                <a:spcPts val="600"/>
              </a:spcBef>
              <a:spcAft>
                <a:spcPts val="0"/>
              </a:spcAft>
              <a:buClr>
                <a:srgbClr val="000000"/>
              </a:buClr>
              <a:buSzPts val="1100"/>
              <a:buFont typeface="Arial"/>
              <a:buNone/>
            </a:pPr>
            <a:r>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0" lvl="0" marL="0" rtl="0">
              <a:spcBef>
                <a:spcPts val="0"/>
              </a:spcBef>
              <a:spcAft>
                <a:spcPts val="0"/>
              </a:spcAft>
              <a:buClr>
                <a:srgbClr val="000000"/>
              </a:buClr>
              <a:buSzPts val="1100"/>
              <a:buFont typeface="Arial"/>
              <a:buNone/>
            </a:pPr>
            <a:r>
              <a:rPr b="1" lang="en-US" sz="1400">
                <a:solidFill>
                  <a:srgbClr val="000000"/>
                </a:solidFill>
              </a:rPr>
              <a:t> </a:t>
            </a:r>
            <a:endParaRPr b="1" sz="1400">
              <a:solidFill>
                <a:srgbClr val="000000"/>
              </a:solidFill>
            </a:endParaRPr>
          </a:p>
          <a:p>
            <a:pPr indent="457200" lvl="0" marL="914400" rtl="0">
              <a:lnSpc>
                <a:spcPct val="120000"/>
              </a:lnSpc>
              <a:spcBef>
                <a:spcPts val="400"/>
              </a:spcBef>
              <a:spcAft>
                <a:spcPts val="0"/>
              </a:spcAft>
              <a:buClr>
                <a:schemeClr val="dk1"/>
              </a:buClr>
              <a:buSzPts val="1100"/>
              <a:buFont typeface="Arial"/>
              <a:buNone/>
            </a:pPr>
            <a:r>
              <a:t/>
            </a:r>
            <a:endParaRPr b="1" sz="1400">
              <a:solidFill>
                <a:srgbClr val="000000"/>
              </a:solidFill>
            </a:endParaRPr>
          </a:p>
          <a:p>
            <a:pPr indent="457200" lvl="0" marL="91440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457200" lvl="0" marL="137160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457200" lvl="0" marL="137160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457200" lvl="0" marL="137160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457200" lvl="0" marL="1371600" rtl="0">
              <a:lnSpc>
                <a:spcPct val="120000"/>
              </a:lnSpc>
              <a:spcBef>
                <a:spcPts val="600"/>
              </a:spcBef>
              <a:spcAft>
                <a:spcPts val="0"/>
              </a:spcAft>
              <a:buClr>
                <a:schemeClr val="dk1"/>
              </a:buClr>
              <a:buSzPts val="1100"/>
              <a:buFont typeface="Arial"/>
              <a:buNone/>
            </a:pPr>
            <a:r>
              <a:rPr b="1" lang="en-US" sz="1400">
                <a:solidFill>
                  <a:srgbClr val="000000"/>
                </a:solidFill>
              </a:rPr>
              <a:t> </a:t>
            </a:r>
            <a:endParaRPr b="1" sz="1400">
              <a:solidFill>
                <a:srgbClr val="000000"/>
              </a:solidFill>
            </a:endParaRPr>
          </a:p>
          <a:p>
            <a:pPr indent="457200" lvl="0" marL="1371600" rtl="0">
              <a:lnSpc>
                <a:spcPct val="120000"/>
              </a:lnSpc>
              <a:spcBef>
                <a:spcPts val="600"/>
              </a:spcBef>
              <a:spcAft>
                <a:spcPts val="0"/>
              </a:spcAft>
              <a:buClr>
                <a:schemeClr val="dk1"/>
              </a:buClr>
              <a:buSzPts val="1100"/>
              <a:buFont typeface="Arial"/>
              <a:buNone/>
            </a:pPr>
            <a:r>
              <a:rPr b="1" lang="en-US" sz="1400">
                <a:solidFill>
                  <a:srgbClr val="000000"/>
                </a:solidFill>
              </a:rPr>
              <a:t>TOTAL Projected LOCAL COST SAVINGS Monthly:	$37,230.79</a:t>
            </a:r>
            <a:endParaRPr b="1" sz="1400">
              <a:solidFill>
                <a:srgbClr val="000000"/>
              </a:solidFill>
            </a:endParaRPr>
          </a:p>
          <a:p>
            <a:pPr indent="0" lvl="0" marL="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0" lvl="0" marL="0" rtl="0">
              <a:lnSpc>
                <a:spcPct val="120000"/>
              </a:lnSpc>
              <a:spcBef>
                <a:spcPts val="600"/>
              </a:spcBef>
              <a:spcAft>
                <a:spcPts val="0"/>
              </a:spcAft>
              <a:buClr>
                <a:schemeClr val="dk1"/>
              </a:buClr>
              <a:buSzPts val="1100"/>
              <a:buFont typeface="Arial"/>
              <a:buNone/>
            </a:pPr>
            <a:r>
              <a:rPr b="1" lang="en-US" sz="1400">
                <a:solidFill>
                  <a:srgbClr val="000000"/>
                </a:solidFill>
              </a:rPr>
              <a:t> </a:t>
            </a:r>
            <a:br>
              <a:rPr b="1" lang="en-US" sz="1400">
                <a:solidFill>
                  <a:srgbClr val="000000"/>
                </a:solidFill>
              </a:rPr>
            </a:br>
            <a:endParaRPr b="1" sz="1400">
              <a:solidFill>
                <a:srgbClr val="000000"/>
              </a:solidFill>
            </a:endParaRPr>
          </a:p>
          <a:p>
            <a:pPr indent="0" lvl="0" marL="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0" lvl="0" marL="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0" lvl="0" marL="0" rtl="0">
              <a:lnSpc>
                <a:spcPct val="120000"/>
              </a:lnSpc>
              <a:spcBef>
                <a:spcPts val="600"/>
              </a:spcBef>
              <a:spcAft>
                <a:spcPts val="0"/>
              </a:spcAft>
              <a:buClr>
                <a:schemeClr val="dk1"/>
              </a:buClr>
              <a:buSzPts val="1100"/>
              <a:buFont typeface="Arial"/>
              <a:buNone/>
            </a:pPr>
            <a:r>
              <a:t/>
            </a:r>
            <a:endParaRPr b="1" sz="1400">
              <a:solidFill>
                <a:srgbClr val="000000"/>
              </a:solidFill>
            </a:endParaRPr>
          </a:p>
          <a:p>
            <a:pPr indent="0" lvl="0" marL="0" rtl="0">
              <a:lnSpc>
                <a:spcPct val="120000"/>
              </a:lnSpc>
              <a:spcBef>
                <a:spcPts val="600"/>
              </a:spcBef>
              <a:spcAft>
                <a:spcPts val="600"/>
              </a:spcAft>
              <a:buClr>
                <a:schemeClr val="dk1"/>
              </a:buClr>
              <a:buSzPts val="1100"/>
              <a:buFont typeface="Arial"/>
              <a:buNone/>
            </a:pPr>
            <a:r>
              <a:rPr b="1" lang="en-US" sz="1600">
                <a:solidFill>
                  <a:srgbClr val="000000"/>
                </a:solidFill>
              </a:rPr>
              <a:t> </a:t>
            </a:r>
            <a:endParaRPr b="1">
              <a:solidFill>
                <a:srgbClr val="000000"/>
              </a:solidFill>
            </a:endParaRPr>
          </a:p>
        </p:txBody>
      </p:sp>
      <p:pic>
        <p:nvPicPr>
          <p:cNvPr id="106" name="Shape 106"/>
          <p:cNvPicPr preferRelativeResize="0"/>
          <p:nvPr/>
        </p:nvPicPr>
        <p:blipFill>
          <a:blip r:embed="rId3">
            <a:alphaModFix/>
          </a:blip>
          <a:stretch>
            <a:fillRect/>
          </a:stretch>
        </p:blipFill>
        <p:spPr>
          <a:xfrm>
            <a:off x="676050" y="1093525"/>
            <a:ext cx="7944302" cy="345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86375"/>
            <a:ext cx="8229600" cy="591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600"/>
              <a:t>Session Initiation Protocol (SIP)</a:t>
            </a:r>
            <a:endParaRPr/>
          </a:p>
        </p:txBody>
      </p:sp>
      <p:sp>
        <p:nvSpPr>
          <p:cNvPr id="112" name="Shape 112"/>
          <p:cNvSpPr txBox="1"/>
          <p:nvPr>
            <p:ph idx="10" type="dt"/>
          </p:nvPr>
        </p:nvSpPr>
        <p:spPr>
          <a:xfrm>
            <a:off x="7096146" y="5394019"/>
            <a:ext cx="904855" cy="17175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13" name="Shape 113"/>
          <p:cNvSpPr txBox="1"/>
          <p:nvPr>
            <p:ph idx="11" type="ftr"/>
          </p:nvPr>
        </p:nvSpPr>
        <p:spPr>
          <a:xfrm>
            <a:off x="3200400" y="5394019"/>
            <a:ext cx="2895600" cy="17175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14" name="Shape 114"/>
          <p:cNvSpPr txBox="1"/>
          <p:nvPr>
            <p:ph idx="12" type="sldNum"/>
          </p:nvPr>
        </p:nvSpPr>
        <p:spPr>
          <a:xfrm>
            <a:off x="8167586" y="5394019"/>
            <a:ext cx="747814" cy="17175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115" name="Shape 115"/>
          <p:cNvSpPr txBox="1"/>
          <p:nvPr>
            <p:ph idx="1" type="body"/>
          </p:nvPr>
        </p:nvSpPr>
        <p:spPr>
          <a:xfrm>
            <a:off x="206250" y="677675"/>
            <a:ext cx="8595000" cy="4769400"/>
          </a:xfrm>
          <a:prstGeom prst="rect">
            <a:avLst/>
          </a:prstGeom>
          <a:noFill/>
          <a:ln>
            <a:noFill/>
          </a:ln>
        </p:spPr>
        <p:txBody>
          <a:bodyPr anchorCtr="0" anchor="t" bIns="45700" lIns="91425" spcFirstLastPara="1" rIns="91425" wrap="square" tIns="45700">
            <a:noAutofit/>
          </a:bodyPr>
          <a:lstStyle/>
          <a:p>
            <a:pPr indent="457200" lvl="0" marL="0" marR="0" rtl="0" algn="l">
              <a:spcBef>
                <a:spcPts val="0"/>
              </a:spcBef>
              <a:spcAft>
                <a:spcPts val="0"/>
              </a:spcAft>
              <a:buNone/>
            </a:pPr>
            <a:r>
              <a:rPr b="1" lang="en-US" sz="1400"/>
              <a:t>Long Distance / Toll Free Changes </a:t>
            </a:r>
            <a:r>
              <a:rPr b="1" lang="en-US" sz="1400" u="sng"/>
              <a:t>Estimated:</a:t>
            </a:r>
            <a:endParaRPr b="1" sz="1400" u="sng"/>
          </a:p>
          <a:p>
            <a:pPr indent="0" lvl="0" marL="457200" marR="0" rtl="0" algn="l">
              <a:spcBef>
                <a:spcPts val="0"/>
              </a:spcBef>
              <a:spcAft>
                <a:spcPts val="0"/>
              </a:spcAft>
              <a:buNone/>
            </a:pPr>
            <a:r>
              <a:t/>
            </a:r>
            <a:endParaRPr b="1" sz="1400"/>
          </a:p>
          <a:p>
            <a:pPr indent="0" lvl="0" marL="457200" marR="0" rtl="0" algn="l">
              <a:spcBef>
                <a:spcPts val="0"/>
              </a:spcBef>
              <a:spcAft>
                <a:spcPts val="0"/>
              </a:spcAft>
              <a:buNone/>
            </a:pPr>
            <a:r>
              <a:rPr b="1" lang="en-US" sz="1400"/>
              <a:t>Long distance and Toll Free are </a:t>
            </a:r>
            <a:r>
              <a:rPr b="1" lang="en-US" sz="1400"/>
              <a:t>usage</a:t>
            </a:r>
            <a:r>
              <a:rPr b="1" lang="en-US" sz="1400"/>
              <a:t> base so, we are not able to show a firm cost savings. Below is a </a:t>
            </a:r>
            <a:r>
              <a:rPr b="1" lang="en-US" sz="1400"/>
              <a:t>comparison</a:t>
            </a:r>
            <a:r>
              <a:rPr b="1" lang="en-US" sz="1400"/>
              <a:t> based on a one month snapshot showing the possible savings in these two </a:t>
            </a:r>
            <a:r>
              <a:rPr b="1" lang="en-US" sz="1400"/>
              <a:t>categories</a:t>
            </a:r>
            <a:r>
              <a:rPr b="1" lang="en-US" sz="1400"/>
              <a:t>.</a:t>
            </a:r>
            <a:endParaRPr b="1"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b="1" sz="1400"/>
          </a:p>
          <a:p>
            <a:pPr indent="0" lvl="0" marL="0" marR="0" rtl="0" algn="l">
              <a:spcBef>
                <a:spcPts val="0"/>
              </a:spcBef>
              <a:spcAft>
                <a:spcPts val="0"/>
              </a:spcAft>
              <a:buNone/>
            </a:pPr>
            <a:r>
              <a:t/>
            </a:r>
            <a:endParaRPr b="1" sz="1400"/>
          </a:p>
          <a:p>
            <a:pPr indent="0" lvl="0" marL="0" marR="0" rtl="0" algn="l">
              <a:spcBef>
                <a:spcPts val="0"/>
              </a:spcBef>
              <a:spcAft>
                <a:spcPts val="0"/>
              </a:spcAft>
              <a:buNone/>
            </a:pPr>
            <a:r>
              <a:t/>
            </a:r>
            <a:endParaRPr b="1" sz="1400"/>
          </a:p>
          <a:p>
            <a:pPr indent="0" lvl="0" marL="0" marR="0" rtl="0" algn="l">
              <a:spcBef>
                <a:spcPts val="0"/>
              </a:spcBef>
              <a:spcAft>
                <a:spcPts val="0"/>
              </a:spcAft>
              <a:buNone/>
            </a:pPr>
            <a:r>
              <a:t/>
            </a:r>
            <a:endParaRPr b="1" sz="1400"/>
          </a:p>
          <a:p>
            <a:pPr indent="0" lvl="0" marL="0" marR="0" rtl="0" algn="l">
              <a:spcBef>
                <a:spcPts val="0"/>
              </a:spcBef>
              <a:spcAft>
                <a:spcPts val="0"/>
              </a:spcAft>
              <a:buNone/>
            </a:pPr>
            <a:r>
              <a:t/>
            </a:r>
            <a:endParaRPr sz="1400"/>
          </a:p>
          <a:p>
            <a:pPr indent="0" lvl="0" marL="0" marR="0" rtl="0" algn="l">
              <a:spcBef>
                <a:spcPts val="0"/>
              </a:spcBef>
              <a:spcAft>
                <a:spcPts val="0"/>
              </a:spcAft>
              <a:buNone/>
            </a:pPr>
            <a:r>
              <a:t/>
            </a:r>
            <a:endParaRPr sz="1400"/>
          </a:p>
          <a:p>
            <a:pPr indent="-190500" lvl="0" marL="342900" marR="0" rtl="0" algn="l">
              <a:spcBef>
                <a:spcPts val="0"/>
              </a:spcBef>
              <a:spcAft>
                <a:spcPts val="0"/>
              </a:spcAft>
              <a:buClr>
                <a:srgbClr val="AB3333"/>
              </a:buClr>
              <a:buSzPts val="2400"/>
              <a:buFont typeface="Noto Sans Symbols"/>
              <a:buNone/>
            </a:pPr>
            <a:r>
              <a:t/>
            </a:r>
            <a:endParaRPr/>
          </a:p>
        </p:txBody>
      </p:sp>
      <p:pic>
        <p:nvPicPr>
          <p:cNvPr id="116" name="Shape 116"/>
          <p:cNvPicPr preferRelativeResize="0"/>
          <p:nvPr/>
        </p:nvPicPr>
        <p:blipFill>
          <a:blip r:embed="rId3">
            <a:alphaModFix/>
          </a:blip>
          <a:stretch>
            <a:fillRect/>
          </a:stretch>
        </p:blipFill>
        <p:spPr>
          <a:xfrm>
            <a:off x="1672500" y="1665000"/>
            <a:ext cx="5053475" cy="337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127000"/>
            <a:ext cx="8229600" cy="59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WebEx Storage</a:t>
            </a:r>
            <a:endParaRPr/>
          </a:p>
        </p:txBody>
      </p:sp>
      <p:sp>
        <p:nvSpPr>
          <p:cNvPr id="123" name="Shape 123"/>
          <p:cNvSpPr txBox="1"/>
          <p:nvPr>
            <p:ph idx="1" type="body"/>
          </p:nvPr>
        </p:nvSpPr>
        <p:spPr>
          <a:xfrm>
            <a:off x="457200" y="825501"/>
            <a:ext cx="8229600" cy="4254600"/>
          </a:xfrm>
          <a:prstGeom prst="rect">
            <a:avLst/>
          </a:prstGeom>
        </p:spPr>
        <p:txBody>
          <a:bodyPr anchorCtr="0" anchor="t" bIns="91425" lIns="91425" spcFirstLastPara="1" rIns="91425" wrap="square" tIns="91425">
            <a:noAutofit/>
          </a:bodyPr>
          <a:lstStyle/>
          <a:p>
            <a:pPr indent="0" lvl="0" marL="0" rtl="0">
              <a:spcBef>
                <a:spcPts val="480"/>
              </a:spcBef>
              <a:spcAft>
                <a:spcPts val="0"/>
              </a:spcAft>
              <a:buNone/>
            </a:pPr>
            <a:r>
              <a:t/>
            </a:r>
            <a:endParaRPr/>
          </a:p>
        </p:txBody>
      </p:sp>
      <p:sp>
        <p:nvSpPr>
          <p:cNvPr id="124" name="Shape 124"/>
          <p:cNvSpPr txBox="1"/>
          <p:nvPr>
            <p:ph idx="12" type="sldNum"/>
          </p:nvPr>
        </p:nvSpPr>
        <p:spPr>
          <a:xfrm>
            <a:off x="8167586" y="5394019"/>
            <a:ext cx="747900" cy="171900"/>
          </a:xfrm>
          <a:prstGeom prst="rect">
            <a:avLst/>
          </a:prstGeom>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US"/>
              <a:t>‹#›</a:t>
            </a:fld>
            <a:endParaRPr/>
          </a:p>
        </p:txBody>
      </p:sp>
      <p:pic>
        <p:nvPicPr>
          <p:cNvPr id="125" name="Shape 125"/>
          <p:cNvPicPr preferRelativeResize="0"/>
          <p:nvPr/>
        </p:nvPicPr>
        <p:blipFill>
          <a:blip r:embed="rId3">
            <a:alphaModFix/>
          </a:blip>
          <a:stretch>
            <a:fillRect/>
          </a:stretch>
        </p:blipFill>
        <p:spPr>
          <a:xfrm>
            <a:off x="285750" y="0"/>
            <a:ext cx="8572500" cy="5715000"/>
          </a:xfrm>
          <a:prstGeom prst="rect">
            <a:avLst/>
          </a:prstGeom>
          <a:noFill/>
          <a:ln>
            <a:noFill/>
          </a:ln>
        </p:spPr>
      </p:pic>
      <p:sp>
        <p:nvSpPr>
          <p:cNvPr id="126" name="Shape 126"/>
          <p:cNvSpPr txBox="1"/>
          <p:nvPr>
            <p:ph idx="10" type="dt"/>
          </p:nvPr>
        </p:nvSpPr>
        <p:spPr>
          <a:xfrm>
            <a:off x="7096146" y="5408307"/>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a:t>
            </a:r>
            <a:r>
              <a:rPr b="0" i="0" lang="en-US" sz="1200" u="none" cap="none" strike="noStrike">
                <a:solidFill>
                  <a:schemeClr val="lt1"/>
                </a:solidFill>
                <a:latin typeface="Calibri"/>
                <a:ea typeface="Calibri"/>
                <a:cs typeface="Calibri"/>
                <a:sym typeface="Calibri"/>
              </a:rPr>
              <a:t>/1</a:t>
            </a:r>
            <a:r>
              <a:rPr lang="en-US"/>
              <a:t>2</a:t>
            </a:r>
            <a:r>
              <a:rPr b="0" i="0" lang="en-US" sz="1200" u="none" cap="none" strike="noStrike">
                <a:solidFill>
                  <a:schemeClr val="lt1"/>
                </a:solidFill>
                <a:latin typeface="Calibri"/>
                <a:ea typeface="Calibri"/>
                <a:cs typeface="Calibri"/>
                <a:sym typeface="Calibri"/>
              </a:rPr>
              <a:t>/</a:t>
            </a:r>
            <a:r>
              <a:rPr lang="en-US"/>
              <a:t>2018</a:t>
            </a:r>
            <a:endParaRPr/>
          </a:p>
        </p:txBody>
      </p:sp>
      <p:sp>
        <p:nvSpPr>
          <p:cNvPr id="127" name="Shape 127"/>
          <p:cNvSpPr txBox="1"/>
          <p:nvPr>
            <p:ph idx="11" type="ftr"/>
          </p:nvPr>
        </p:nvSpPr>
        <p:spPr>
          <a:xfrm>
            <a:off x="3200400" y="5408307"/>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86375"/>
            <a:ext cx="8229600" cy="5913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Calibri"/>
              <a:buNone/>
            </a:pPr>
            <a:r>
              <a:rPr lang="en-US" sz="3600"/>
              <a:t>WebEx Meeting Recording Storage</a:t>
            </a:r>
            <a:endParaRPr/>
          </a:p>
        </p:txBody>
      </p:sp>
      <p:sp>
        <p:nvSpPr>
          <p:cNvPr id="133" name="Shape 133"/>
          <p:cNvSpPr txBox="1"/>
          <p:nvPr>
            <p:ph idx="10" type="dt"/>
          </p:nvPr>
        </p:nvSpPr>
        <p:spPr>
          <a:xfrm>
            <a:off x="7096146" y="5394019"/>
            <a:ext cx="904800" cy="171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t>4/12/2018</a:t>
            </a:r>
            <a:endParaRPr/>
          </a:p>
        </p:txBody>
      </p:sp>
      <p:sp>
        <p:nvSpPr>
          <p:cNvPr id="134" name="Shape 134"/>
          <p:cNvSpPr txBox="1"/>
          <p:nvPr>
            <p:ph idx="11" type="ftr"/>
          </p:nvPr>
        </p:nvSpPr>
        <p:spPr>
          <a:xfrm>
            <a:off x="3200400" y="5394019"/>
            <a:ext cx="2895600" cy="17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200" u="none" cap="none" strike="noStrike">
                <a:solidFill>
                  <a:schemeClr val="lt1"/>
                </a:solidFill>
                <a:latin typeface="Calibri"/>
                <a:ea typeface="Calibri"/>
                <a:cs typeface="Calibri"/>
                <a:sym typeface="Calibri"/>
              </a:rPr>
              <a:t>AZNet II </a:t>
            </a:r>
            <a:r>
              <a:rPr b="0" i="0" lang="en-US" sz="1200" u="none" cap="none" strike="noStrike">
                <a:solidFill>
                  <a:schemeClr val="lt1"/>
                </a:solidFill>
                <a:latin typeface="Calibri"/>
                <a:ea typeface="Calibri"/>
                <a:cs typeface="Calibri"/>
                <a:sym typeface="Calibri"/>
              </a:rPr>
              <a:t>Oversight Committee</a:t>
            </a:r>
            <a:endParaRPr b="0" i="0" sz="1200" u="none" cap="none" strike="noStrike">
              <a:solidFill>
                <a:schemeClr val="lt1"/>
              </a:solidFill>
              <a:latin typeface="Calibri"/>
              <a:ea typeface="Calibri"/>
              <a:cs typeface="Calibri"/>
              <a:sym typeface="Calibri"/>
            </a:endParaRPr>
          </a:p>
        </p:txBody>
      </p:sp>
      <p:sp>
        <p:nvSpPr>
          <p:cNvPr id="135" name="Shape 135"/>
          <p:cNvSpPr txBox="1"/>
          <p:nvPr>
            <p:ph idx="12" type="sldNum"/>
          </p:nvPr>
        </p:nvSpPr>
        <p:spPr>
          <a:xfrm>
            <a:off x="8167586" y="5394019"/>
            <a:ext cx="747900" cy="171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
        <p:nvSpPr>
          <p:cNvPr id="136" name="Shape 136"/>
          <p:cNvSpPr txBox="1"/>
          <p:nvPr>
            <p:ph idx="1" type="body"/>
          </p:nvPr>
        </p:nvSpPr>
        <p:spPr>
          <a:xfrm>
            <a:off x="457200" y="825501"/>
            <a:ext cx="8229600" cy="425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solidFill>
                <a:srgbClr val="000000"/>
              </a:solidFill>
            </a:endParaRPr>
          </a:p>
          <a:p>
            <a:pPr indent="0" lvl="0" marL="0" rtl="0">
              <a:lnSpc>
                <a:spcPct val="120000"/>
              </a:lnSpc>
              <a:spcBef>
                <a:spcPts val="400"/>
              </a:spcBef>
              <a:spcAft>
                <a:spcPts val="0"/>
              </a:spcAft>
              <a:buClr>
                <a:schemeClr val="dk1"/>
              </a:buClr>
              <a:buSzPts val="1100"/>
              <a:buFont typeface="Arial"/>
              <a:buNone/>
            </a:pPr>
            <a:r>
              <a:rPr b="1" lang="en-US" sz="1800" u="sng">
                <a:solidFill>
                  <a:srgbClr val="000000"/>
                </a:solidFill>
              </a:rPr>
              <a:t>Current Storage Status</a:t>
            </a:r>
            <a:endParaRPr b="1" sz="1800" u="sng">
              <a:solidFill>
                <a:srgbClr val="000000"/>
              </a:solidFill>
            </a:endParaRPr>
          </a:p>
          <a:p>
            <a:pPr indent="-381000" lvl="0" marL="457200" rtl="0">
              <a:lnSpc>
                <a:spcPct val="120000"/>
              </a:lnSpc>
              <a:spcBef>
                <a:spcPts val="60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Current space allocation on WebEx server - 50GB * Current utilization is @ 80% </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Current  Active WebEx Users  2,719</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Max available 25,000</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WebEx users currently using storage  348</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Current Storage file size range(s)  1.23 mb - 2201.85 mb</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Space allocated per user- no restrictions -first in</a:t>
            </a:r>
            <a:endParaRPr sz="1800">
              <a:solidFill>
                <a:srgbClr val="000000"/>
              </a:solidFill>
            </a:endParaRPr>
          </a:p>
          <a:p>
            <a:pPr indent="-381000" lvl="0" marL="457200" rtl="0">
              <a:lnSpc>
                <a:spcPct val="120000"/>
              </a:lnSpc>
              <a:spcBef>
                <a:spcPts val="0"/>
              </a:spcBef>
              <a:spcAft>
                <a:spcPts val="0"/>
              </a:spcAft>
              <a:buClr>
                <a:srgbClr val="000000"/>
              </a:buClr>
              <a:buSzPts val="2400"/>
              <a:buChar char="❖"/>
            </a:pPr>
            <a:r>
              <a:rPr lang="en-US" sz="1450">
                <a:solidFill>
                  <a:srgbClr val="000000"/>
                </a:solidFill>
                <a:latin typeface="Arial"/>
                <a:ea typeface="Arial"/>
                <a:cs typeface="Arial"/>
                <a:sym typeface="Arial"/>
              </a:rPr>
              <a:t></a:t>
            </a:r>
            <a:r>
              <a:rPr lang="en-US" sz="1800">
                <a:solidFill>
                  <a:srgbClr val="000000"/>
                </a:solidFill>
              </a:rPr>
              <a:t>Expansion capabilities up to 1TB @additional $1000.00 x 27 Months =$27,000.00  OTC</a:t>
            </a:r>
            <a:endParaRPr sz="1800">
              <a:solidFill>
                <a:srgbClr val="000000"/>
              </a:solidFill>
            </a:endParaRPr>
          </a:p>
          <a:p>
            <a:pPr indent="-190500" lvl="0" marL="342900" marR="0" rtl="0" algn="l">
              <a:spcBef>
                <a:spcPts val="600"/>
              </a:spcBef>
              <a:spcAft>
                <a:spcPts val="0"/>
              </a:spcAft>
              <a:buClr>
                <a:srgbClr val="AB3333"/>
              </a:buClr>
              <a:buSzPts val="2400"/>
              <a:buFont typeface="Noto Sans Symbols"/>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