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55"/>
  </p:notesMasterIdLst>
  <p:handoutMasterIdLst>
    <p:handoutMasterId r:id="rId56"/>
  </p:handoutMasterIdLst>
  <p:sldIdLst>
    <p:sldId id="275" r:id="rId5"/>
    <p:sldId id="316" r:id="rId6"/>
    <p:sldId id="322" r:id="rId7"/>
    <p:sldId id="323" r:id="rId8"/>
    <p:sldId id="329" r:id="rId9"/>
    <p:sldId id="330" r:id="rId10"/>
    <p:sldId id="331" r:id="rId11"/>
    <p:sldId id="332" r:id="rId12"/>
    <p:sldId id="333" r:id="rId13"/>
    <p:sldId id="334" r:id="rId14"/>
    <p:sldId id="335" r:id="rId15"/>
    <p:sldId id="336" r:id="rId16"/>
    <p:sldId id="337" r:id="rId17"/>
    <p:sldId id="338" r:id="rId18"/>
    <p:sldId id="326" r:id="rId19"/>
    <p:sldId id="288"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41" r:id="rId43"/>
    <p:sldId id="370" r:id="rId44"/>
    <p:sldId id="373" r:id="rId45"/>
    <p:sldId id="371" r:id="rId46"/>
    <p:sldId id="365" r:id="rId47"/>
    <p:sldId id="303" r:id="rId48"/>
    <p:sldId id="366" r:id="rId49"/>
    <p:sldId id="367" r:id="rId50"/>
    <p:sldId id="372" r:id="rId51"/>
    <p:sldId id="368" r:id="rId52"/>
    <p:sldId id="369" r:id="rId53"/>
    <p:sldId id="324" r:id="rId5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3CB"/>
    <a:srgbClr val="4283A4"/>
    <a:srgbClr val="FE7E01"/>
    <a:srgbClr val="FDF9DB"/>
    <a:srgbClr val="FAF1B0"/>
    <a:srgbClr val="F5E465"/>
    <a:srgbClr val="BFBFBF"/>
    <a:srgbClr val="E8E8E8"/>
    <a:srgbClr val="FEA54C"/>
    <a:srgbClr val="FAD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94559" autoAdjust="0"/>
  </p:normalViewPr>
  <p:slideViewPr>
    <p:cSldViewPr snapToGrid="0">
      <p:cViewPr varScale="1">
        <p:scale>
          <a:sx n="131" d="100"/>
          <a:sy n="131" d="100"/>
        </p:scale>
        <p:origin x="846" y="1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52"/>
    </p:cViewPr>
  </p:sorterViewPr>
  <p:notesViewPr>
    <p:cSldViewPr snapToGrid="0">
      <p:cViewPr varScale="1">
        <p:scale>
          <a:sx n="68" d="100"/>
          <a:sy n="68" d="100"/>
        </p:scale>
        <p:origin x="3101"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B86241-61A4-45A8-8B14-71670079E3D4}" type="datetimeFigureOut">
              <a:rPr lang="en-US" smtClean="0"/>
              <a:pPr/>
              <a:t>9/28/2016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BF324A-ADED-422B-ADC0-30E38B8E1955}" type="slidenum">
              <a:rPr lang="en-US" smtClean="0"/>
              <a:pPr/>
              <a:t>‹#›</a:t>
            </a:fld>
            <a:endParaRPr lang="en-US" dirty="0"/>
          </a:p>
        </p:txBody>
      </p:sp>
    </p:spTree>
    <p:extLst>
      <p:ext uri="{BB962C8B-B14F-4D97-AF65-F5344CB8AC3E}">
        <p14:creationId xmlns:p14="http://schemas.microsoft.com/office/powerpoint/2010/main" val="147283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87417-8DD8-4E20-AC1B-009BBC006CD4}" type="datetimeFigureOut">
              <a:rPr lang="en-US" smtClean="0"/>
              <a:pPr/>
              <a:t>9/28/2016</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CC084-76BB-4BFC-85E7-DC2346439D4E}" type="slidenum">
              <a:rPr lang="en-US" smtClean="0"/>
              <a:pPr/>
              <a:t>‹#›</a:t>
            </a:fld>
            <a:endParaRPr lang="en-US" dirty="0"/>
          </a:p>
        </p:txBody>
      </p:sp>
    </p:spTree>
    <p:extLst>
      <p:ext uri="{BB962C8B-B14F-4D97-AF65-F5344CB8AC3E}">
        <p14:creationId xmlns:p14="http://schemas.microsoft.com/office/powerpoint/2010/main" val="3073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CC084-76BB-4BFC-85E7-DC2346439D4E}" type="slidenum">
              <a:rPr lang="en-US" smtClean="0"/>
              <a:pPr/>
              <a:t>1</a:t>
            </a:fld>
            <a:endParaRPr lang="en-US" dirty="0"/>
          </a:p>
        </p:txBody>
      </p:sp>
    </p:spTree>
    <p:extLst>
      <p:ext uri="{BB962C8B-B14F-4D97-AF65-F5344CB8AC3E}">
        <p14:creationId xmlns:p14="http://schemas.microsoft.com/office/powerpoint/2010/main" val="76296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CC084-76BB-4BFC-85E7-DC2346439D4E}" type="slidenum">
              <a:rPr lang="en-US" smtClean="0"/>
              <a:pPr/>
              <a:t>2</a:t>
            </a:fld>
            <a:endParaRPr lang="en-US" dirty="0"/>
          </a:p>
        </p:txBody>
      </p:sp>
    </p:spTree>
    <p:extLst>
      <p:ext uri="{BB962C8B-B14F-4D97-AF65-F5344CB8AC3E}">
        <p14:creationId xmlns:p14="http://schemas.microsoft.com/office/powerpoint/2010/main" val="287712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CC084-76BB-4BFC-85E7-DC2346439D4E}" type="slidenum">
              <a:rPr lang="en-US" smtClean="0"/>
              <a:pPr/>
              <a:t>16</a:t>
            </a:fld>
            <a:endParaRPr lang="en-US" dirty="0"/>
          </a:p>
        </p:txBody>
      </p:sp>
    </p:spTree>
    <p:extLst>
      <p:ext uri="{BB962C8B-B14F-4D97-AF65-F5344CB8AC3E}">
        <p14:creationId xmlns:p14="http://schemas.microsoft.com/office/powerpoint/2010/main" val="11501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90706-79CA-FB43-8F09-17EB2B9E560F}" type="slidenum">
              <a:rPr lang="en-US" smtClean="0"/>
              <a:pPr/>
              <a:t>17</a:t>
            </a:fld>
            <a:endParaRPr lang="en-US" dirty="0"/>
          </a:p>
        </p:txBody>
      </p:sp>
    </p:spTree>
    <p:extLst>
      <p:ext uri="{BB962C8B-B14F-4D97-AF65-F5344CB8AC3E}">
        <p14:creationId xmlns:p14="http://schemas.microsoft.com/office/powerpoint/2010/main" val="353573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todays</a:t>
            </a:r>
            <a:r>
              <a:rPr lang="en-US" baseline="0" dirty="0" smtClean="0"/>
              <a:t> business environment its no longer about just connecting your own sites</a:t>
            </a:r>
          </a:p>
          <a:p>
            <a:endParaRPr lang="en-US" baseline="0" dirty="0" smtClean="0"/>
          </a:p>
          <a:p>
            <a:r>
              <a:rPr lang="en-US" dirty="0" smtClean="0"/>
              <a:t>CenturyLink</a:t>
            </a:r>
            <a:r>
              <a:rPr lang="en-US" baseline="0" dirty="0" smtClean="0"/>
              <a:t> has over 250 CTL &amp; 3</a:t>
            </a:r>
            <a:r>
              <a:rPr lang="en-US" baseline="30000" dirty="0" smtClean="0"/>
              <a:t>rd</a:t>
            </a:r>
            <a:r>
              <a:rPr lang="en-US" baseline="0" dirty="0" smtClean="0"/>
              <a:t> party datacenters on-net for Layer 1-Layer 3 services, providing you the maximum flexibility </a:t>
            </a:r>
          </a:p>
          <a:p>
            <a:endParaRPr lang="en-US" baseline="0" dirty="0" smtClean="0"/>
          </a:p>
          <a:p>
            <a:r>
              <a:rPr lang="en-US" baseline="0" dirty="0" smtClean="0"/>
              <a:t>Our Network Based Security service provides secure, easy to manage next generation internet access with a full Unified Thread Management.  </a:t>
            </a:r>
            <a:endParaRPr lang="en-US" baseline="0" dirty="0"/>
          </a:p>
          <a:p>
            <a:r>
              <a:rPr lang="en-US" baseline="0" dirty="0" smtClean="0"/>
              <a:t>We have over 20 nodes globally delivering this using using a fully virtualized architecture.  The virtualized environment speeds delivery intervals and helps make the solution affordable to a broader range of customers.  We also leverage the platform for other network services such as the over-the-top delivery for </a:t>
            </a:r>
            <a:r>
              <a:rPr lang="en-US" baseline="0" dirty="0" err="1" smtClean="0"/>
              <a:t>Prisim</a:t>
            </a:r>
            <a:r>
              <a:rPr lang="en-US" baseline="0" dirty="0" smtClean="0"/>
              <a:t> TV anywhere and ‘data lakes’ to collect key data metrics inside the network</a:t>
            </a:r>
          </a:p>
          <a:p>
            <a:endParaRPr lang="en-US" baseline="0" dirty="0" smtClean="0"/>
          </a:p>
          <a:p>
            <a:r>
              <a:rPr lang="en-US" baseline="0" dirty="0" smtClean="0"/>
              <a:t>We offer a full range of converged voice and data services ranging from SIP trunks to fully hosted voice services.</a:t>
            </a:r>
          </a:p>
          <a:p>
            <a:endParaRPr lang="en-US" baseline="0" dirty="0" smtClean="0"/>
          </a:p>
          <a:p>
            <a:r>
              <a:rPr lang="en-US" baseline="0" dirty="0" smtClean="0"/>
              <a:t>We have pre-built IQ Private infrastructure into over 50 </a:t>
            </a:r>
            <a:r>
              <a:rPr lang="en-US" baseline="0" dirty="0" err="1" smtClean="0"/>
              <a:t>CenturyLink</a:t>
            </a:r>
            <a:r>
              <a:rPr lang="en-US" baseline="0" dirty="0" smtClean="0"/>
              <a:t> datacenters allowing for logical provisioning of services which significantly improves delivery intervals and reduces costs.</a:t>
            </a:r>
          </a:p>
          <a:p>
            <a:endParaRPr lang="en-US" baseline="0" dirty="0" smtClean="0"/>
          </a:p>
          <a:p>
            <a:r>
              <a:rPr lang="en-US" baseline="0" dirty="0" smtClean="0"/>
              <a:t>We can deliver IQ Private services into 9 </a:t>
            </a:r>
            <a:r>
              <a:rPr lang="en-US" baseline="0" dirty="0" err="1" smtClean="0"/>
              <a:t>CenturyLink</a:t>
            </a:r>
            <a:r>
              <a:rPr lang="en-US" baseline="0" dirty="0" smtClean="0"/>
              <a:t> cloud centers globally</a:t>
            </a:r>
          </a:p>
          <a:p>
            <a:endParaRPr lang="en-US" baseline="0" dirty="0" smtClean="0"/>
          </a:p>
          <a:p>
            <a:r>
              <a:rPr lang="en-US" baseline="0" dirty="0" smtClean="0"/>
              <a:t>We have been helping customers connect 3</a:t>
            </a:r>
            <a:r>
              <a:rPr lang="en-US" baseline="30000" dirty="0" smtClean="0"/>
              <a:t>rd</a:t>
            </a:r>
            <a:r>
              <a:rPr lang="en-US" baseline="0" dirty="0" smtClean="0"/>
              <a:t> party cloud providers such as AWS and VCA in key locations with traditional network circuits.</a:t>
            </a:r>
          </a:p>
          <a:p>
            <a:endParaRPr lang="en-US" baseline="0" dirty="0" smtClean="0"/>
          </a:p>
          <a:p>
            <a:r>
              <a:rPr lang="en-US" baseline="0" dirty="0" smtClean="0"/>
              <a:t>In October we are going to be releasing additional connectivity options into AWS VPC as well as introducing Azure Compute.  This will be based on logical provisioning services over pre-deployed infrastructure which will significantly reduce the delivery intervals. Soon after we will enable NFV capabilities allowing secure access to additional services such as O365.</a:t>
            </a:r>
          </a:p>
          <a:p>
            <a:endParaRPr lang="en-US" baseline="0" dirty="0" smtClean="0"/>
          </a:p>
          <a:p>
            <a:r>
              <a:rPr lang="en-US" baseline="0" dirty="0" smtClean="0"/>
              <a:t>Next year we will continue to expand or locations and partners which we offer connections with.</a:t>
            </a:r>
          </a:p>
          <a:p>
            <a:endParaRPr lang="en-US" baseline="0" dirty="0" smtClean="0"/>
          </a:p>
        </p:txBody>
      </p:sp>
      <p:sp>
        <p:nvSpPr>
          <p:cNvPr id="4" name="Slide Number Placeholder 3"/>
          <p:cNvSpPr>
            <a:spLocks noGrp="1"/>
          </p:cNvSpPr>
          <p:nvPr>
            <p:ph type="sldNum" sz="quarter" idx="10"/>
          </p:nvPr>
        </p:nvSpPr>
        <p:spPr/>
        <p:txBody>
          <a:bodyPr/>
          <a:lstStyle/>
          <a:p>
            <a:fld id="{86490706-79CA-FB43-8F09-17EB2B9E560F}" type="slidenum">
              <a:rPr lang="en-US" smtClean="0"/>
              <a:pPr/>
              <a:t>18</a:t>
            </a:fld>
            <a:endParaRPr lang="en-US"/>
          </a:p>
        </p:txBody>
      </p:sp>
    </p:spTree>
    <p:extLst>
      <p:ext uri="{BB962C8B-B14F-4D97-AF65-F5344CB8AC3E}">
        <p14:creationId xmlns:p14="http://schemas.microsoft.com/office/powerpoint/2010/main" val="178076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490706-79CA-FB43-8F09-17EB2B9E560F}" type="slidenum">
              <a:rPr lang="en-US" smtClean="0"/>
              <a:pPr/>
              <a:t>19</a:t>
            </a:fld>
            <a:endParaRPr lang="en-US"/>
          </a:p>
        </p:txBody>
      </p:sp>
    </p:spTree>
    <p:extLst>
      <p:ext uri="{BB962C8B-B14F-4D97-AF65-F5344CB8AC3E}">
        <p14:creationId xmlns:p14="http://schemas.microsoft.com/office/powerpoint/2010/main" val="90697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1E3C604-B1BB-4EEB-9CBC-4125F2DE8F92}" type="slidenum">
              <a:rPr lang="en-US" smtClean="0"/>
              <a:pPr/>
              <a:t>28</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392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CC084-76BB-4BFC-85E7-DC2346439D4E}" type="slidenum">
              <a:rPr lang="en-US" smtClean="0"/>
              <a:pPr/>
              <a:t>44</a:t>
            </a:fld>
            <a:endParaRPr lang="en-US" dirty="0"/>
          </a:p>
        </p:txBody>
      </p:sp>
    </p:spTree>
    <p:extLst>
      <p:ext uri="{BB962C8B-B14F-4D97-AF65-F5344CB8AC3E}">
        <p14:creationId xmlns:p14="http://schemas.microsoft.com/office/powerpoint/2010/main" val="3589309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9/29/2016</a:t>
            </a:r>
            <a:endParaRPr lang="en-US" dirty="0"/>
          </a:p>
        </p:txBody>
      </p:sp>
      <p:sp>
        <p:nvSpPr>
          <p:cNvPr id="8" name="Footer Placeholder 7"/>
          <p:cNvSpPr>
            <a:spLocks noGrp="1"/>
          </p:cNvSpPr>
          <p:nvPr>
            <p:ph type="ftr" sz="quarter" idx="11"/>
          </p:nvPr>
        </p:nvSpPr>
        <p:spPr/>
        <p:txBody>
          <a:bodyPr/>
          <a:lstStyle/>
          <a:p>
            <a:r>
              <a:rPr lang="en-US" b="1" i="1" dirty="0" smtClean="0"/>
              <a:t>AZNet II </a:t>
            </a:r>
            <a:r>
              <a:rPr lang="en-US" dirty="0" smtClean="0"/>
              <a:t>Oversight Committee</a:t>
            </a:r>
            <a:endParaRPr lang="en-US" dirty="0"/>
          </a:p>
        </p:txBody>
      </p:sp>
      <p:sp>
        <p:nvSpPr>
          <p:cNvPr id="9" name="Slide Number Placeholder 8"/>
          <p:cNvSpPr>
            <a:spLocks noGrp="1"/>
          </p:cNvSpPr>
          <p:nvPr>
            <p:ph type="sldNum" sz="quarter" idx="12"/>
          </p:nvPr>
        </p:nvSpPr>
        <p:spPr/>
        <p:txBody>
          <a:bodyPr/>
          <a:lstStyle/>
          <a:p>
            <a:fld id="{0B84AFC9-1F07-4B4F-B919-230372FCEA65}" type="slidenum">
              <a:rPr lang="en-US" smtClean="0"/>
              <a:pPr/>
              <a:t>‹#›</a:t>
            </a:fld>
            <a:endParaRPr lang="en-US" dirty="0"/>
          </a:p>
        </p:txBody>
      </p:sp>
    </p:spTree>
    <p:extLst>
      <p:ext uri="{BB962C8B-B14F-4D97-AF65-F5344CB8AC3E}">
        <p14:creationId xmlns:p14="http://schemas.microsoft.com/office/powerpoint/2010/main" val="1480298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96146" y="5408307"/>
            <a:ext cx="904855" cy="171753"/>
          </a:xfrm>
        </p:spPr>
        <p:txBody>
          <a:bodyPr/>
          <a:lstStyle/>
          <a:p>
            <a:r>
              <a:rPr lang="en-US" smtClean="0"/>
              <a:t>9/29/2016</a:t>
            </a:r>
            <a:endParaRPr lang="en-US" dirty="0"/>
          </a:p>
        </p:txBody>
      </p:sp>
      <p:sp>
        <p:nvSpPr>
          <p:cNvPr id="3" name="Footer Placeholder 2"/>
          <p:cNvSpPr>
            <a:spLocks noGrp="1"/>
          </p:cNvSpPr>
          <p:nvPr>
            <p:ph type="ftr" sz="quarter" idx="11"/>
          </p:nvPr>
        </p:nvSpPr>
        <p:spPr>
          <a:xfrm>
            <a:off x="3200400" y="5408307"/>
            <a:ext cx="2895600" cy="171753"/>
          </a:xfrm>
        </p:spPr>
        <p:txBody>
          <a:bodyPr/>
          <a:lstStyle/>
          <a:p>
            <a:r>
              <a:rPr lang="en-US" b="1" i="1" dirty="0" smtClean="0"/>
              <a:t>AZNet II </a:t>
            </a:r>
            <a:r>
              <a:rPr lang="en-US" dirty="0" smtClean="0"/>
              <a:t>Oversight Committee</a:t>
            </a:r>
            <a:endParaRPr lang="en-US" dirty="0"/>
          </a:p>
        </p:txBody>
      </p:sp>
      <p:sp>
        <p:nvSpPr>
          <p:cNvPr id="4" name="Slide Number Placeholder 3"/>
          <p:cNvSpPr>
            <a:spLocks noGrp="1"/>
          </p:cNvSpPr>
          <p:nvPr>
            <p:ph type="sldNum" sz="quarter" idx="12"/>
          </p:nvPr>
        </p:nvSpPr>
        <p:spPr>
          <a:xfrm>
            <a:off x="8167586" y="5408307"/>
            <a:ext cx="747814" cy="171753"/>
          </a:xfrm>
        </p:spPr>
        <p:txBody>
          <a:bodyPr/>
          <a:lstStyle/>
          <a:p>
            <a:fld id="{0B84AFC9-1F07-4B4F-B919-230372FCEA65}" type="slidenum">
              <a:rPr lang="en-US" smtClean="0"/>
              <a:pPr/>
              <a:t>‹#›</a:t>
            </a:fld>
            <a:endParaRPr lang="en-US" dirty="0"/>
          </a:p>
        </p:txBody>
      </p:sp>
    </p:spTree>
    <p:extLst>
      <p:ext uri="{BB962C8B-B14F-4D97-AF65-F5344CB8AC3E}">
        <p14:creationId xmlns:p14="http://schemas.microsoft.com/office/powerpoint/2010/main" val="525562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931584"/>
            <a:ext cx="7772401" cy="1124479"/>
          </a:xfrm>
        </p:spPr>
        <p:txBody>
          <a:bodyPr anchor="b"/>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4074583"/>
            <a:ext cx="7772400" cy="687917"/>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13758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087278"/>
            <a:ext cx="9143999" cy="749063"/>
          </a:xfrm>
        </p:spPr>
        <p:txBody>
          <a:bodyPr anchor="ctr">
            <a:normAutofit/>
          </a:bodyPr>
          <a:lstStyle>
            <a:lvl1pPr algn="ctr">
              <a:defRPr sz="30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 y="2170565"/>
            <a:ext cx="9143999" cy="611873"/>
          </a:xfrm>
        </p:spPr>
        <p:txBody>
          <a:bodyPr>
            <a:normAutofit/>
          </a:bodyPr>
          <a:lstStyle>
            <a:lvl1pPr marL="0" indent="0" algn="ctr">
              <a:buNone/>
              <a:defRPr sz="2000">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261254" y="5254177"/>
            <a:ext cx="5747657" cy="400302"/>
          </a:xfrm>
          <a:prstGeom prst="rect">
            <a:avLst/>
          </a:prstGeom>
        </p:spPr>
        <p:txBody>
          <a:bodyPr wrap="square">
            <a:spAutoFit/>
          </a:bodyPr>
          <a:lstStyle/>
          <a:p>
            <a:r>
              <a:rPr lang="en-US" sz="667" dirty="0" smtClean="0">
                <a:solidFill>
                  <a:schemeClr val="accent2"/>
                </a:solidFill>
              </a:rPr>
              <a:t>© 2015</a:t>
            </a:r>
            <a:r>
              <a:rPr lang="en-US" sz="667" baseline="0" dirty="0" smtClean="0">
                <a:solidFill>
                  <a:schemeClr val="accent2"/>
                </a:solidFill>
              </a:rPr>
              <a:t> </a:t>
            </a:r>
            <a:r>
              <a:rPr lang="en-US" sz="667" dirty="0" smtClean="0">
                <a:solidFill>
                  <a:schemeClr val="accent2"/>
                </a:solidFill>
              </a:rPr>
              <a:t>CenturyLink. All Rights Reserved. The CenturyLink mark, pathways logo and certain CenturyLink product names are the property of CenturyLink. All other marks are the property of their respective owners. Services not available everywhere. Business customers only. CenturyLink may change or cancel services or substitute similar services at its sole discretion without notice.</a:t>
            </a:r>
            <a:endParaRPr lang="en-US" sz="667" dirty="0">
              <a:solidFill>
                <a:schemeClr val="accent2"/>
              </a:solidFill>
            </a:endParaRPr>
          </a:p>
        </p:txBody>
      </p:sp>
    </p:spTree>
    <p:extLst>
      <p:ext uri="{BB962C8B-B14F-4D97-AF65-F5344CB8AC3E}">
        <p14:creationId xmlns:p14="http://schemas.microsoft.com/office/powerpoint/2010/main" val="46198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97B1FBE-DAB1-9D44-A5BB-EFD0106F6757}" type="slidenum">
              <a:rPr lang="en-US" smtClean="0"/>
              <a:pPr/>
              <a:t>‹#›</a:t>
            </a:fld>
            <a:endParaRPr lang="en-US"/>
          </a:p>
        </p:txBody>
      </p:sp>
    </p:spTree>
    <p:extLst>
      <p:ext uri="{BB962C8B-B14F-4D97-AF65-F5344CB8AC3E}">
        <p14:creationId xmlns:p14="http://schemas.microsoft.com/office/powerpoint/2010/main" val="287337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304800" y="1663700"/>
            <a:ext cx="6183021" cy="1828800"/>
          </a:xfrm>
        </p:spPr>
        <p:txBody>
          <a:bodyPr anchor="b">
            <a:normAutofit/>
          </a:bodyPr>
          <a:lstStyle>
            <a:lvl1pPr algn="l">
              <a:defRPr/>
            </a:lvl1pPr>
          </a:lstStyle>
          <a:p>
            <a:r>
              <a:rPr lang="en-US" dirty="0" smtClean="0"/>
              <a:t>FY14 Budget</a:t>
            </a:r>
            <a:endParaRPr lang="en-US" dirty="0"/>
          </a:p>
        </p:txBody>
      </p:sp>
      <p:sp>
        <p:nvSpPr>
          <p:cNvPr id="7" name="Subtitle 2"/>
          <p:cNvSpPr>
            <a:spLocks noGrp="1"/>
          </p:cNvSpPr>
          <p:nvPr>
            <p:ph type="subTitle" idx="1"/>
          </p:nvPr>
        </p:nvSpPr>
        <p:spPr>
          <a:xfrm>
            <a:off x="315621" y="3644900"/>
            <a:ext cx="6172200" cy="889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894" y="4686300"/>
            <a:ext cx="3993349" cy="838200"/>
          </a:xfrm>
          <a:prstGeom prst="rect">
            <a:avLst/>
          </a:prstGeom>
        </p:spPr>
      </p:pic>
    </p:spTree>
    <p:extLst>
      <p:ext uri="{BB962C8B-B14F-4D97-AF65-F5344CB8AC3E}">
        <p14:creationId xmlns:p14="http://schemas.microsoft.com/office/powerpoint/2010/main" val="36236006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9/29/2016</a:t>
            </a:r>
            <a:endParaRPr lang="en-US" dirty="0"/>
          </a:p>
        </p:txBody>
      </p:sp>
      <p:sp>
        <p:nvSpPr>
          <p:cNvPr id="4" name="Footer Placeholder 3"/>
          <p:cNvSpPr>
            <a:spLocks noGrp="1"/>
          </p:cNvSpPr>
          <p:nvPr>
            <p:ph type="ftr" sz="quarter" idx="11"/>
          </p:nvPr>
        </p:nvSpPr>
        <p:spPr/>
        <p:txBody>
          <a:bodyPr/>
          <a:lstStyle/>
          <a:p>
            <a:r>
              <a:rPr lang="en-US" smtClean="0"/>
              <a:t>AZNet II Oversight Committee</a:t>
            </a:r>
            <a:endParaRPr lang="en-US" dirty="0"/>
          </a:p>
        </p:txBody>
      </p:sp>
      <p:sp>
        <p:nvSpPr>
          <p:cNvPr id="5" name="Slide Number Placeholder 4"/>
          <p:cNvSpPr>
            <a:spLocks noGrp="1"/>
          </p:cNvSpPr>
          <p:nvPr>
            <p:ph type="sldNum" sz="quarter" idx="12"/>
          </p:nvPr>
        </p:nvSpPr>
        <p:spPr/>
        <p:txBody>
          <a:bodyPr/>
          <a:lstStyle/>
          <a:p>
            <a:fld id="{886DE25C-6692-4893-9A71-17C91B6DC705}" type="slidenum">
              <a:rPr lang="en-US" smtClean="0"/>
              <a:pPr/>
              <a:t>‹#›</a:t>
            </a:fld>
            <a:endParaRPr lang="en-US" dirty="0"/>
          </a:p>
        </p:txBody>
      </p:sp>
    </p:spTree>
    <p:extLst>
      <p:ext uri="{BB962C8B-B14F-4D97-AF65-F5344CB8AC3E}">
        <p14:creationId xmlns:p14="http://schemas.microsoft.com/office/powerpoint/2010/main" val="154289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000"/>
            <a:ext cx="8229600" cy="59142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25501"/>
            <a:ext cx="8229600" cy="42545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96146" y="5394019"/>
            <a:ext cx="904855" cy="171753"/>
          </a:xfrm>
          <a:prstGeom prst="rect">
            <a:avLst/>
          </a:prstGeom>
        </p:spPr>
        <p:txBody>
          <a:bodyPr vert="horz" lIns="91440" tIns="45720" rIns="91440" bIns="45720" rtlCol="0" anchor="ctr"/>
          <a:lstStyle>
            <a:lvl1pPr algn="l">
              <a:defRPr sz="1200">
                <a:solidFill>
                  <a:schemeClr val="bg1"/>
                </a:solidFill>
              </a:defRPr>
            </a:lvl1pPr>
          </a:lstStyle>
          <a:p>
            <a:r>
              <a:rPr lang="en-US" smtClean="0"/>
              <a:t>9/29/2016</a:t>
            </a:r>
            <a:endParaRPr lang="en-US" dirty="0"/>
          </a:p>
        </p:txBody>
      </p:sp>
      <p:sp>
        <p:nvSpPr>
          <p:cNvPr id="5" name="Footer Placeholder 4"/>
          <p:cNvSpPr>
            <a:spLocks noGrp="1"/>
          </p:cNvSpPr>
          <p:nvPr>
            <p:ph type="ftr" sz="quarter" idx="3"/>
          </p:nvPr>
        </p:nvSpPr>
        <p:spPr>
          <a:xfrm>
            <a:off x="3200400" y="5394019"/>
            <a:ext cx="2895600" cy="171753"/>
          </a:xfrm>
          <a:prstGeom prst="rect">
            <a:avLst/>
          </a:prstGeom>
        </p:spPr>
        <p:txBody>
          <a:bodyPr vert="horz" lIns="91440" tIns="45720" rIns="91440" bIns="45720" rtlCol="0" anchor="ctr"/>
          <a:lstStyle>
            <a:lvl1pPr algn="ctr">
              <a:defRPr sz="1200">
                <a:solidFill>
                  <a:schemeClr val="bg1"/>
                </a:solidFill>
              </a:defRPr>
            </a:lvl1pPr>
          </a:lstStyle>
          <a:p>
            <a:r>
              <a:rPr lang="en-US" b="1" i="1" dirty="0" smtClean="0"/>
              <a:t>AZNet II </a:t>
            </a:r>
            <a:r>
              <a:rPr lang="en-US" dirty="0" smtClean="0"/>
              <a:t>Oversight Committee</a:t>
            </a:r>
            <a:endParaRPr lang="en-US" dirty="0"/>
          </a:p>
        </p:txBody>
      </p:sp>
      <p:sp>
        <p:nvSpPr>
          <p:cNvPr id="6" name="Slide Number Placeholder 5"/>
          <p:cNvSpPr>
            <a:spLocks noGrp="1"/>
          </p:cNvSpPr>
          <p:nvPr>
            <p:ph type="sldNum" sz="quarter" idx="4"/>
          </p:nvPr>
        </p:nvSpPr>
        <p:spPr>
          <a:xfrm>
            <a:off x="8167586" y="5394019"/>
            <a:ext cx="747814" cy="171753"/>
          </a:xfrm>
          <a:prstGeom prst="rect">
            <a:avLst/>
          </a:prstGeom>
        </p:spPr>
        <p:txBody>
          <a:bodyPr vert="horz" lIns="91440" tIns="45720" rIns="91440" bIns="45720" rtlCol="0" anchor="ctr"/>
          <a:lstStyle>
            <a:lvl1pPr algn="r">
              <a:defRPr sz="1200">
                <a:solidFill>
                  <a:schemeClr val="bg1"/>
                </a:solidFill>
              </a:defRPr>
            </a:lvl1pPr>
          </a:lstStyle>
          <a:p>
            <a:fld id="{0B84AFC9-1F07-4B4F-B919-230372FCEA65}" type="slidenum">
              <a:rPr lang="en-US" smtClean="0"/>
              <a:pPr/>
              <a:t>‹#›</a:t>
            </a:fld>
            <a:endParaRPr lang="en-US" dirty="0"/>
          </a:p>
        </p:txBody>
      </p:sp>
    </p:spTree>
    <p:extLst>
      <p:ext uri="{BB962C8B-B14F-4D97-AF65-F5344CB8AC3E}">
        <p14:creationId xmlns:p14="http://schemas.microsoft.com/office/powerpoint/2010/main" val="2533360586"/>
      </p:ext>
    </p:extLst>
  </p:cSld>
  <p:clrMap bg1="lt1" tx1="dk1" bg2="lt2" tx2="dk2" accent1="accent1" accent2="accent2" accent3="accent3" accent4="accent4" accent5="accent5" accent6="accent6" hlink="hlink" folHlink="folHlink"/>
  <p:sldLayoutIdLst>
    <p:sldLayoutId id="2147483686" r:id="rId1"/>
    <p:sldLayoutId id="2147483699" r:id="rId2"/>
    <p:sldLayoutId id="2147483715" r:id="rId3"/>
    <p:sldLayoutId id="2147483716" r:id="rId4"/>
    <p:sldLayoutId id="2147483717" r:id="rId5"/>
    <p:sldLayoutId id="2147483718" r:id="rId6"/>
    <p:sldLayoutId id="2147483719" r:id="rId7"/>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AB3333"/>
        </a:buClr>
        <a:buFont typeface="Wingdings" panose="05000000000000000000" pitchFamily="2" charset="2"/>
        <a:buChar char="ü"/>
        <a:defRPr sz="2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400" b="1" i="1" kern="1200">
          <a:solidFill>
            <a:srgbClr val="AB3333"/>
          </a:solidFill>
          <a:latin typeface="+mn-lt"/>
          <a:ea typeface="+mn-ea"/>
          <a:cs typeface="+mn-cs"/>
        </a:defRPr>
      </a:lvl2pPr>
      <a:lvl3pPr marL="914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i="1" kern="1200">
          <a:solidFill>
            <a:srgbClr val="AB3333"/>
          </a:solidFill>
          <a:latin typeface="+mn-lt"/>
          <a:ea typeface="+mn-ea"/>
          <a:cs typeface="+mn-cs"/>
        </a:defRPr>
      </a:lvl4pPr>
      <a:lvl5pPr marL="1828800" indent="0" algn="l" defTabSz="914400" rtl="0" eaLnBrk="1" latinLnBrk="0" hangingPunct="1">
        <a:spcBef>
          <a:spcPct val="20000"/>
        </a:spcBef>
        <a:buFont typeface="Arial" pitchFamily="34" charset="0"/>
        <a:buNone/>
        <a:defRPr sz="18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mycenturylinkonline.net/AZNetII/Disaster%20Recovery/Forms/AllItems.asp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05484" y="5408307"/>
            <a:ext cx="995517" cy="171753"/>
          </a:xfrm>
        </p:spPr>
        <p:txBody>
          <a:bodyPr/>
          <a:lstStyle/>
          <a:p>
            <a:r>
              <a:rPr lang="en-US" smtClean="0"/>
              <a:t>9/29/2016</a:t>
            </a:r>
            <a:endParaRPr lang="en-US" dirty="0"/>
          </a:p>
        </p:txBody>
      </p:sp>
      <p:sp>
        <p:nvSpPr>
          <p:cNvPr id="4" name="Slide Number Placeholder 3"/>
          <p:cNvSpPr>
            <a:spLocks noGrp="1"/>
          </p:cNvSpPr>
          <p:nvPr>
            <p:ph type="sldNum" sz="quarter" idx="12"/>
          </p:nvPr>
        </p:nvSpPr>
        <p:spPr/>
        <p:txBody>
          <a:bodyPr/>
          <a:lstStyle/>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252" y="1672367"/>
            <a:ext cx="3705926" cy="76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753500" y="2661420"/>
            <a:ext cx="3757303"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p:cNvSpPr>
            <a:spLocks noGrp="1"/>
          </p:cNvSpPr>
          <p:nvPr/>
        </p:nvSpPr>
        <p:spPr>
          <a:xfrm>
            <a:off x="2682775" y="2777579"/>
            <a:ext cx="3898752" cy="12578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000" b="1" kern="1200" spc="30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0" cap="all" spc="250" dirty="0" smtClean="0">
                <a:solidFill>
                  <a:schemeClr val="tx1"/>
                </a:solidFill>
              </a:rPr>
              <a:t>OVERSIGHT COMMITTEE</a:t>
            </a:r>
          </a:p>
          <a:p>
            <a:r>
              <a:rPr lang="en-US" sz="1800" b="0" cap="all" spc="250" dirty="0" smtClean="0">
                <a:solidFill>
                  <a:schemeClr val="tx1"/>
                </a:solidFill>
              </a:rPr>
              <a:t>September 29, 2016</a:t>
            </a:r>
          </a:p>
        </p:txBody>
      </p:sp>
      <p:sp>
        <p:nvSpPr>
          <p:cNvPr id="3" name="Footer Placeholder 2"/>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578736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396875"/>
          </a:xfrm>
        </p:spPr>
        <p:txBody>
          <a:bodyPr>
            <a:normAutofit fontScale="90000"/>
          </a:bodyPr>
          <a:lstStyle/>
          <a:p>
            <a:pPr algn="ctr"/>
            <a:r>
              <a:rPr lang="en-US" b="1" i="1" dirty="0" smtClean="0"/>
              <a:t/>
            </a:r>
            <a:br>
              <a:rPr lang="en-US" b="1" i="1" dirty="0" smtClean="0"/>
            </a:br>
            <a:r>
              <a:rPr lang="en-US" b="1" i="1" dirty="0" smtClean="0"/>
              <a:t>Price Decrease </a:t>
            </a:r>
            <a:r>
              <a:rPr lang="en-US" b="1" i="1" dirty="0"/>
              <a:t>of 31%</a:t>
            </a:r>
            <a:br>
              <a:rPr lang="en-US" b="1" i="1" dirty="0"/>
            </a:br>
            <a:endParaRPr lang="en-US" dirty="0"/>
          </a:p>
        </p:txBody>
      </p:sp>
      <p:sp>
        <p:nvSpPr>
          <p:cNvPr id="3" name="Content Placeholder 2"/>
          <p:cNvSpPr>
            <a:spLocks noGrp="1"/>
          </p:cNvSpPr>
          <p:nvPr>
            <p:ph idx="1"/>
          </p:nvPr>
        </p:nvSpPr>
        <p:spPr>
          <a:xfrm>
            <a:off x="457200" y="523876"/>
            <a:ext cx="8229600" cy="4556126"/>
          </a:xfrm>
        </p:spPr>
        <p:txBody>
          <a:bodyPr>
            <a:normAutofit/>
          </a:bodyPr>
          <a:lstStyle/>
          <a:p>
            <a:pPr marL="457200" lvl="1" indent="0" algn="ctr">
              <a:buNone/>
            </a:pPr>
            <a:r>
              <a:rPr lang="en-US" sz="1400" b="1" i="1" dirty="0" smtClean="0">
                <a:solidFill>
                  <a:srgbClr val="FFC000"/>
                </a:solidFill>
              </a:rPr>
              <a:t>Price </a:t>
            </a:r>
            <a:r>
              <a:rPr lang="en-US" sz="1400" b="1" i="1" dirty="0">
                <a:solidFill>
                  <a:srgbClr val="FFC000"/>
                </a:solidFill>
              </a:rPr>
              <a:t>reduction is effective MARCH 1, 2017. Annualized savings of</a:t>
            </a:r>
            <a:r>
              <a:rPr lang="en-US" sz="1800" b="1" i="1" dirty="0">
                <a:solidFill>
                  <a:srgbClr val="FFC000"/>
                </a:solidFill>
              </a:rPr>
              <a:t> $8,428,516 </a:t>
            </a:r>
            <a:r>
              <a:rPr lang="en-US" sz="1400" b="1" i="1" dirty="0">
                <a:solidFill>
                  <a:srgbClr val="FFC000"/>
                </a:solidFill>
              </a:rPr>
              <a:t>for the State </a:t>
            </a:r>
            <a:r>
              <a:rPr lang="en-US" sz="1400" b="1" i="1" dirty="0" smtClean="0">
                <a:solidFill>
                  <a:srgbClr val="FFC000"/>
                </a:solidFill>
              </a:rPr>
              <a:t>of  Arizona</a:t>
            </a:r>
            <a:r>
              <a:rPr lang="en-US" sz="1400" b="1" i="1" dirty="0">
                <a:solidFill>
                  <a:srgbClr val="FFC000"/>
                </a:solidFill>
              </a:rPr>
              <a:t>. With additional soft savings, should an agency need to engage engineering </a:t>
            </a:r>
            <a:r>
              <a:rPr lang="en-US" sz="1400" b="1" i="1" dirty="0" smtClean="0">
                <a:solidFill>
                  <a:srgbClr val="FFC000"/>
                </a:solidFill>
              </a:rPr>
              <a:t>services, Sample:</a:t>
            </a:r>
          </a:p>
          <a:p>
            <a:pPr marL="457200" lvl="1" indent="0">
              <a:buNone/>
            </a:pPr>
            <a:endParaRPr lang="en-US" sz="1600" b="1" i="1" dirty="0">
              <a:solidFill>
                <a:srgbClr val="FFC000"/>
              </a:solidFill>
            </a:endParaRPr>
          </a:p>
          <a:p>
            <a:pPr marL="457200" lvl="1" indent="0">
              <a:buNone/>
            </a:pPr>
            <a:endParaRPr lang="en-US" sz="2400" b="1" i="1" dirty="0"/>
          </a:p>
          <a:p>
            <a:endParaRPr lang="en-US" sz="2000" dirty="0"/>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10</a:t>
            </a:fld>
            <a:endParaRPr lang="en-US" dirty="0">
              <a:solidFill>
                <a:prstClr val="white"/>
              </a:solidFill>
            </a:endParaRPr>
          </a:p>
        </p:txBody>
      </p:sp>
      <p:sp>
        <p:nvSpPr>
          <p:cNvPr id="7" name="TextBox 6"/>
          <p:cNvSpPr txBox="1"/>
          <p:nvPr/>
        </p:nvSpPr>
        <p:spPr>
          <a:xfrm>
            <a:off x="5616245" y="3523219"/>
            <a:ext cx="3299155" cy="923330"/>
          </a:xfrm>
          <a:prstGeom prst="rect">
            <a:avLst/>
          </a:prstGeom>
          <a:noFill/>
        </p:spPr>
        <p:txBody>
          <a:bodyPr wrap="square" rtlCol="0">
            <a:spAutoFit/>
          </a:bodyPr>
          <a:lstStyle/>
          <a:p>
            <a:pPr algn="ctr"/>
            <a:r>
              <a:rPr lang="en-US" b="1" u="sng" dirty="0" smtClean="0">
                <a:solidFill>
                  <a:schemeClr val="bg1"/>
                </a:solidFill>
              </a:rPr>
              <a:t>Consolidated Pricing Tables</a:t>
            </a:r>
          </a:p>
          <a:p>
            <a:r>
              <a:rPr lang="en-US" dirty="0" smtClean="0">
                <a:solidFill>
                  <a:schemeClr val="bg1"/>
                </a:solidFill>
              </a:rPr>
              <a:t>All Voice, Network, and Services in one table</a:t>
            </a:r>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18518756"/>
              </p:ext>
            </p:extLst>
          </p:nvPr>
        </p:nvGraphicFramePr>
        <p:xfrm>
          <a:off x="228601" y="1153886"/>
          <a:ext cx="5181600" cy="2105025"/>
        </p:xfrm>
        <a:graphic>
          <a:graphicData uri="http://schemas.openxmlformats.org/drawingml/2006/table">
            <a:tbl>
              <a:tblPr>
                <a:tableStyleId>{5C22544A-7EE6-4342-B048-85BDC9FD1C3A}</a:tableStyleId>
              </a:tblPr>
              <a:tblGrid>
                <a:gridCol w="3962400"/>
                <a:gridCol w="609600"/>
                <a:gridCol w="609600"/>
              </a:tblGrid>
              <a:tr h="304800">
                <a:tc>
                  <a:txBody>
                    <a:bodyPr/>
                    <a:lstStyle/>
                    <a:p>
                      <a:pPr algn="ctr" fontAlgn="t"/>
                      <a:r>
                        <a:rPr lang="en-US" sz="900" u="none" strike="noStrike" dirty="0">
                          <a:effectLst/>
                        </a:rPr>
                        <a:t>Item Description</a:t>
                      </a:r>
                      <a:endParaRPr lang="en-US" sz="900" b="1" i="0" u="none" strike="noStrike" dirty="0">
                        <a:solidFill>
                          <a:srgbClr val="FFFFFF"/>
                        </a:solidFill>
                        <a:effectLst/>
                        <a:latin typeface="Arial" panose="020B0604020202020204" pitchFamily="34" charset="0"/>
                      </a:endParaRPr>
                    </a:p>
                  </a:txBody>
                  <a:tcPr marL="9525" marR="9525" marT="9525" marB="0"/>
                </a:tc>
                <a:tc>
                  <a:txBody>
                    <a:bodyPr/>
                    <a:lstStyle/>
                    <a:p>
                      <a:pPr algn="ctr" fontAlgn="t"/>
                      <a:r>
                        <a:rPr lang="en-US" sz="900" u="none" strike="noStrike">
                          <a:effectLst/>
                        </a:rPr>
                        <a:t>Current Rate</a:t>
                      </a:r>
                      <a:endParaRPr lang="en-US" sz="900" b="1" i="0" u="none" strike="noStrike">
                        <a:solidFill>
                          <a:srgbClr val="FFFFFF"/>
                        </a:solidFill>
                        <a:effectLst/>
                        <a:latin typeface="Arial" panose="020B0604020202020204" pitchFamily="34" charset="0"/>
                      </a:endParaRPr>
                    </a:p>
                  </a:txBody>
                  <a:tcPr marL="9525" marR="9525" marT="9525" marB="0"/>
                </a:tc>
                <a:tc>
                  <a:txBody>
                    <a:bodyPr/>
                    <a:lstStyle/>
                    <a:p>
                      <a:pPr algn="ctr" fontAlgn="t"/>
                      <a:r>
                        <a:rPr lang="en-US" sz="900" u="none" strike="noStrike">
                          <a:effectLst/>
                        </a:rPr>
                        <a:t>New Rate</a:t>
                      </a:r>
                      <a:endParaRPr lang="en-US" sz="900" b="1" i="0" u="none" strike="noStrike">
                        <a:solidFill>
                          <a:srgbClr val="FFFFFF"/>
                        </a:solidFill>
                        <a:effectLst/>
                        <a:latin typeface="Arial" panose="020B0604020202020204" pitchFamily="34" charset="0"/>
                      </a:endParaRPr>
                    </a:p>
                  </a:txBody>
                  <a:tcPr marL="9525" marR="9525" marT="9525" marB="0"/>
                </a:tc>
              </a:tr>
              <a:tr h="200025">
                <a:tc>
                  <a:txBody>
                    <a:bodyPr/>
                    <a:lstStyle/>
                    <a:p>
                      <a:pPr algn="l" fontAlgn="ctr"/>
                      <a:r>
                        <a:rPr lang="en-US" sz="900" u="none" strike="noStrike">
                          <a:effectLst/>
                        </a:rPr>
                        <a:t>HIGH NETWORK SEAT  - STANDARD</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dirty="0">
                          <a:effectLst/>
                        </a:rPr>
                        <a:t>$22.44</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dirty="0">
                          <a:effectLst/>
                        </a:rPr>
                        <a:t>$15.48</a:t>
                      </a:r>
                      <a:endParaRPr lang="en-US" sz="900" b="0" i="0" u="none" strike="noStrike" dirty="0">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HIGH NETWORK SEAT  - MEDIUM</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$29.23</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dirty="0">
                          <a:effectLst/>
                        </a:rPr>
                        <a:t>$22.94</a:t>
                      </a:r>
                      <a:endParaRPr lang="en-US" sz="900" b="0" i="0" u="none" strike="noStrike" dirty="0">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HIGH NETWORK SEAT  - HIGH</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$40.73</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dirty="0">
                          <a:effectLst/>
                        </a:rPr>
                        <a:t>$28.10</a:t>
                      </a:r>
                      <a:endParaRPr lang="en-US" sz="900" b="0" i="0" u="none" strike="noStrike" dirty="0">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NETWORK SERVICES SEATS - STANDARD</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$22.44</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$15.48</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NETWORK SERVICES SEATS - MEDIUM</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$29.23</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$22.94</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NETWORK SERVICES SEATS - HIGH</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$40.73</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$28.10</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IPT OR DIGITAL PHONE DESK SEAT - STANDARD AVAILABILITY</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$28.94</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$25.93</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IPT OR DIGITAL PHONE DESK SEAT - MEDIUM AVAILABILITY</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$30.41</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$26.94</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IPT OR DIGITAL PHONE DESK SEAT - HIGH AVAILABILITY</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$30.64</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dirty="0">
                          <a:effectLst/>
                        </a:rPr>
                        <a:t>$27.10</a:t>
                      </a:r>
                      <a:endParaRPr lang="en-US" sz="9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7675027"/>
              </p:ext>
            </p:extLst>
          </p:nvPr>
        </p:nvGraphicFramePr>
        <p:xfrm>
          <a:off x="228601" y="3258911"/>
          <a:ext cx="5181600" cy="1400175"/>
        </p:xfrm>
        <a:graphic>
          <a:graphicData uri="http://schemas.openxmlformats.org/drawingml/2006/table">
            <a:tbl>
              <a:tblPr>
                <a:tableStyleId>{5C22544A-7EE6-4342-B048-85BDC9FD1C3A}</a:tableStyleId>
              </a:tblPr>
              <a:tblGrid>
                <a:gridCol w="3962400"/>
                <a:gridCol w="609600"/>
                <a:gridCol w="609600"/>
              </a:tblGrid>
              <a:tr h="200025">
                <a:tc>
                  <a:txBody>
                    <a:bodyPr/>
                    <a:lstStyle/>
                    <a:p>
                      <a:pPr algn="l" fontAlgn="ctr"/>
                      <a:r>
                        <a:rPr lang="en-US" sz="900" u="none" strike="noStrike">
                          <a:effectLst/>
                        </a:rPr>
                        <a:t>AUTO ATTENDANT ONLY STANDARD</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$4.99</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$3.44</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ADD ON - MOBILE SEAT</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$4.50</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$3.10</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ADD ON _ VIRTUAL SEAT</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$2.00</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$1.38</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OPTIONAL SERVICE _ UNIFIED MESSAGING</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$1.25</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$0.86</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OPTIONAL COURTESY CALL BACK</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$27.67</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$19.09</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OPTIONAL PAGING SEAT</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$2.46</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$1.70</a:t>
                      </a:r>
                      <a:endParaRPr lang="en-US" sz="9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dirty="0">
                          <a:effectLst/>
                        </a:rPr>
                        <a:t>VPN </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$6.05</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dirty="0">
                          <a:effectLst/>
                        </a:rPr>
                        <a:t>$1.21</a:t>
                      </a:r>
                      <a:endParaRPr lang="en-US" sz="9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70300964"/>
              </p:ext>
            </p:extLst>
          </p:nvPr>
        </p:nvGraphicFramePr>
        <p:xfrm>
          <a:off x="5519572" y="1153886"/>
          <a:ext cx="3492500" cy="904875"/>
        </p:xfrm>
        <a:graphic>
          <a:graphicData uri="http://schemas.openxmlformats.org/drawingml/2006/table">
            <a:tbl>
              <a:tblPr>
                <a:tableStyleId>{5C22544A-7EE6-4342-B048-85BDC9FD1C3A}</a:tableStyleId>
              </a:tblPr>
              <a:tblGrid>
                <a:gridCol w="2273300"/>
                <a:gridCol w="609600"/>
                <a:gridCol w="609600"/>
              </a:tblGrid>
              <a:tr h="304800">
                <a:tc>
                  <a:txBody>
                    <a:bodyPr/>
                    <a:lstStyle/>
                    <a:p>
                      <a:pPr algn="ctr" fontAlgn="t"/>
                      <a:r>
                        <a:rPr lang="en-US" sz="900" u="none" strike="noStrike" dirty="0">
                          <a:effectLst/>
                        </a:rPr>
                        <a:t>LABOR RATES</a:t>
                      </a:r>
                      <a:endParaRPr lang="en-US" sz="900" b="1" i="0" u="none" strike="noStrike" dirty="0">
                        <a:solidFill>
                          <a:srgbClr val="FFFFFF"/>
                        </a:solidFill>
                        <a:effectLst/>
                        <a:latin typeface="Arial" panose="020B0604020202020204" pitchFamily="34" charset="0"/>
                      </a:endParaRPr>
                    </a:p>
                  </a:txBody>
                  <a:tcPr marL="9525" marR="9525" marT="9525" marB="0"/>
                </a:tc>
                <a:tc>
                  <a:txBody>
                    <a:bodyPr/>
                    <a:lstStyle/>
                    <a:p>
                      <a:pPr algn="ctr" fontAlgn="t"/>
                      <a:r>
                        <a:rPr lang="en-US" sz="900" u="none" strike="noStrike">
                          <a:effectLst/>
                        </a:rPr>
                        <a:t>Current Rate</a:t>
                      </a:r>
                      <a:endParaRPr lang="en-US" sz="900" b="1" i="0" u="none" strike="noStrike">
                        <a:solidFill>
                          <a:srgbClr val="FFFFFF"/>
                        </a:solidFill>
                        <a:effectLst/>
                        <a:latin typeface="Arial" panose="020B0604020202020204" pitchFamily="34" charset="0"/>
                      </a:endParaRPr>
                    </a:p>
                  </a:txBody>
                  <a:tcPr marL="9525" marR="9525" marT="9525" marB="0"/>
                </a:tc>
                <a:tc>
                  <a:txBody>
                    <a:bodyPr/>
                    <a:lstStyle/>
                    <a:p>
                      <a:pPr algn="ctr" fontAlgn="t"/>
                      <a:r>
                        <a:rPr lang="en-US" sz="900" u="none" strike="noStrike">
                          <a:effectLst/>
                        </a:rPr>
                        <a:t>New Rate</a:t>
                      </a:r>
                      <a:endParaRPr lang="en-US" sz="900" b="1" i="0" u="none" strike="noStrike">
                        <a:solidFill>
                          <a:srgbClr val="FFFFFF"/>
                        </a:solidFill>
                        <a:effectLst/>
                        <a:latin typeface="Arial" panose="020B0604020202020204" pitchFamily="34" charset="0"/>
                      </a:endParaRPr>
                    </a:p>
                  </a:txBody>
                  <a:tcPr marL="9525" marR="9525" marT="9525" marB="0"/>
                </a:tc>
              </a:tr>
              <a:tr h="200025">
                <a:tc>
                  <a:txBody>
                    <a:bodyPr/>
                    <a:lstStyle/>
                    <a:p>
                      <a:pPr algn="l" fontAlgn="ctr"/>
                      <a:r>
                        <a:rPr lang="en-US" sz="900" u="none" strike="noStrike">
                          <a:effectLst/>
                        </a:rPr>
                        <a:t>ENGIINEER, ENTRY</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$136.80</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100" u="none" strike="noStrike">
                          <a:effectLst/>
                        </a:rPr>
                        <a:t>$94.39</a:t>
                      </a:r>
                      <a:endParaRPr lang="en-US" sz="11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dirty="0">
                          <a:effectLst/>
                        </a:rPr>
                        <a:t>ENGIINEER, JUNIOR</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$165.60</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100" u="none" strike="noStrike">
                          <a:effectLst/>
                        </a:rPr>
                        <a:t>$114.26</a:t>
                      </a:r>
                      <a:endParaRPr lang="en-US" sz="1100" b="0" i="0" u="none" strike="noStrike">
                        <a:solidFill>
                          <a:srgbClr val="000000"/>
                        </a:solidFill>
                        <a:effectLst/>
                        <a:latin typeface="Calibri" panose="020F0502020204030204" pitchFamily="34" charset="0"/>
                      </a:endParaRPr>
                    </a:p>
                  </a:txBody>
                  <a:tcPr marL="9525" marR="9525" marT="9525" marB="0" anchor="ctr"/>
                </a:tc>
              </a:tr>
              <a:tr h="200025">
                <a:tc>
                  <a:txBody>
                    <a:bodyPr/>
                    <a:lstStyle/>
                    <a:p>
                      <a:pPr algn="l" fontAlgn="ctr"/>
                      <a:r>
                        <a:rPr lang="en-US" sz="900" u="none" strike="noStrike">
                          <a:effectLst/>
                        </a:rPr>
                        <a:t>ENGIINEER, SENIOR</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900" u="none" strike="noStrike">
                          <a:effectLst/>
                        </a:rPr>
                        <a:t>$194.40</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100" u="none" strike="noStrike" dirty="0">
                          <a:effectLst/>
                        </a:rPr>
                        <a:t>$134.13</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572" y="2426381"/>
            <a:ext cx="3048000" cy="2286000"/>
          </a:xfrm>
          <a:prstGeom prst="rect">
            <a:avLst/>
          </a:prstGeom>
        </p:spPr>
      </p:pic>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2500746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17" y="-9402"/>
            <a:ext cx="8229600" cy="794715"/>
          </a:xfrm>
        </p:spPr>
        <p:txBody>
          <a:bodyPr>
            <a:normAutofit fontScale="90000"/>
          </a:bodyPr>
          <a:lstStyle/>
          <a:p>
            <a:r>
              <a:rPr lang="en-US" sz="4000" b="1" i="1" dirty="0" smtClean="0"/>
              <a:t>Equipment Acquisitions </a:t>
            </a:r>
            <a:r>
              <a:rPr lang="en-US" b="1" i="1" dirty="0" smtClean="0"/>
              <a:t>- </a:t>
            </a:r>
            <a:r>
              <a:rPr lang="en-US" sz="2400" b="1" i="1" dirty="0" smtClean="0"/>
              <a:t>New and Expanded Sites</a:t>
            </a:r>
            <a:endParaRPr lang="en-US" sz="2400" dirty="0"/>
          </a:p>
        </p:txBody>
      </p:sp>
      <p:sp>
        <p:nvSpPr>
          <p:cNvPr id="3" name="Content Placeholder 2"/>
          <p:cNvSpPr>
            <a:spLocks noGrp="1"/>
          </p:cNvSpPr>
          <p:nvPr>
            <p:ph idx="1"/>
          </p:nvPr>
        </p:nvSpPr>
        <p:spPr>
          <a:xfrm>
            <a:off x="-299923" y="642744"/>
            <a:ext cx="9443923" cy="5149651"/>
          </a:xfrm>
        </p:spPr>
        <p:txBody>
          <a:bodyPr>
            <a:noAutofit/>
          </a:bodyPr>
          <a:lstStyle/>
          <a:p>
            <a:pPr marL="457200" lvl="1" indent="0">
              <a:buNone/>
            </a:pPr>
            <a:endParaRPr lang="en-US" sz="1200" b="1" i="1" dirty="0" smtClean="0">
              <a:solidFill>
                <a:srgbClr val="FFC000"/>
              </a:solidFill>
            </a:endParaRPr>
          </a:p>
          <a:p>
            <a:pPr marL="457200" lvl="1" indent="0">
              <a:spcBef>
                <a:spcPts val="0"/>
              </a:spcBef>
              <a:spcAft>
                <a:spcPts val="600"/>
              </a:spcAft>
              <a:buNone/>
            </a:pPr>
            <a:r>
              <a:rPr lang="en-US" sz="1600" b="1" i="1" dirty="0" smtClean="0">
                <a:solidFill>
                  <a:srgbClr val="FFC000"/>
                </a:solidFill>
              </a:rPr>
              <a:t>Provider has </a:t>
            </a:r>
            <a:r>
              <a:rPr lang="en-US" sz="1600" b="1" i="1" dirty="0">
                <a:solidFill>
                  <a:srgbClr val="FFC000"/>
                </a:solidFill>
              </a:rPr>
              <a:t>accounted for incremental </a:t>
            </a:r>
            <a:r>
              <a:rPr lang="en-US" sz="1600" b="1" i="1" dirty="0" smtClean="0">
                <a:solidFill>
                  <a:srgbClr val="FFC000"/>
                </a:solidFill>
              </a:rPr>
              <a:t>growth. </a:t>
            </a:r>
            <a:r>
              <a:rPr lang="en-US" sz="1600" b="1" i="1" dirty="0">
                <a:solidFill>
                  <a:srgbClr val="FFC000"/>
                </a:solidFill>
              </a:rPr>
              <a:t>With most growth or expansion covered during the initial </a:t>
            </a:r>
            <a:r>
              <a:rPr lang="en-US" sz="1600" b="1" i="1" dirty="0" smtClean="0">
                <a:solidFill>
                  <a:srgbClr val="FFC000"/>
                </a:solidFill>
              </a:rPr>
              <a:t>contract phase, </a:t>
            </a:r>
            <a:r>
              <a:rPr lang="en-US" sz="1600" b="1" i="1" dirty="0">
                <a:solidFill>
                  <a:srgbClr val="FFC000"/>
                </a:solidFill>
              </a:rPr>
              <a:t>small growth was predicted with known patterns.</a:t>
            </a:r>
          </a:p>
          <a:p>
            <a:pPr marL="457200" lvl="1" indent="0">
              <a:spcBef>
                <a:spcPts val="0"/>
              </a:spcBef>
              <a:spcAft>
                <a:spcPts val="600"/>
              </a:spcAft>
              <a:buNone/>
            </a:pPr>
            <a:r>
              <a:rPr lang="en-US" sz="1600" dirty="0" smtClean="0"/>
              <a:t>For a </a:t>
            </a:r>
            <a:r>
              <a:rPr lang="en-US" sz="1600" dirty="0"/>
              <a:t>new </a:t>
            </a:r>
            <a:r>
              <a:rPr lang="en-US" sz="1600" dirty="0" smtClean="0"/>
              <a:t>location </a:t>
            </a:r>
            <a:r>
              <a:rPr lang="en-US" sz="1600" dirty="0"/>
              <a:t>being added to the managed network </a:t>
            </a:r>
            <a:r>
              <a:rPr lang="en-US" sz="1600" dirty="0" smtClean="0"/>
              <a:t>or an </a:t>
            </a:r>
            <a:r>
              <a:rPr lang="en-US" sz="1600" dirty="0"/>
              <a:t>existing location expanding more than 20 </a:t>
            </a:r>
            <a:r>
              <a:rPr lang="en-US" sz="1600" dirty="0" smtClean="0"/>
              <a:t>seats, current </a:t>
            </a:r>
            <a:r>
              <a:rPr lang="en-US" sz="1600" dirty="0"/>
              <a:t>stock or State stock of equipment for new </a:t>
            </a:r>
            <a:r>
              <a:rPr lang="en-US" sz="1600" dirty="0" smtClean="0"/>
              <a:t>services will be used. </a:t>
            </a:r>
          </a:p>
          <a:p>
            <a:pPr marL="457200" lvl="1" indent="0">
              <a:spcBef>
                <a:spcPts val="0"/>
              </a:spcBef>
              <a:spcAft>
                <a:spcPts val="600"/>
              </a:spcAft>
              <a:buNone/>
            </a:pPr>
            <a:r>
              <a:rPr lang="en-US" sz="1600" dirty="0" smtClean="0"/>
              <a:t>If stock is not available and equipment is needed, the provider will </a:t>
            </a:r>
            <a:r>
              <a:rPr lang="en-US" sz="1600" dirty="0"/>
              <a:t>supply </a:t>
            </a:r>
            <a:r>
              <a:rPr lang="en-US" sz="1600" dirty="0" smtClean="0"/>
              <a:t>the following equipment </a:t>
            </a:r>
            <a:r>
              <a:rPr lang="en-US" sz="1600" dirty="0"/>
              <a:t>at </a:t>
            </a:r>
            <a:r>
              <a:rPr lang="en-US" sz="1600" dirty="0" smtClean="0"/>
              <a:t>no additional charge:</a:t>
            </a:r>
          </a:p>
          <a:p>
            <a:pPr lvl="1">
              <a:spcBef>
                <a:spcPts val="0"/>
              </a:spcBef>
              <a:spcAft>
                <a:spcPts val="600"/>
              </a:spcAft>
              <a:buFont typeface="Wingdings" panose="05000000000000000000" pitchFamily="2" charset="2"/>
              <a:buChar char="§"/>
            </a:pPr>
            <a:r>
              <a:rPr lang="en-US" sz="1600" dirty="0" smtClean="0"/>
              <a:t>New/Existing </a:t>
            </a:r>
            <a:r>
              <a:rPr lang="en-US" sz="1600" dirty="0"/>
              <a:t>Standard </a:t>
            </a:r>
            <a:r>
              <a:rPr lang="en-US" sz="1600" dirty="0" smtClean="0"/>
              <a:t>Sites - </a:t>
            </a:r>
            <a:r>
              <a:rPr lang="en-US" sz="1600" dirty="0"/>
              <a:t>20 seats (phones) or less</a:t>
            </a:r>
            <a:r>
              <a:rPr lang="en-US" sz="1600" dirty="0" smtClean="0"/>
              <a:t>.</a:t>
            </a:r>
            <a:endParaRPr lang="en-US" sz="1600" dirty="0"/>
          </a:p>
          <a:p>
            <a:pPr lvl="1">
              <a:spcBef>
                <a:spcPts val="0"/>
              </a:spcBef>
              <a:spcAft>
                <a:spcPts val="600"/>
              </a:spcAft>
              <a:buFont typeface="Wingdings" panose="05000000000000000000" pitchFamily="2" charset="2"/>
              <a:buChar char="§"/>
            </a:pPr>
            <a:r>
              <a:rPr lang="en-US" sz="1600" dirty="0" smtClean="0"/>
              <a:t>New </a:t>
            </a:r>
            <a:r>
              <a:rPr lang="en-US" sz="1600" dirty="0"/>
              <a:t>Standard Availability Site that would require a single Cisco 29XX series router along with Cisco</a:t>
            </a:r>
          </a:p>
          <a:p>
            <a:pPr marL="457200" lvl="1" indent="0">
              <a:spcBef>
                <a:spcPts val="0"/>
              </a:spcBef>
              <a:spcAft>
                <a:spcPts val="600"/>
              </a:spcAft>
              <a:buNone/>
            </a:pPr>
            <a:r>
              <a:rPr lang="en-US" sz="1600" dirty="0"/>
              <a:t>        LAN switches </a:t>
            </a:r>
            <a:r>
              <a:rPr lang="en-US" sz="1600" dirty="0" smtClean="0"/>
              <a:t>two 24-port </a:t>
            </a:r>
            <a:r>
              <a:rPr lang="en-US" sz="1600" dirty="0"/>
              <a:t>or </a:t>
            </a:r>
            <a:r>
              <a:rPr lang="en-US" sz="1600" dirty="0" smtClean="0"/>
              <a:t>one 48-port</a:t>
            </a:r>
            <a:r>
              <a:rPr lang="en-US" sz="1600" dirty="0"/>
              <a:t>; seat density would determine the switches placed</a:t>
            </a:r>
            <a:r>
              <a:rPr lang="en-US" sz="1600" dirty="0" smtClean="0"/>
              <a:t>.</a:t>
            </a:r>
          </a:p>
          <a:p>
            <a:pPr marL="457200" lvl="1" indent="0">
              <a:spcBef>
                <a:spcPts val="0"/>
              </a:spcBef>
              <a:spcAft>
                <a:spcPts val="600"/>
              </a:spcAft>
              <a:buNone/>
            </a:pPr>
            <a:r>
              <a:rPr lang="en-US" sz="1600" dirty="0" smtClean="0"/>
              <a:t>If </a:t>
            </a:r>
            <a:r>
              <a:rPr lang="en-US" sz="1600" dirty="0"/>
              <a:t>stock is not available </a:t>
            </a:r>
            <a:r>
              <a:rPr lang="en-US" sz="1600" dirty="0" smtClean="0"/>
              <a:t>or additional equipment </a:t>
            </a:r>
            <a:r>
              <a:rPr lang="en-US" sz="1600" dirty="0"/>
              <a:t>is needed beyond </a:t>
            </a:r>
            <a:r>
              <a:rPr lang="en-US" sz="1600" dirty="0" smtClean="0"/>
              <a:t>what is supplied by the provider, the State Agency establishing the </a:t>
            </a:r>
            <a:r>
              <a:rPr lang="en-US" sz="1600" dirty="0"/>
              <a:t>new </a:t>
            </a:r>
            <a:r>
              <a:rPr lang="en-US" sz="1600" dirty="0" smtClean="0"/>
              <a:t>site or expanding the existing site will </a:t>
            </a:r>
            <a:r>
              <a:rPr lang="en-US" sz="1600" dirty="0"/>
              <a:t>be </a:t>
            </a:r>
            <a:r>
              <a:rPr lang="en-US" sz="1600" dirty="0" smtClean="0"/>
              <a:t>responsible to purchase the necessary equipment, in accordance with the price list titled “Final 30 Month Pricing”.</a:t>
            </a:r>
          </a:p>
          <a:p>
            <a:pPr marL="457200" lvl="1" indent="0">
              <a:spcBef>
                <a:spcPts val="0"/>
              </a:spcBef>
              <a:spcAft>
                <a:spcPts val="600"/>
              </a:spcAft>
              <a:buNone/>
            </a:pPr>
            <a:r>
              <a:rPr lang="en-US" sz="1600" b="1" i="1" dirty="0">
                <a:solidFill>
                  <a:srgbClr val="FE7E01"/>
                </a:solidFill>
              </a:rPr>
              <a:t>The provider agreed to a revolving carry of 3 months for allocated devices, with the exception of the last 3 months of the contract, which will be managed by ASET-EIC. All supplied equipment at no additional charge is statewide - not per site or per agency.</a:t>
            </a:r>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11</a:t>
            </a:fld>
            <a:endParaRPr lang="en-US" dirty="0">
              <a:solidFill>
                <a:prstClr val="white"/>
              </a:solidFill>
            </a:endParaRPr>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2561485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 y="127000"/>
            <a:ext cx="8836762" cy="591428"/>
          </a:xfrm>
        </p:spPr>
        <p:txBody>
          <a:bodyPr>
            <a:normAutofit fontScale="90000"/>
          </a:bodyPr>
          <a:lstStyle/>
          <a:p>
            <a:pPr algn="ctr"/>
            <a:r>
              <a:rPr lang="en-US" b="1" i="1" dirty="0"/>
              <a:t>Equipment Acquisitions - </a:t>
            </a:r>
            <a:r>
              <a:rPr lang="en-US" sz="2800" b="1" i="1" dirty="0"/>
              <a:t>New and Expanded Sites</a:t>
            </a:r>
            <a:endParaRPr lang="en-US" dirty="0"/>
          </a:p>
        </p:txBody>
      </p:sp>
      <p:sp>
        <p:nvSpPr>
          <p:cNvPr id="3" name="Content Placeholder 2"/>
          <p:cNvSpPr>
            <a:spLocks noGrp="1"/>
          </p:cNvSpPr>
          <p:nvPr>
            <p:ph idx="1"/>
          </p:nvPr>
        </p:nvSpPr>
        <p:spPr/>
        <p:txBody>
          <a:bodyPr>
            <a:normAutofit fontScale="85000" lnSpcReduction="20000"/>
          </a:bodyPr>
          <a:lstStyle/>
          <a:p>
            <a:pPr lvl="1">
              <a:buFont typeface="Wingdings" panose="05000000000000000000" pitchFamily="2" charset="2"/>
              <a:buChar char="§"/>
            </a:pPr>
            <a:endParaRPr lang="en-US" sz="2400" b="1" i="1" dirty="0" smtClean="0"/>
          </a:p>
          <a:p>
            <a:pPr marL="457200" lvl="1" indent="0">
              <a:spcBef>
                <a:spcPts val="0"/>
              </a:spcBef>
              <a:spcAft>
                <a:spcPts val="600"/>
              </a:spcAft>
              <a:buNone/>
            </a:pPr>
            <a:r>
              <a:rPr lang="en-US" sz="2400" b="1" i="1" dirty="0" smtClean="0">
                <a:solidFill>
                  <a:srgbClr val="FE7E01"/>
                </a:solidFill>
              </a:rPr>
              <a:t>For Medium or High Availability Sites, equipment needed beyond Standard Availability shall be purchased by the State Agency establishing or upgrading the site, in accordance with the price list titled “Final 30 Month Pricing”.</a:t>
            </a:r>
          </a:p>
          <a:p>
            <a:pPr lvl="1">
              <a:spcBef>
                <a:spcPts val="0"/>
              </a:spcBef>
              <a:spcAft>
                <a:spcPts val="600"/>
              </a:spcAft>
              <a:buFont typeface="Wingdings" panose="05000000000000000000" pitchFamily="2" charset="2"/>
              <a:buChar char="§"/>
            </a:pPr>
            <a:r>
              <a:rPr lang="en-US" sz="2400" dirty="0" smtClean="0"/>
              <a:t>Existing </a:t>
            </a:r>
            <a:r>
              <a:rPr lang="en-US" sz="2400" dirty="0"/>
              <a:t>Standard Sites adding Cisco LAN switches to a current site for growth in that location; this could be </a:t>
            </a:r>
            <a:r>
              <a:rPr lang="en-US" sz="2400" dirty="0" smtClean="0"/>
              <a:t>two 24-port </a:t>
            </a:r>
            <a:r>
              <a:rPr lang="en-US" sz="2400" dirty="0"/>
              <a:t>or </a:t>
            </a:r>
            <a:r>
              <a:rPr lang="en-US" sz="2400" dirty="0" smtClean="0"/>
              <a:t>one 48-port </a:t>
            </a:r>
            <a:r>
              <a:rPr lang="en-US" sz="2400" dirty="0"/>
              <a:t>switch.</a:t>
            </a:r>
          </a:p>
          <a:p>
            <a:pPr lvl="1">
              <a:spcBef>
                <a:spcPts val="0"/>
              </a:spcBef>
              <a:spcAft>
                <a:spcPts val="600"/>
              </a:spcAft>
              <a:buFont typeface="Wingdings" panose="05000000000000000000" pitchFamily="2" charset="2"/>
              <a:buChar char="§"/>
            </a:pPr>
            <a:r>
              <a:rPr lang="en-US" sz="2400" dirty="0" smtClean="0"/>
              <a:t>If </a:t>
            </a:r>
            <a:r>
              <a:rPr lang="en-US" sz="2400" dirty="0"/>
              <a:t>more then </a:t>
            </a:r>
            <a:r>
              <a:rPr lang="en-US" sz="2400" dirty="0" smtClean="0"/>
              <a:t>four 24-port </a:t>
            </a:r>
            <a:r>
              <a:rPr lang="en-US" sz="2400" dirty="0"/>
              <a:t>switches or </a:t>
            </a:r>
            <a:r>
              <a:rPr lang="en-US" sz="2400" dirty="0" smtClean="0"/>
              <a:t>two 48-port </a:t>
            </a:r>
            <a:r>
              <a:rPr lang="en-US" sz="2400" dirty="0"/>
              <a:t>switches are supplied </a:t>
            </a:r>
            <a:r>
              <a:rPr lang="en-US" sz="2400" dirty="0" smtClean="0"/>
              <a:t>by the provider in </a:t>
            </a:r>
            <a:r>
              <a:rPr lang="en-US" sz="2400" dirty="0"/>
              <a:t>a </a:t>
            </a:r>
            <a:r>
              <a:rPr lang="en-US" sz="2400" dirty="0" smtClean="0"/>
              <a:t>month, </a:t>
            </a:r>
            <a:r>
              <a:rPr lang="en-US" sz="2400" dirty="0"/>
              <a:t>additional </a:t>
            </a:r>
            <a:r>
              <a:rPr lang="en-US" sz="2400" dirty="0" smtClean="0"/>
              <a:t>equipment beyond this will be purchased by the State Agency, in accordance with the price list titled “Final 30 Month Pricing”.</a:t>
            </a:r>
          </a:p>
          <a:p>
            <a:pPr marL="457200" lvl="1" indent="0">
              <a:spcBef>
                <a:spcPts val="0"/>
              </a:spcBef>
              <a:spcAft>
                <a:spcPts val="600"/>
              </a:spcAft>
              <a:buNone/>
            </a:pPr>
            <a:r>
              <a:rPr lang="en-US" sz="2400" b="1" i="1" dirty="0">
                <a:solidFill>
                  <a:srgbClr val="FE7E01"/>
                </a:solidFill>
              </a:rPr>
              <a:t>The provider agreed to a revolving carry </a:t>
            </a:r>
            <a:r>
              <a:rPr lang="en-US" sz="2400" b="1" i="1" dirty="0" smtClean="0">
                <a:solidFill>
                  <a:srgbClr val="FE7E01"/>
                </a:solidFill>
              </a:rPr>
              <a:t>of 3 </a:t>
            </a:r>
            <a:r>
              <a:rPr lang="en-US" sz="2400" b="1" i="1" dirty="0">
                <a:solidFill>
                  <a:srgbClr val="FE7E01"/>
                </a:solidFill>
              </a:rPr>
              <a:t>months for allocated devices, with the exception of the last 3 months of the contract, which will be managed by </a:t>
            </a:r>
            <a:r>
              <a:rPr lang="en-US" sz="2400" b="1" i="1" dirty="0" smtClean="0">
                <a:solidFill>
                  <a:srgbClr val="FE7E01"/>
                </a:solidFill>
              </a:rPr>
              <a:t>ASET-EIC. </a:t>
            </a:r>
            <a:r>
              <a:rPr lang="en-US" sz="2300" b="1" i="1" dirty="0" smtClean="0">
                <a:solidFill>
                  <a:srgbClr val="FE7E01"/>
                </a:solidFill>
              </a:rPr>
              <a:t>All supplied equipment </a:t>
            </a:r>
            <a:r>
              <a:rPr lang="en-US" sz="2300" b="1" i="1" dirty="0">
                <a:solidFill>
                  <a:srgbClr val="FE7E01"/>
                </a:solidFill>
              </a:rPr>
              <a:t>at no additional charge </a:t>
            </a:r>
            <a:r>
              <a:rPr lang="en-US" sz="2300" b="1" i="1" dirty="0" smtClean="0">
                <a:solidFill>
                  <a:srgbClr val="FE7E01"/>
                </a:solidFill>
              </a:rPr>
              <a:t>is statewide - not per site or per agency.</a:t>
            </a:r>
            <a:endParaRPr lang="en-US" sz="2300" b="1" i="1" dirty="0">
              <a:solidFill>
                <a:srgbClr val="FE7E01"/>
              </a:solidFill>
            </a:endParaRPr>
          </a:p>
          <a:p>
            <a:pPr marL="457200" lvl="1" indent="0" algn="ctr">
              <a:buNone/>
            </a:pPr>
            <a:endParaRPr lang="en-US" sz="2400" b="1" i="1" dirty="0"/>
          </a:p>
          <a:p>
            <a:pPr marL="457200" lvl="1" indent="0" algn="ctr">
              <a:buNone/>
            </a:pPr>
            <a:endParaRPr lang="en-US" sz="2400" b="1" i="1" dirty="0"/>
          </a:p>
          <a:p>
            <a:pPr marL="457200" lvl="1" indent="0" algn="ctr">
              <a:buNone/>
            </a:pPr>
            <a:endParaRPr lang="en-US" sz="2400" b="1" i="1"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12</a:t>
            </a:fld>
            <a:endParaRPr lang="en-US" dirty="0">
              <a:solidFill>
                <a:prstClr val="white"/>
              </a:solidFill>
            </a:endParaRPr>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77130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17" y="-9402"/>
            <a:ext cx="8229600" cy="794715"/>
          </a:xfrm>
        </p:spPr>
        <p:txBody>
          <a:bodyPr>
            <a:normAutofit/>
          </a:bodyPr>
          <a:lstStyle/>
          <a:p>
            <a:r>
              <a:rPr lang="en-US" sz="4000" b="1" i="1" dirty="0" smtClean="0"/>
              <a:t>Equipment Acquisitions </a:t>
            </a:r>
            <a:r>
              <a:rPr lang="en-US" b="1" i="1" dirty="0" smtClean="0"/>
              <a:t>– </a:t>
            </a:r>
            <a:r>
              <a:rPr lang="en-US" sz="2400" b="1" i="1" dirty="0" smtClean="0"/>
              <a:t>Existing Equipment</a:t>
            </a:r>
            <a:endParaRPr lang="en-US" sz="2400" dirty="0"/>
          </a:p>
        </p:txBody>
      </p:sp>
      <p:sp>
        <p:nvSpPr>
          <p:cNvPr id="3" name="Content Placeholder 2"/>
          <p:cNvSpPr>
            <a:spLocks noGrp="1"/>
          </p:cNvSpPr>
          <p:nvPr>
            <p:ph idx="1"/>
          </p:nvPr>
        </p:nvSpPr>
        <p:spPr>
          <a:xfrm>
            <a:off x="453542" y="686634"/>
            <a:ext cx="7856525" cy="4477897"/>
          </a:xfrm>
        </p:spPr>
        <p:txBody>
          <a:bodyPr>
            <a:noAutofit/>
          </a:bodyPr>
          <a:lstStyle/>
          <a:p>
            <a:pPr marL="457200" lvl="1" indent="0">
              <a:buNone/>
            </a:pPr>
            <a:endParaRPr lang="en-US" sz="2400" b="1" i="1" dirty="0" smtClean="0"/>
          </a:p>
          <a:p>
            <a:pPr marL="457200" lvl="1" indent="0">
              <a:buNone/>
            </a:pPr>
            <a:r>
              <a:rPr lang="en-US" sz="2400" b="1" i="1" dirty="0" smtClean="0"/>
              <a:t>Existing and newly purchased equipment will be covered by the maintenance contract</a:t>
            </a:r>
          </a:p>
          <a:p>
            <a:pPr marL="457200" lvl="1" indent="0">
              <a:buNone/>
            </a:pPr>
            <a:r>
              <a:rPr lang="en-US" sz="2400" b="1" i="1" dirty="0" smtClean="0"/>
              <a:t> </a:t>
            </a:r>
            <a:endParaRPr lang="en-US" sz="2400" b="1" i="1" dirty="0"/>
          </a:p>
          <a:p>
            <a:pPr marL="457200" lvl="1" indent="0">
              <a:buNone/>
            </a:pPr>
            <a:r>
              <a:rPr lang="en-US" sz="2400" b="1" i="1" dirty="0"/>
              <a:t>The provider will </a:t>
            </a:r>
            <a:r>
              <a:rPr lang="en-US" sz="2400" b="1" i="1" dirty="0" smtClean="0"/>
              <a:t>repair or replace devices for in-service failure as before</a:t>
            </a:r>
            <a:endParaRPr lang="en-US" sz="1200" b="1" i="1" dirty="0" smtClean="0">
              <a:solidFill>
                <a:srgbClr val="FFC000"/>
              </a:solidFill>
            </a:endParaRPr>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13</a:t>
            </a:fld>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048" y="1346839"/>
            <a:ext cx="1302019" cy="13020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7943" y="2925582"/>
            <a:ext cx="3048000" cy="2075688"/>
          </a:xfrm>
          <a:prstGeom prst="rect">
            <a:avLst/>
          </a:prstGeom>
        </p:spPr>
      </p:pic>
      <p:sp>
        <p:nvSpPr>
          <p:cNvPr id="7" name="Date Placeholder 6"/>
          <p:cNvSpPr>
            <a:spLocks noGrp="1"/>
          </p:cNvSpPr>
          <p:nvPr>
            <p:ph type="dt" sz="half" idx="10"/>
          </p:nvPr>
        </p:nvSpPr>
        <p:spPr/>
        <p:txBody>
          <a:bodyPr/>
          <a:lstStyle/>
          <a:p>
            <a:r>
              <a:rPr lang="en-US" smtClean="0"/>
              <a:t>9/29/2016</a:t>
            </a:r>
            <a:endParaRPr lang="en-US" dirty="0"/>
          </a:p>
        </p:txBody>
      </p:sp>
      <p:sp>
        <p:nvSpPr>
          <p:cNvPr id="8" name="Footer Placeholder 7"/>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1758556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127000"/>
            <a:ext cx="8584387" cy="591428"/>
          </a:xfrm>
        </p:spPr>
        <p:txBody>
          <a:bodyPr>
            <a:normAutofit fontScale="90000"/>
          </a:bodyPr>
          <a:lstStyle/>
          <a:p>
            <a:pPr algn="ctr"/>
            <a:r>
              <a:rPr lang="en-US" b="1" i="1" dirty="0"/>
              <a:t>Equipment Acquisitions – </a:t>
            </a:r>
            <a:r>
              <a:rPr lang="en-US" sz="2800" b="1" i="1" dirty="0"/>
              <a:t>State Core Equipment</a:t>
            </a:r>
            <a:endParaRPr lang="en-US" dirty="0"/>
          </a:p>
        </p:txBody>
      </p:sp>
      <p:sp>
        <p:nvSpPr>
          <p:cNvPr id="3" name="Content Placeholder 2"/>
          <p:cNvSpPr>
            <a:spLocks noGrp="1"/>
          </p:cNvSpPr>
          <p:nvPr>
            <p:ph idx="1"/>
          </p:nvPr>
        </p:nvSpPr>
        <p:spPr>
          <a:xfrm>
            <a:off x="51205" y="825501"/>
            <a:ext cx="8990381" cy="4254500"/>
          </a:xfrm>
        </p:spPr>
        <p:txBody>
          <a:bodyPr>
            <a:normAutofit/>
          </a:bodyPr>
          <a:lstStyle/>
          <a:p>
            <a:pPr marL="457200" lvl="1" indent="0" algn="ctr">
              <a:buNone/>
            </a:pPr>
            <a:r>
              <a:rPr lang="en-US" sz="2400" b="1" i="1" dirty="0"/>
              <a:t>Expansion of WAN </a:t>
            </a:r>
            <a:r>
              <a:rPr lang="en-US" sz="2400" b="1" i="1" dirty="0" smtClean="0">
                <a:solidFill>
                  <a:srgbClr val="FFC000"/>
                </a:solidFill>
              </a:rPr>
              <a:t>Shared hosted </a:t>
            </a:r>
            <a:r>
              <a:rPr lang="en-US" sz="2400" b="1" i="1" dirty="0">
                <a:solidFill>
                  <a:srgbClr val="FFC000"/>
                </a:solidFill>
              </a:rPr>
              <a:t>data </a:t>
            </a:r>
            <a:r>
              <a:rPr lang="en-US" sz="2400" b="1" i="1" dirty="0" smtClean="0">
                <a:solidFill>
                  <a:srgbClr val="FFC000"/>
                </a:solidFill>
              </a:rPr>
              <a:t>center</a:t>
            </a:r>
          </a:p>
          <a:p>
            <a:pPr marL="457200" lvl="1" indent="0" algn="ctr">
              <a:buNone/>
            </a:pPr>
            <a:endParaRPr lang="en-US" sz="2400" dirty="0" smtClean="0"/>
          </a:p>
          <a:p>
            <a:pPr marL="457200" lvl="1" indent="0">
              <a:buNone/>
            </a:pPr>
            <a:r>
              <a:rPr lang="en-US" dirty="0" smtClean="0"/>
              <a:t>Based on State desire to expand the WAN footprint, </a:t>
            </a:r>
            <a:r>
              <a:rPr lang="en-US" dirty="0"/>
              <a:t>an increase in Core devices </a:t>
            </a:r>
            <a:r>
              <a:rPr lang="en-US" dirty="0" smtClean="0"/>
              <a:t>may </a:t>
            </a:r>
            <a:r>
              <a:rPr lang="en-US" dirty="0"/>
              <a:t>be required. The State shall be able to engage the </a:t>
            </a:r>
            <a:r>
              <a:rPr lang="en-US" dirty="0" smtClean="0"/>
              <a:t>Provider </a:t>
            </a:r>
            <a:r>
              <a:rPr lang="en-US" dirty="0"/>
              <a:t>to purchase this equipment as a One Time Cost</a:t>
            </a:r>
            <a:r>
              <a:rPr lang="en-US" dirty="0" smtClean="0"/>
              <a:t>. Configuration, install and management is not billable.</a:t>
            </a:r>
          </a:p>
          <a:p>
            <a:pPr marL="457200" lvl="1" indent="0" algn="ctr">
              <a:buNone/>
            </a:pPr>
            <a:r>
              <a:rPr lang="en-US" sz="2400" dirty="0" smtClean="0"/>
              <a:t> </a:t>
            </a:r>
          </a:p>
          <a:p>
            <a:pPr marL="457200" lvl="1" indent="0">
              <a:buNone/>
            </a:pPr>
            <a:r>
              <a:rPr lang="en-US" sz="2400" dirty="0" smtClean="0">
                <a:solidFill>
                  <a:srgbClr val="FE7E01"/>
                </a:solidFill>
              </a:rPr>
              <a:t>This </a:t>
            </a:r>
            <a:r>
              <a:rPr lang="en-US" sz="2400" dirty="0">
                <a:solidFill>
                  <a:srgbClr val="FE7E01"/>
                </a:solidFill>
              </a:rPr>
              <a:t>equipment shall not include Agency Data Center Switching infrastructure.</a:t>
            </a:r>
          </a:p>
          <a:p>
            <a:pPr marL="457200" lvl="1" indent="0" algn="ctr">
              <a:buNone/>
            </a:pPr>
            <a:endParaRPr lang="en-US" sz="2400" dirty="0"/>
          </a:p>
          <a:p>
            <a:pPr marL="457200" lvl="1" indent="0" algn="ctr">
              <a:buNone/>
            </a:pPr>
            <a:endParaRPr lang="en-US" sz="2400" dirty="0" smtClean="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14</a:t>
            </a:fld>
            <a:endParaRPr lang="en-US" dirty="0">
              <a:solidFill>
                <a:prstClr val="white"/>
              </a:solidFill>
            </a:endParaRPr>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771156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3" y="1322583"/>
            <a:ext cx="4007913" cy="3757418"/>
          </a:xfrm>
          <a:prstGeom prst="rect">
            <a:avLst/>
          </a:prstGeom>
        </p:spPr>
      </p:pic>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dirty="0" smtClean="0"/>
          </a:p>
          <a:p>
            <a:r>
              <a:rPr lang="en-US" dirty="0" smtClean="0"/>
              <a:t>10 Minute Break</a:t>
            </a:r>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15</a:t>
            </a:fld>
            <a:endParaRPr lang="en-US" dirty="0"/>
          </a:p>
        </p:txBody>
      </p:sp>
      <p:cxnSp>
        <p:nvCxnSpPr>
          <p:cNvPr id="7" name="Straight Connector 6"/>
          <p:cNvCxnSpPr/>
          <p:nvPr/>
        </p:nvCxnSpPr>
        <p:spPr>
          <a:xfrm>
            <a:off x="269516" y="826977"/>
            <a:ext cx="864588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27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7" y="420878"/>
            <a:ext cx="4856367" cy="591428"/>
          </a:xfrm>
        </p:spPr>
        <p:txBody>
          <a:bodyPr/>
          <a:lstStyle/>
          <a:p>
            <a:r>
              <a:rPr lang="en-US" dirty="0" smtClean="0"/>
              <a:t>Agenda – 10am -12pm</a:t>
            </a:r>
            <a:endParaRPr lang="en-US" dirty="0"/>
          </a:p>
        </p:txBody>
      </p:sp>
      <p:sp>
        <p:nvSpPr>
          <p:cNvPr id="3" name="Content Placeholder 2"/>
          <p:cNvSpPr>
            <a:spLocks noGrp="1"/>
          </p:cNvSpPr>
          <p:nvPr>
            <p:ph idx="1"/>
          </p:nvPr>
        </p:nvSpPr>
        <p:spPr>
          <a:xfrm>
            <a:off x="636422" y="1321045"/>
            <a:ext cx="8339329" cy="3974876"/>
          </a:xfrm>
        </p:spPr>
        <p:txBody>
          <a:bodyPr>
            <a:normAutofit fontScale="47500" lnSpcReduction="20000"/>
          </a:bodyPr>
          <a:lstStyle/>
          <a:p>
            <a:r>
              <a:rPr lang="en-US" sz="3600" dirty="0" smtClean="0"/>
              <a:t>Presentations</a:t>
            </a:r>
          </a:p>
          <a:p>
            <a:pPr lvl="1"/>
            <a:r>
              <a:rPr lang="en-US" sz="3600" dirty="0"/>
              <a:t>AZNet II Extension, Amendment </a:t>
            </a:r>
            <a:r>
              <a:rPr lang="en-US" sz="3600" dirty="0" smtClean="0"/>
              <a:t>6 (if needed)</a:t>
            </a:r>
          </a:p>
          <a:p>
            <a:pPr lvl="1"/>
            <a:r>
              <a:rPr lang="en-US" sz="3600" dirty="0" smtClean="0"/>
              <a:t>AWS Direct Connect</a:t>
            </a:r>
          </a:p>
          <a:p>
            <a:pPr lvl="1"/>
            <a:r>
              <a:rPr lang="en-US" sz="3600" dirty="0" smtClean="0"/>
              <a:t>Relocation of Data Center</a:t>
            </a:r>
          </a:p>
          <a:p>
            <a:pPr lvl="1"/>
            <a:r>
              <a:rPr lang="en-US" sz="3600" dirty="0" smtClean="0"/>
              <a:t>Disaster </a:t>
            </a:r>
            <a:r>
              <a:rPr lang="en-US" sz="3600" dirty="0" smtClean="0"/>
              <a:t>Recovery Testing</a:t>
            </a:r>
          </a:p>
          <a:p>
            <a:r>
              <a:rPr lang="en-US" sz="3600" dirty="0" smtClean="0"/>
              <a:t>Informational Items</a:t>
            </a:r>
          </a:p>
          <a:p>
            <a:pPr lvl="1"/>
            <a:r>
              <a:rPr lang="en-US" sz="3600" dirty="0"/>
              <a:t>NCC Procedures (Changes) and Notification Template</a:t>
            </a:r>
          </a:p>
          <a:p>
            <a:pPr lvl="1"/>
            <a:r>
              <a:rPr lang="en-US" sz="3600" dirty="0" smtClean="0"/>
              <a:t>Voice </a:t>
            </a:r>
            <a:r>
              <a:rPr lang="en-US" sz="3600" dirty="0" smtClean="0"/>
              <a:t>Mail Password </a:t>
            </a:r>
            <a:r>
              <a:rPr lang="en-US" sz="3600" dirty="0" smtClean="0"/>
              <a:t>Procedure</a:t>
            </a:r>
            <a:endParaRPr lang="en-US" sz="3600" dirty="0" smtClean="0"/>
          </a:p>
          <a:p>
            <a:pPr lvl="1"/>
            <a:r>
              <a:rPr lang="en-US" sz="3600" dirty="0" smtClean="0"/>
              <a:t>Carrier Updates</a:t>
            </a:r>
          </a:p>
          <a:p>
            <a:pPr lvl="1"/>
            <a:r>
              <a:rPr lang="en-US" sz="3600" dirty="0" smtClean="0"/>
              <a:t>Capitol Mall Analog </a:t>
            </a:r>
            <a:r>
              <a:rPr lang="en-US" sz="3600" dirty="0" smtClean="0"/>
              <a:t>Migration</a:t>
            </a:r>
          </a:p>
          <a:p>
            <a:pPr lvl="1"/>
            <a:r>
              <a:rPr lang="en-US" sz="3600" dirty="0" smtClean="0"/>
              <a:t>Survey </a:t>
            </a:r>
            <a:r>
              <a:rPr lang="en-US" sz="3600" dirty="0" smtClean="0"/>
              <a:t>Results</a:t>
            </a:r>
          </a:p>
          <a:p>
            <a:pPr lvl="1"/>
            <a:r>
              <a:rPr lang="en-US" sz="3600" dirty="0" smtClean="0"/>
              <a:t>Program Measurements</a:t>
            </a:r>
            <a:endParaRPr lang="en-US" sz="3600" dirty="0"/>
          </a:p>
          <a:p>
            <a:pPr lvl="1"/>
            <a:endParaRPr lang="en-US" sz="2600" dirty="0"/>
          </a:p>
          <a:p>
            <a:pPr marL="0" indent="0">
              <a:buNone/>
            </a:pPr>
            <a:r>
              <a:rPr lang="en-US" dirty="0" smtClean="0"/>
              <a:t>	</a:t>
            </a:r>
          </a:p>
        </p:txBody>
      </p:sp>
      <p:cxnSp>
        <p:nvCxnSpPr>
          <p:cNvPr id="8" name="Straight Connector 7"/>
          <p:cNvCxnSpPr/>
          <p:nvPr/>
        </p:nvCxnSpPr>
        <p:spPr>
          <a:xfrm>
            <a:off x="1354238" y="1110403"/>
            <a:ext cx="550954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a:xfrm>
            <a:off x="6983362" y="5394019"/>
            <a:ext cx="1017640" cy="171753"/>
          </a:xfrm>
        </p:spPr>
        <p:txBody>
          <a:bodyPr/>
          <a:lstStyle/>
          <a:p>
            <a:r>
              <a:rPr lang="en-US" smtClean="0"/>
              <a:t>9/29/2016</a:t>
            </a:r>
            <a:endParaRPr lang="en-US" dirty="0" smtClean="0"/>
          </a:p>
        </p:txBody>
      </p:sp>
      <p:sp>
        <p:nvSpPr>
          <p:cNvPr id="9" name="Footer Placeholder 8"/>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10" name="Slide Number Placeholder 9"/>
          <p:cNvSpPr>
            <a:spLocks noGrp="1"/>
          </p:cNvSpPr>
          <p:nvPr>
            <p:ph type="sldNum" sz="quarter" idx="12"/>
          </p:nvPr>
        </p:nvSpPr>
        <p:spPr/>
        <p:txBody>
          <a:bodyPr/>
          <a:lstStyle/>
          <a:p>
            <a:fld id="{0B84AFC9-1F07-4B4F-B919-230372FCEA65}" type="slidenum">
              <a:rPr lang="en-US" smtClean="0"/>
              <a:pPr/>
              <a:t>16</a:t>
            </a:fld>
            <a:endParaRPr lang="en-US" dirty="0"/>
          </a:p>
        </p:txBody>
      </p:sp>
    </p:spTree>
    <p:extLst>
      <p:ext uri="{BB962C8B-B14F-4D97-AF65-F5344CB8AC3E}">
        <p14:creationId xmlns:p14="http://schemas.microsoft.com/office/powerpoint/2010/main" val="412432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CenturyLink Government Business</a:t>
            </a:r>
          </a:p>
        </p:txBody>
      </p:sp>
      <p:sp>
        <p:nvSpPr>
          <p:cNvPr id="3" name="Subtitle 2"/>
          <p:cNvSpPr>
            <a:spLocks noGrp="1"/>
          </p:cNvSpPr>
          <p:nvPr>
            <p:ph type="subTitle" idx="1"/>
          </p:nvPr>
        </p:nvSpPr>
        <p:spPr>
          <a:xfrm>
            <a:off x="1145829" y="3643312"/>
            <a:ext cx="3352088" cy="943574"/>
          </a:xfrm>
        </p:spPr>
        <p:txBody>
          <a:bodyPr anchor="b" anchorCtr="0">
            <a:noAutofit/>
          </a:bodyPr>
          <a:lstStyle/>
          <a:p>
            <a:pPr algn="l"/>
            <a:r>
              <a:rPr lang="en-US" sz="1167" dirty="0"/>
              <a:t>Sales Professionals: Chad, Chad and Robert</a:t>
            </a:r>
          </a:p>
          <a:p>
            <a:pPr algn="l"/>
            <a:r>
              <a:rPr lang="en-US" sz="1167" dirty="0"/>
              <a:t>September 13, 2016</a:t>
            </a:r>
          </a:p>
        </p:txBody>
      </p:sp>
      <p:cxnSp>
        <p:nvCxnSpPr>
          <p:cNvPr id="7" name="Straight Connector 6"/>
          <p:cNvCxnSpPr/>
          <p:nvPr/>
        </p:nvCxnSpPr>
        <p:spPr bwMode="auto">
          <a:xfrm>
            <a:off x="1050579" y="3772959"/>
            <a:ext cx="0" cy="734553"/>
          </a:xfrm>
          <a:prstGeom prst="line">
            <a:avLst/>
          </a:prstGeom>
          <a:solidFill>
            <a:schemeClr val="accent1"/>
          </a:solidFill>
          <a:ln w="19050" cap="flat" cmpd="sng" algn="ctr">
            <a:solidFill>
              <a:schemeClr val="bg1">
                <a:lumMod val="85000"/>
              </a:schemeClr>
            </a:solidFill>
            <a:prstDash val="sysDot"/>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 name="Subtitle 2"/>
          <p:cNvSpPr txBox="1">
            <a:spLocks/>
          </p:cNvSpPr>
          <p:nvPr/>
        </p:nvSpPr>
        <p:spPr>
          <a:xfrm>
            <a:off x="762001" y="2170565"/>
            <a:ext cx="7619999" cy="611873"/>
          </a:xfrm>
          <a:prstGeom prst="rect">
            <a:avLst/>
          </a:prstGeom>
        </p:spPr>
        <p:txBody>
          <a:bodyPr vert="horz" lIns="76200" tIns="38100" rIns="76200" bIns="38100" rtlCol="0">
            <a:normAutofit lnSpcReduction="10000"/>
          </a:bodyPr>
          <a:lstStyle/>
          <a:p>
            <a:pPr algn="ctr" defTabSz="380985">
              <a:spcBef>
                <a:spcPct val="20000"/>
              </a:spcBef>
              <a:defRPr/>
            </a:pPr>
            <a:r>
              <a:rPr lang="en-US" sz="1667" spc="500" dirty="0">
                <a:solidFill>
                  <a:schemeClr val="tx1">
                    <a:tint val="75000"/>
                  </a:schemeClr>
                </a:solidFill>
                <a:latin typeface="Arial Narrow"/>
                <a:cs typeface="Arial Narrow"/>
              </a:rPr>
              <a:t>EXPANDING YOUR NETWORK ECOSYSTEM</a:t>
            </a:r>
          </a:p>
          <a:p>
            <a:pPr algn="ctr" defTabSz="380985">
              <a:spcBef>
                <a:spcPct val="20000"/>
              </a:spcBef>
              <a:defRPr/>
            </a:pPr>
            <a:r>
              <a:rPr lang="en-US" sz="1667" spc="500" dirty="0">
                <a:solidFill>
                  <a:schemeClr val="tx1">
                    <a:tint val="75000"/>
                  </a:schemeClr>
                </a:solidFill>
                <a:latin typeface="Arial Narrow"/>
                <a:cs typeface="Arial Narrow"/>
              </a:rPr>
              <a:t>WITH CLOUD CONNECTON</a:t>
            </a:r>
          </a:p>
        </p:txBody>
      </p:sp>
    </p:spTree>
    <p:extLst>
      <p:ext uri="{BB962C8B-B14F-4D97-AF65-F5344CB8AC3E}">
        <p14:creationId xmlns:p14="http://schemas.microsoft.com/office/powerpoint/2010/main" val="289256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3368552" y="1992244"/>
            <a:ext cx="2077805" cy="2066452"/>
          </a:xfrm>
          <a:prstGeom prst="rect">
            <a:avLst/>
          </a:prstGeom>
        </p:spPr>
      </p:pic>
      <p:sp>
        <p:nvSpPr>
          <p:cNvPr id="2" name="Title 1"/>
          <p:cNvSpPr>
            <a:spLocks noGrp="1"/>
          </p:cNvSpPr>
          <p:nvPr>
            <p:ph type="title"/>
          </p:nvPr>
        </p:nvSpPr>
        <p:spPr/>
        <p:txBody>
          <a:bodyPr/>
          <a:lstStyle/>
          <a:p>
            <a:pPr algn="ctr"/>
            <a:r>
              <a:rPr lang="en-US" dirty="0" smtClean="0"/>
              <a:t>CenturyLink IQ Ecosystem</a:t>
            </a:r>
            <a:endParaRPr lang="en-US" dirty="0"/>
          </a:p>
        </p:txBody>
      </p:sp>
      <p:sp>
        <p:nvSpPr>
          <p:cNvPr id="6" name="Content Placeholder 5"/>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A97B1FBE-DAB1-9D44-A5BB-EFD0106F6757}" type="slidenum">
              <a:rPr lang="en-US" smtClean="0"/>
              <a:pPr/>
              <a:t>18</a:t>
            </a:fld>
            <a:endParaRPr lang="en-US" dirty="0"/>
          </a:p>
        </p:txBody>
      </p:sp>
      <p:grpSp>
        <p:nvGrpSpPr>
          <p:cNvPr id="5" name="Group 4"/>
          <p:cNvGrpSpPr/>
          <p:nvPr/>
        </p:nvGrpSpPr>
        <p:grpSpPr>
          <a:xfrm>
            <a:off x="3740573" y="896751"/>
            <a:ext cx="1185333" cy="1072443"/>
            <a:chOff x="3574287" y="1076101"/>
            <a:chExt cx="1422400" cy="1286932"/>
          </a:xfrm>
        </p:grpSpPr>
        <p:pic>
          <p:nvPicPr>
            <p:cNvPr id="4" name="Picture 3"/>
            <p:cNvPicPr>
              <a:picLocks noChangeAspect="1"/>
            </p:cNvPicPr>
            <p:nvPr/>
          </p:nvPicPr>
          <p:blipFill>
            <a:blip r:embed="rId4">
              <a:alphaModFix amt="40000"/>
            </a:blip>
            <a:stretch>
              <a:fillRect/>
            </a:stretch>
          </p:blipFill>
          <p:spPr>
            <a:xfrm>
              <a:off x="3574287" y="1076101"/>
              <a:ext cx="1422400" cy="838200"/>
            </a:xfrm>
            <a:prstGeom prst="rect">
              <a:avLst/>
            </a:prstGeom>
          </p:spPr>
        </p:pic>
        <p:cxnSp>
          <p:nvCxnSpPr>
            <p:cNvPr id="9" name="Straight Connector 8"/>
            <p:cNvCxnSpPr/>
            <p:nvPr/>
          </p:nvCxnSpPr>
          <p:spPr>
            <a:xfrm>
              <a:off x="4343400" y="1848875"/>
              <a:ext cx="0" cy="514158"/>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5"/>
            <a:stretch>
              <a:fillRect/>
            </a:stretch>
          </p:blipFill>
          <p:spPr>
            <a:xfrm>
              <a:off x="3794547" y="1570547"/>
              <a:ext cx="1043940" cy="205740"/>
            </a:xfrm>
            <a:prstGeom prst="rect">
              <a:avLst/>
            </a:prstGeom>
          </p:spPr>
        </p:pic>
      </p:grpSp>
      <p:grpSp>
        <p:nvGrpSpPr>
          <p:cNvPr id="20" name="Group 19"/>
          <p:cNvGrpSpPr/>
          <p:nvPr/>
        </p:nvGrpSpPr>
        <p:grpSpPr>
          <a:xfrm>
            <a:off x="5382188" y="2507453"/>
            <a:ext cx="1612324" cy="687735"/>
            <a:chOff x="5586296" y="3014626"/>
            <a:chExt cx="1934789" cy="825282"/>
          </a:xfrm>
        </p:grpSpPr>
        <p:pic>
          <p:nvPicPr>
            <p:cNvPr id="16" name="Picture 15"/>
            <p:cNvPicPr>
              <a:picLocks noChangeAspect="1"/>
            </p:cNvPicPr>
            <p:nvPr/>
          </p:nvPicPr>
          <p:blipFill>
            <a:blip r:embed="rId6">
              <a:alphaModFix amt="40000"/>
            </a:blip>
            <a:stretch>
              <a:fillRect/>
            </a:stretch>
          </p:blipFill>
          <p:spPr>
            <a:xfrm>
              <a:off x="6109079" y="3014626"/>
              <a:ext cx="1412006" cy="825282"/>
            </a:xfrm>
            <a:prstGeom prst="rect">
              <a:avLst/>
            </a:prstGeom>
          </p:spPr>
        </p:pic>
        <p:pic>
          <p:nvPicPr>
            <p:cNvPr id="10" name="Picture 2" descr="C:\Users\pmason\Pictures\microsoft azu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6728" y="3463106"/>
              <a:ext cx="1083418" cy="30612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6" name="Straight Connector 65"/>
            <p:cNvCxnSpPr/>
            <p:nvPr/>
          </p:nvCxnSpPr>
          <p:spPr>
            <a:xfrm>
              <a:off x="5586296" y="3554530"/>
              <a:ext cx="643023" cy="0"/>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3793164" y="4052175"/>
            <a:ext cx="1176672" cy="1090399"/>
            <a:chOff x="3637397" y="4862609"/>
            <a:chExt cx="1412006" cy="1308479"/>
          </a:xfrm>
        </p:grpSpPr>
        <p:pic>
          <p:nvPicPr>
            <p:cNvPr id="51" name="Picture 50"/>
            <p:cNvPicPr>
              <a:picLocks noChangeAspect="1"/>
            </p:cNvPicPr>
            <p:nvPr/>
          </p:nvPicPr>
          <p:blipFill>
            <a:blip r:embed="rId6">
              <a:alphaModFix amt="40000"/>
            </a:blip>
            <a:stretch>
              <a:fillRect/>
            </a:stretch>
          </p:blipFill>
          <p:spPr>
            <a:xfrm>
              <a:off x="3637397" y="5345806"/>
              <a:ext cx="1412006" cy="825282"/>
            </a:xfrm>
            <a:prstGeom prst="rect">
              <a:avLst/>
            </a:prstGeom>
          </p:spPr>
        </p:pic>
        <p:pic>
          <p:nvPicPr>
            <p:cNvPr id="19" name="Picture 18"/>
            <p:cNvPicPr>
              <a:picLocks noChangeAspect="1"/>
            </p:cNvPicPr>
            <p:nvPr/>
          </p:nvPicPr>
          <p:blipFill>
            <a:blip r:embed="rId8"/>
            <a:stretch>
              <a:fillRect/>
            </a:stretch>
          </p:blipFill>
          <p:spPr>
            <a:xfrm>
              <a:off x="3825966" y="5855757"/>
              <a:ext cx="1054100" cy="171450"/>
            </a:xfrm>
            <a:prstGeom prst="rect">
              <a:avLst/>
            </a:prstGeom>
          </p:spPr>
        </p:pic>
        <p:cxnSp>
          <p:nvCxnSpPr>
            <p:cNvPr id="91" name="Straight Connector 90"/>
            <p:cNvCxnSpPr/>
            <p:nvPr/>
          </p:nvCxnSpPr>
          <p:spPr>
            <a:xfrm>
              <a:off x="4348303" y="4862609"/>
              <a:ext cx="0" cy="514158"/>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191212" y="1401842"/>
            <a:ext cx="1489602" cy="896796"/>
            <a:chOff x="1866077" y="1770527"/>
            <a:chExt cx="1787522" cy="1076155"/>
          </a:xfrm>
        </p:grpSpPr>
        <p:cxnSp>
          <p:nvCxnSpPr>
            <p:cNvPr id="39" name="Straight Connector 38"/>
            <p:cNvCxnSpPr/>
            <p:nvPr/>
          </p:nvCxnSpPr>
          <p:spPr>
            <a:xfrm>
              <a:off x="3135726" y="2327424"/>
              <a:ext cx="517873" cy="519258"/>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9"/>
            <a:stretch>
              <a:fillRect/>
            </a:stretch>
          </p:blipFill>
          <p:spPr>
            <a:xfrm>
              <a:off x="2357924" y="1770527"/>
              <a:ext cx="849921" cy="768749"/>
            </a:xfrm>
            <a:prstGeom prst="rect">
              <a:avLst/>
            </a:prstGeom>
          </p:spPr>
        </p:pic>
        <p:sp>
          <p:nvSpPr>
            <p:cNvPr id="44" name="Rectangle 43"/>
            <p:cNvSpPr/>
            <p:nvPr/>
          </p:nvSpPr>
          <p:spPr>
            <a:xfrm>
              <a:off x="1866077" y="2540285"/>
              <a:ext cx="1304223" cy="295465"/>
            </a:xfrm>
            <a:prstGeom prst="rect">
              <a:avLst/>
            </a:prstGeom>
          </p:spPr>
          <p:txBody>
            <a:bodyPr wrap="square">
              <a:spAutoFit/>
            </a:bodyPr>
            <a:lstStyle/>
            <a:p>
              <a:pPr algn="ctr"/>
              <a:r>
                <a:rPr lang="en-US" sz="1000" b="1" dirty="0"/>
                <a:t>Secure Internet</a:t>
              </a:r>
            </a:p>
          </p:txBody>
        </p:sp>
      </p:grpSp>
      <p:grpSp>
        <p:nvGrpSpPr>
          <p:cNvPr id="13" name="Group 12"/>
          <p:cNvGrpSpPr/>
          <p:nvPr/>
        </p:nvGrpSpPr>
        <p:grpSpPr>
          <a:xfrm>
            <a:off x="2143010" y="3601591"/>
            <a:ext cx="1462350" cy="1135510"/>
            <a:chOff x="1674933" y="4318377"/>
            <a:chExt cx="1754820" cy="1362611"/>
          </a:xfrm>
        </p:grpSpPr>
        <p:pic>
          <p:nvPicPr>
            <p:cNvPr id="55" name="Picture 54"/>
            <p:cNvPicPr>
              <a:picLocks noChangeAspect="1"/>
            </p:cNvPicPr>
            <p:nvPr/>
          </p:nvPicPr>
          <p:blipFill>
            <a:blip r:embed="rId10"/>
            <a:stretch>
              <a:fillRect/>
            </a:stretch>
          </p:blipFill>
          <p:spPr>
            <a:xfrm>
              <a:off x="2450345" y="4683003"/>
              <a:ext cx="568933" cy="650209"/>
            </a:xfrm>
            <a:prstGeom prst="rect">
              <a:avLst/>
            </a:prstGeom>
          </p:spPr>
        </p:pic>
        <p:cxnSp>
          <p:nvCxnSpPr>
            <p:cNvPr id="85" name="Straight Connector 84"/>
            <p:cNvCxnSpPr/>
            <p:nvPr/>
          </p:nvCxnSpPr>
          <p:spPr>
            <a:xfrm flipH="1">
              <a:off x="2864659" y="4318377"/>
              <a:ext cx="565094" cy="552340"/>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1674933" y="5385523"/>
              <a:ext cx="1470650" cy="295465"/>
            </a:xfrm>
            <a:prstGeom prst="rect">
              <a:avLst/>
            </a:prstGeom>
          </p:spPr>
          <p:txBody>
            <a:bodyPr wrap="square">
              <a:spAutoFit/>
            </a:bodyPr>
            <a:lstStyle/>
            <a:p>
              <a:pPr algn="ctr"/>
              <a:r>
                <a:rPr lang="en-US" sz="1000" b="1" dirty="0"/>
                <a:t>Voice Services</a:t>
              </a:r>
            </a:p>
          </p:txBody>
        </p:sp>
      </p:grpSp>
      <p:grpSp>
        <p:nvGrpSpPr>
          <p:cNvPr id="21" name="Group 20"/>
          <p:cNvGrpSpPr/>
          <p:nvPr/>
        </p:nvGrpSpPr>
        <p:grpSpPr>
          <a:xfrm>
            <a:off x="5159924" y="1095764"/>
            <a:ext cx="2222872" cy="1347653"/>
            <a:chOff x="5277509" y="1314917"/>
            <a:chExt cx="2667446" cy="1617183"/>
          </a:xfrm>
        </p:grpSpPr>
        <p:cxnSp>
          <p:nvCxnSpPr>
            <p:cNvPr id="41" name="Straight Connector 40"/>
            <p:cNvCxnSpPr/>
            <p:nvPr/>
          </p:nvCxnSpPr>
          <p:spPr>
            <a:xfrm flipH="1">
              <a:off x="5277509" y="2313717"/>
              <a:ext cx="533432" cy="521393"/>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762604" y="2451968"/>
              <a:ext cx="2182351" cy="480132"/>
            </a:xfrm>
            <a:prstGeom prst="rect">
              <a:avLst/>
            </a:prstGeom>
            <a:noFill/>
          </p:spPr>
          <p:txBody>
            <a:bodyPr wrap="square" rtlCol="0">
              <a:spAutoFit/>
            </a:bodyPr>
            <a:lstStyle/>
            <a:p>
              <a:pPr algn="ctr"/>
              <a:r>
                <a:rPr lang="en-US" sz="1000" b="1" dirty="0"/>
                <a:t>50+ Centurylink Data Centers</a:t>
              </a:r>
            </a:p>
            <a:p>
              <a:pPr algn="ctr"/>
              <a:r>
                <a:rPr lang="en-US" sz="1000" b="1" dirty="0"/>
                <a:t>(IO Data Center)</a:t>
              </a:r>
            </a:p>
          </p:txBody>
        </p:sp>
        <p:pic>
          <p:nvPicPr>
            <p:cNvPr id="43" name="Picture 1" descr="building.png"/>
            <p:cNvPicPr>
              <a:picLocks noChangeAspect="1"/>
            </p:cNvPicPr>
            <p:nvPr/>
          </p:nvPicPr>
          <p:blipFill>
            <a:blip r:embed="rId11"/>
            <a:srcRect/>
            <a:stretch>
              <a:fillRect/>
            </a:stretch>
          </p:blipFill>
          <p:spPr bwMode="auto">
            <a:xfrm>
              <a:off x="5677122" y="1314917"/>
              <a:ext cx="1116688" cy="1117326"/>
            </a:xfrm>
            <a:prstGeom prst="rect">
              <a:avLst/>
            </a:prstGeom>
            <a:noFill/>
            <a:ln w="9525">
              <a:noFill/>
              <a:miter lim="800000"/>
              <a:headEnd/>
              <a:tailEnd/>
            </a:ln>
          </p:spPr>
        </p:pic>
      </p:grpSp>
      <p:grpSp>
        <p:nvGrpSpPr>
          <p:cNvPr id="17" name="Group 16"/>
          <p:cNvGrpSpPr/>
          <p:nvPr/>
        </p:nvGrpSpPr>
        <p:grpSpPr>
          <a:xfrm>
            <a:off x="5195491" y="3601591"/>
            <a:ext cx="2444788" cy="1226300"/>
            <a:chOff x="5320189" y="4351459"/>
            <a:chExt cx="2933745" cy="1471559"/>
          </a:xfrm>
        </p:grpSpPr>
        <p:cxnSp>
          <p:nvCxnSpPr>
            <p:cNvPr id="86" name="Straight Connector 85"/>
            <p:cNvCxnSpPr/>
            <p:nvPr/>
          </p:nvCxnSpPr>
          <p:spPr>
            <a:xfrm>
              <a:off x="5320189" y="4351459"/>
              <a:ext cx="517873" cy="519258"/>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12"/>
            <a:stretch>
              <a:fillRect/>
            </a:stretch>
          </p:blipFill>
          <p:spPr>
            <a:xfrm>
              <a:off x="5762604" y="4683003"/>
              <a:ext cx="1137909" cy="818419"/>
            </a:xfrm>
            <a:prstGeom prst="rect">
              <a:avLst/>
            </a:prstGeom>
          </p:spPr>
        </p:pic>
        <p:sp>
          <p:nvSpPr>
            <p:cNvPr id="46" name="TextBox 45"/>
            <p:cNvSpPr txBox="1"/>
            <p:nvPr/>
          </p:nvSpPr>
          <p:spPr>
            <a:xfrm>
              <a:off x="5865736" y="5527553"/>
              <a:ext cx="2388198" cy="295465"/>
            </a:xfrm>
            <a:prstGeom prst="rect">
              <a:avLst/>
            </a:prstGeom>
            <a:noFill/>
          </p:spPr>
          <p:txBody>
            <a:bodyPr wrap="square" rtlCol="0">
              <a:spAutoFit/>
            </a:bodyPr>
            <a:lstStyle/>
            <a:p>
              <a:pPr algn="ctr"/>
              <a:r>
                <a:rPr lang="en-US" sz="1000" b="1" dirty="0"/>
                <a:t>250+ 3</a:t>
              </a:r>
              <a:r>
                <a:rPr lang="en-US" sz="1000" b="1" baseline="30000" dirty="0"/>
                <a:t>rd</a:t>
              </a:r>
              <a:r>
                <a:rPr lang="en-US" sz="1000" b="1" dirty="0"/>
                <a:t> Party Data Centers</a:t>
              </a:r>
            </a:p>
          </p:txBody>
        </p:sp>
      </p:grpSp>
      <p:sp>
        <p:nvSpPr>
          <p:cNvPr id="54" name="TextBox 53"/>
          <p:cNvSpPr txBox="1"/>
          <p:nvPr/>
        </p:nvSpPr>
        <p:spPr>
          <a:xfrm>
            <a:off x="3876823" y="3395383"/>
            <a:ext cx="1049083" cy="400110"/>
          </a:xfrm>
          <a:prstGeom prst="rect">
            <a:avLst/>
          </a:prstGeom>
          <a:solidFill>
            <a:schemeClr val="bg1">
              <a:lumMod val="75000"/>
            </a:schemeClr>
          </a:solidFill>
        </p:spPr>
        <p:txBody>
          <a:bodyPr wrap="square" rtlCol="0">
            <a:spAutoFit/>
          </a:bodyPr>
          <a:lstStyle/>
          <a:p>
            <a:pPr algn="ctr"/>
            <a:r>
              <a:rPr lang="en-US" sz="1000" b="1" dirty="0"/>
              <a:t>State of Arizona Sites</a:t>
            </a:r>
          </a:p>
        </p:txBody>
      </p:sp>
      <p:grpSp>
        <p:nvGrpSpPr>
          <p:cNvPr id="12" name="Group 11"/>
          <p:cNvGrpSpPr/>
          <p:nvPr/>
        </p:nvGrpSpPr>
        <p:grpSpPr>
          <a:xfrm>
            <a:off x="1785201" y="2587118"/>
            <a:ext cx="1605981" cy="687735"/>
            <a:chOff x="1227841" y="3104541"/>
            <a:chExt cx="1927177" cy="825282"/>
          </a:xfrm>
        </p:grpSpPr>
        <p:pic>
          <p:nvPicPr>
            <p:cNvPr id="52" name="Picture 51"/>
            <p:cNvPicPr>
              <a:picLocks noChangeAspect="1"/>
            </p:cNvPicPr>
            <p:nvPr/>
          </p:nvPicPr>
          <p:blipFill>
            <a:blip r:embed="rId6">
              <a:alphaModFix amt="40000"/>
            </a:blip>
            <a:stretch>
              <a:fillRect/>
            </a:stretch>
          </p:blipFill>
          <p:spPr>
            <a:xfrm>
              <a:off x="1227841" y="3104541"/>
              <a:ext cx="1412006" cy="825282"/>
            </a:xfrm>
            <a:prstGeom prst="rect">
              <a:avLst/>
            </a:prstGeom>
          </p:spPr>
        </p:pic>
        <p:pic>
          <p:nvPicPr>
            <p:cNvPr id="8" name="Picture 2" descr="http://static.squarespace.com/static/5423238fe4b0efb749dca6ee/54232a07e4b09a4121be1d1b/5425d362e4b0e2d40dd952a8/1411765091412/amazon-s3-transparen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6174" y="3485403"/>
              <a:ext cx="683100" cy="270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7" name="Straight Connector 86"/>
            <p:cNvCxnSpPr/>
            <p:nvPr/>
          </p:nvCxnSpPr>
          <p:spPr>
            <a:xfrm>
              <a:off x="2511995" y="3560836"/>
              <a:ext cx="643023" cy="0"/>
            </a:xfrm>
            <a:prstGeom prst="line">
              <a:avLst/>
            </a:prstGeom>
            <a:ln w="38100">
              <a:solidFill>
                <a:srgbClr val="92D050"/>
              </a:solidFill>
              <a:prstDash val="solid"/>
            </a:ln>
          </p:spPr>
          <p:style>
            <a:lnRef idx="2">
              <a:schemeClr val="accent1"/>
            </a:lnRef>
            <a:fillRef idx="0">
              <a:schemeClr val="accent1"/>
            </a:fillRef>
            <a:effectRef idx="1">
              <a:schemeClr val="accent1"/>
            </a:effectRef>
            <a:fontRef idx="minor">
              <a:schemeClr val="tx1"/>
            </a:fontRef>
          </p:style>
        </p:cxnSp>
      </p:grpSp>
      <p:pic>
        <p:nvPicPr>
          <p:cNvPr id="38" name="Picture 37"/>
          <p:cNvPicPr>
            <a:picLocks noChangeAspect="1"/>
          </p:cNvPicPr>
          <p:nvPr/>
        </p:nvPicPr>
        <p:blipFill>
          <a:blip r:embed="rId14"/>
          <a:stretch>
            <a:fillRect/>
          </a:stretch>
        </p:blipFill>
        <p:spPr>
          <a:xfrm>
            <a:off x="6512428" y="1401842"/>
            <a:ext cx="594591" cy="509649"/>
          </a:xfrm>
          <a:prstGeom prst="rect">
            <a:avLst/>
          </a:prstGeom>
        </p:spPr>
      </p:pic>
      <p:sp>
        <p:nvSpPr>
          <p:cNvPr id="42" name="TextBox 41"/>
          <p:cNvSpPr txBox="1"/>
          <p:nvPr/>
        </p:nvSpPr>
        <p:spPr>
          <a:xfrm>
            <a:off x="7027777" y="1429906"/>
            <a:ext cx="1391728" cy="451534"/>
          </a:xfrm>
          <a:prstGeom prst="rect">
            <a:avLst/>
          </a:prstGeom>
          <a:noFill/>
        </p:spPr>
        <p:txBody>
          <a:bodyPr wrap="none" rtlCol="0">
            <a:spAutoFit/>
          </a:bodyPr>
          <a:lstStyle/>
          <a:p>
            <a:pPr algn="ctr"/>
            <a:r>
              <a:rPr lang="en-US" sz="1167" dirty="0"/>
              <a:t>Managed Hosting &amp;</a:t>
            </a:r>
          </a:p>
          <a:p>
            <a:pPr algn="ctr"/>
            <a:r>
              <a:rPr lang="en-US" sz="1167" dirty="0"/>
              <a:t>Private Cloud</a:t>
            </a:r>
          </a:p>
        </p:txBody>
      </p:sp>
      <p:sp>
        <p:nvSpPr>
          <p:cNvPr id="40" name="TextBox 39"/>
          <p:cNvSpPr txBox="1"/>
          <p:nvPr/>
        </p:nvSpPr>
        <p:spPr>
          <a:xfrm>
            <a:off x="6358950" y="3195189"/>
            <a:ext cx="2231508" cy="323165"/>
          </a:xfrm>
          <a:prstGeom prst="rect">
            <a:avLst/>
          </a:prstGeom>
          <a:noFill/>
        </p:spPr>
        <p:txBody>
          <a:bodyPr wrap="none" rtlCol="0">
            <a:spAutoFit/>
          </a:bodyPr>
          <a:lstStyle/>
          <a:p>
            <a:r>
              <a:rPr lang="en-US" sz="1500" dirty="0"/>
              <a:t>*Azure solution in process</a:t>
            </a:r>
          </a:p>
        </p:txBody>
      </p:sp>
      <p:sp>
        <p:nvSpPr>
          <p:cNvPr id="11" name="Date Placeholder 10"/>
          <p:cNvSpPr>
            <a:spLocks noGrp="1"/>
          </p:cNvSpPr>
          <p:nvPr>
            <p:ph type="dt" sz="half" idx="10"/>
          </p:nvPr>
        </p:nvSpPr>
        <p:spPr/>
        <p:txBody>
          <a:bodyPr/>
          <a:lstStyle/>
          <a:p>
            <a:r>
              <a:rPr lang="en-US" smtClean="0"/>
              <a:t>9/29/2016</a:t>
            </a:r>
            <a:endParaRPr lang="en-US" dirty="0"/>
          </a:p>
        </p:txBody>
      </p:sp>
      <p:sp>
        <p:nvSpPr>
          <p:cNvPr id="22" name="Footer Placeholder 21"/>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1503644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ssolve">
                                      <p:cBhvr>
                                        <p:cTn id="25" dur="500"/>
                                        <p:tgtEl>
                                          <p:spTgt spid="3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ssolv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173764" y="314553"/>
            <a:ext cx="5669538" cy="4901821"/>
          </a:xfrm>
          <a:prstGeom prst="rect">
            <a:avLst/>
          </a:prstGeom>
          <a:ln w="9525">
            <a:noFill/>
            <a:miter lim="800000"/>
            <a:headEnd/>
            <a:tailEnd/>
          </a:ln>
        </p:spPr>
      </p:pic>
      <p:sp>
        <p:nvSpPr>
          <p:cNvPr id="2" name="Title 1"/>
          <p:cNvSpPr>
            <a:spLocks noGrp="1"/>
          </p:cNvSpPr>
          <p:nvPr>
            <p:ph type="title"/>
          </p:nvPr>
        </p:nvSpPr>
        <p:spPr>
          <a:xfrm>
            <a:off x="6612940" y="127000"/>
            <a:ext cx="2073859" cy="591428"/>
          </a:xfrm>
        </p:spPr>
        <p:txBody>
          <a:bodyPr/>
          <a:lstStyle/>
          <a:p>
            <a:endParaRPr lang="en-US" dirty="0"/>
          </a:p>
        </p:txBody>
      </p:sp>
      <p:sp>
        <p:nvSpPr>
          <p:cNvPr id="4" name="Content Placeholder 3"/>
          <p:cNvSpPr>
            <a:spLocks noGrp="1"/>
          </p:cNvSpPr>
          <p:nvPr>
            <p:ph idx="1"/>
          </p:nvPr>
        </p:nvSpPr>
        <p:spPr>
          <a:xfrm>
            <a:off x="7600492" y="825501"/>
            <a:ext cx="1086307" cy="4254500"/>
          </a:xfrm>
        </p:spPr>
        <p:txBody>
          <a:bodyPr/>
          <a:lstStyle/>
          <a:p>
            <a:endParaRPr lang="en-US" dirty="0"/>
          </a:p>
        </p:txBody>
      </p:sp>
      <p:sp>
        <p:nvSpPr>
          <p:cNvPr id="3" name="Slide Number Placeholder 2"/>
          <p:cNvSpPr>
            <a:spLocks noGrp="1"/>
          </p:cNvSpPr>
          <p:nvPr>
            <p:ph type="sldNum" sz="quarter" idx="12"/>
          </p:nvPr>
        </p:nvSpPr>
        <p:spPr/>
        <p:txBody>
          <a:bodyPr/>
          <a:lstStyle/>
          <a:p>
            <a:fld id="{A97B1FBE-DAB1-9D44-A5BB-EFD0106F6757}" type="slidenum">
              <a:rPr lang="en-US" smtClean="0"/>
              <a:pPr/>
              <a:t>19</a:t>
            </a:fld>
            <a:endParaRPr lang="en-US"/>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149973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8" y="420878"/>
            <a:ext cx="4402824" cy="591428"/>
          </a:xfrm>
        </p:spPr>
        <p:txBody>
          <a:bodyPr/>
          <a:lstStyle/>
          <a:p>
            <a:r>
              <a:rPr lang="en-US" dirty="0" smtClean="0"/>
              <a:t>Agenda – 9-10am</a:t>
            </a:r>
            <a:endParaRPr lang="en-US" dirty="0"/>
          </a:p>
        </p:txBody>
      </p:sp>
      <p:sp>
        <p:nvSpPr>
          <p:cNvPr id="3" name="Content Placeholder 2"/>
          <p:cNvSpPr>
            <a:spLocks noGrp="1"/>
          </p:cNvSpPr>
          <p:nvPr>
            <p:ph idx="1"/>
          </p:nvPr>
        </p:nvSpPr>
        <p:spPr>
          <a:xfrm>
            <a:off x="1354239" y="1283723"/>
            <a:ext cx="7263068" cy="3377926"/>
          </a:xfrm>
        </p:spPr>
        <p:txBody>
          <a:bodyPr>
            <a:normAutofit/>
          </a:bodyPr>
          <a:lstStyle/>
          <a:p>
            <a:pPr lvl="0"/>
            <a:r>
              <a:rPr lang="en-US" sz="2600" dirty="0" smtClean="0"/>
              <a:t>State Business</a:t>
            </a:r>
          </a:p>
          <a:p>
            <a:pPr lvl="1"/>
            <a:r>
              <a:rPr lang="en-US" sz="2600" dirty="0"/>
              <a:t>Approval of meeting minutes – </a:t>
            </a:r>
            <a:r>
              <a:rPr lang="en-US" sz="2600" dirty="0" smtClean="0"/>
              <a:t>January 28, 2016</a:t>
            </a:r>
            <a:endParaRPr lang="en-US" sz="2600" dirty="0"/>
          </a:p>
          <a:p>
            <a:pPr lvl="1"/>
            <a:r>
              <a:rPr lang="en-US" dirty="0" smtClean="0"/>
              <a:t>Oversight Membership 2017</a:t>
            </a:r>
          </a:p>
          <a:p>
            <a:pPr lvl="1"/>
            <a:r>
              <a:rPr lang="en-US" dirty="0" smtClean="0"/>
              <a:t>Oversight Committee Charter </a:t>
            </a:r>
          </a:p>
          <a:p>
            <a:pPr lvl="1"/>
            <a:r>
              <a:rPr lang="en-US" dirty="0" smtClean="0"/>
              <a:t>New TEM Contract</a:t>
            </a:r>
            <a:endParaRPr lang="en-US" dirty="0"/>
          </a:p>
          <a:p>
            <a:pPr lvl="1"/>
            <a:r>
              <a:rPr lang="en-US" dirty="0" smtClean="0"/>
              <a:t>AZNet II Extension, Amendment 6</a:t>
            </a:r>
          </a:p>
          <a:p>
            <a:r>
              <a:rPr lang="en-US" dirty="0" smtClean="0"/>
              <a:t>Break (10 minutes)</a:t>
            </a:r>
            <a:endParaRPr lang="en-US" dirty="0"/>
          </a:p>
          <a:p>
            <a:pPr lvl="1"/>
            <a:endParaRPr lang="en-US" dirty="0" smtClean="0"/>
          </a:p>
          <a:p>
            <a:pPr marL="0" indent="0">
              <a:buNone/>
            </a:pPr>
            <a:endParaRPr lang="en-US" dirty="0" smtClean="0"/>
          </a:p>
        </p:txBody>
      </p:sp>
      <p:cxnSp>
        <p:nvCxnSpPr>
          <p:cNvPr id="8" name="Straight Connector 7"/>
          <p:cNvCxnSpPr/>
          <p:nvPr/>
        </p:nvCxnSpPr>
        <p:spPr>
          <a:xfrm>
            <a:off x="1354238" y="1110403"/>
            <a:ext cx="550954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a:xfrm>
            <a:off x="6983362" y="5394019"/>
            <a:ext cx="1017640" cy="171753"/>
          </a:xfrm>
        </p:spPr>
        <p:txBody>
          <a:bodyPr/>
          <a:lstStyle/>
          <a:p>
            <a:r>
              <a:rPr lang="en-US" smtClean="0"/>
              <a:t>9/29/2016</a:t>
            </a:r>
            <a:endParaRPr lang="en-US" dirty="0"/>
          </a:p>
        </p:txBody>
      </p:sp>
      <p:sp>
        <p:nvSpPr>
          <p:cNvPr id="9" name="Footer Placeholder 8"/>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10" name="Slide Number Placeholder 9"/>
          <p:cNvSpPr>
            <a:spLocks noGrp="1"/>
          </p:cNvSpPr>
          <p:nvPr>
            <p:ph type="sldNum" sz="quarter" idx="12"/>
          </p:nvPr>
        </p:nvSpPr>
        <p:spPr/>
        <p:txBody>
          <a:bodyPr/>
          <a:lstStyle/>
          <a:p>
            <a:fld id="{0B84AFC9-1F07-4B4F-B919-230372FCEA65}" type="slidenum">
              <a:rPr lang="en-US" smtClean="0"/>
              <a:pPr/>
              <a:t>2</a:t>
            </a:fld>
            <a:endParaRPr lang="en-US" dirty="0"/>
          </a:p>
        </p:txBody>
      </p:sp>
    </p:spTree>
    <p:extLst>
      <p:ext uri="{BB962C8B-B14F-4D97-AF65-F5344CB8AC3E}">
        <p14:creationId xmlns:p14="http://schemas.microsoft.com/office/powerpoint/2010/main" val="3075378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A97B1FBE-DAB1-9D44-A5BB-EFD0106F6757}" type="slidenum">
              <a:rPr lang="en-US" smtClean="0"/>
              <a:pPr/>
              <a:t>20</a:t>
            </a:fld>
            <a:endParaRPr lang="en-US"/>
          </a:p>
        </p:txBody>
      </p:sp>
      <p:pic>
        <p:nvPicPr>
          <p:cNvPr id="2050" name="Picture 2"/>
          <p:cNvPicPr>
            <a:picLocks noChangeAspect="1" noChangeArrowheads="1"/>
          </p:cNvPicPr>
          <p:nvPr/>
        </p:nvPicPr>
        <p:blipFill>
          <a:blip r:embed="rId2"/>
          <a:srcRect/>
          <a:stretch>
            <a:fillRect/>
          </a:stretch>
        </p:blipFill>
        <p:spPr bwMode="auto">
          <a:xfrm>
            <a:off x="822634" y="-1"/>
            <a:ext cx="6603278" cy="501555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61208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B1FBE-DAB1-9D44-A5BB-EFD0106F6757}" type="slidenum">
              <a:rPr lang="en-US" smtClean="0"/>
              <a:pPr/>
              <a:t>21</a:t>
            </a:fld>
            <a:endParaRPr lang="en-US"/>
          </a:p>
        </p:txBody>
      </p:sp>
      <p:sp>
        <p:nvSpPr>
          <p:cNvPr id="2" name="Title 1"/>
          <p:cNvSpPr>
            <a:spLocks noGrp="1"/>
          </p:cNvSpPr>
          <p:nvPr>
            <p:ph type="title" idx="4294967295"/>
          </p:nvPr>
        </p:nvSpPr>
        <p:spPr>
          <a:xfrm>
            <a:off x="0" y="107950"/>
            <a:ext cx="6858000" cy="531813"/>
          </a:xfrm>
        </p:spPr>
        <p:txBody>
          <a:bodyPr>
            <a:normAutofit fontScale="90000"/>
          </a:bodyPr>
          <a:lstStyle/>
          <a:p>
            <a:pPr algn="ctr"/>
            <a:r>
              <a:rPr lang="en-US" sz="1667" u="sng" dirty="0"/>
              <a:t>State of Arizona IQ+ MPLS Phoenix and Tucson Hosts Cloud Port Comparison:</a:t>
            </a:r>
            <a:r>
              <a:rPr lang="en-US" sz="1667" dirty="0"/>
              <a:t/>
            </a:r>
            <a:br>
              <a:rPr lang="en-US" sz="1667" dirty="0"/>
            </a:br>
            <a:r>
              <a:rPr lang="en-US" sz="1667" dirty="0"/>
              <a:t>State Contract ADSPO15-088468</a:t>
            </a:r>
          </a:p>
        </p:txBody>
      </p:sp>
      <p:graphicFrame>
        <p:nvGraphicFramePr>
          <p:cNvPr id="11" name="Table 10"/>
          <p:cNvGraphicFramePr>
            <a:graphicFrameLocks noGrp="1"/>
          </p:cNvGraphicFramePr>
          <p:nvPr>
            <p:extLst>
              <p:ext uri="{D42A27DB-BD31-4B8C-83A1-F6EECF244321}">
                <p14:modId xmlns:p14="http://schemas.microsoft.com/office/powerpoint/2010/main" val="3734746439"/>
              </p:ext>
            </p:extLst>
          </p:nvPr>
        </p:nvGraphicFramePr>
        <p:xfrm>
          <a:off x="760781" y="2127245"/>
          <a:ext cx="6673956" cy="1168758"/>
        </p:xfrm>
        <a:graphic>
          <a:graphicData uri="http://schemas.openxmlformats.org/drawingml/2006/table">
            <a:tbl>
              <a:tblPr firstRow="1" bandRow="1">
                <a:tableStyleId>{5C22544A-7EE6-4342-B048-85BDC9FD1C3A}</a:tableStyleId>
              </a:tblPr>
              <a:tblGrid>
                <a:gridCol w="3336978"/>
                <a:gridCol w="3336978"/>
              </a:tblGrid>
              <a:tr h="345798">
                <a:tc>
                  <a:txBody>
                    <a:bodyPr/>
                    <a:lstStyle/>
                    <a:p>
                      <a:pPr algn="ctr"/>
                      <a:r>
                        <a:rPr lang="en-US" sz="1300" dirty="0" smtClean="0"/>
                        <a:t>Existing Phoenix  and Tucson 600 MPLS Hosts</a:t>
                      </a:r>
                      <a:endParaRPr lang="en-US" sz="1300" dirty="0"/>
                    </a:p>
                  </a:txBody>
                  <a:tcPr marL="76200" marR="76200" marT="38100" marB="38100"/>
                </a:tc>
                <a:tc>
                  <a:txBody>
                    <a:bodyPr/>
                    <a:lstStyle/>
                    <a:p>
                      <a:pPr algn="ctr"/>
                      <a:r>
                        <a:rPr lang="en-US" sz="1300" dirty="0" smtClean="0"/>
                        <a:t>Monthly Cost</a:t>
                      </a:r>
                      <a:endParaRPr lang="en-US" sz="1300" dirty="0"/>
                    </a:p>
                  </a:txBody>
                  <a:tcPr marL="76200" marR="76200" marT="38100" marB="38100"/>
                </a:tc>
              </a:tr>
              <a:tr h="246464">
                <a:tc>
                  <a:txBody>
                    <a:bodyPr/>
                    <a:lstStyle/>
                    <a:p>
                      <a:pPr algn="ctr"/>
                      <a:r>
                        <a:rPr lang="en-US" sz="1300" dirty="0" smtClean="0"/>
                        <a:t>Phoenix 600 Mbps</a:t>
                      </a:r>
                      <a:endParaRPr lang="en-US" sz="1300" dirty="0"/>
                    </a:p>
                  </a:txBody>
                  <a:tcPr marL="76200" marR="76200" marT="38100" marB="38100"/>
                </a:tc>
                <a:tc>
                  <a:txBody>
                    <a:bodyPr/>
                    <a:lstStyle/>
                    <a:p>
                      <a:pPr algn="ctr"/>
                      <a:r>
                        <a:rPr lang="en-US" sz="1300" dirty="0" smtClean="0"/>
                        <a:t>$5,010</a:t>
                      </a:r>
                      <a:endParaRPr lang="en-US" sz="1300" dirty="0"/>
                    </a:p>
                  </a:txBody>
                  <a:tcPr marL="76200" marR="76200" marT="38100" marB="38100"/>
                </a:tc>
              </a:tr>
              <a:tr h="246464">
                <a:tc>
                  <a:txBody>
                    <a:bodyPr/>
                    <a:lstStyle/>
                    <a:p>
                      <a:pPr algn="ctr"/>
                      <a:r>
                        <a:rPr lang="en-US" sz="1300" dirty="0" smtClean="0"/>
                        <a:t>Tucson 600 Mbps</a:t>
                      </a:r>
                      <a:endParaRPr lang="en-US" sz="1300" dirty="0"/>
                    </a:p>
                  </a:txBody>
                  <a:tcPr marL="76200" marR="76200" marT="38100" marB="38100"/>
                </a:tc>
                <a:tc>
                  <a:txBody>
                    <a:bodyPr/>
                    <a:lstStyle/>
                    <a:p>
                      <a:pPr algn="ctr"/>
                      <a:r>
                        <a:rPr lang="en-US" sz="1300" dirty="0" smtClean="0"/>
                        <a:t>$5,010</a:t>
                      </a:r>
                      <a:endParaRPr lang="en-US" sz="1300" dirty="0"/>
                    </a:p>
                  </a:txBody>
                  <a:tcPr marL="76200" marR="76200" marT="38100" marB="38100"/>
                </a:tc>
              </a:tr>
              <a:tr h="246464">
                <a:tc>
                  <a:txBody>
                    <a:bodyPr/>
                    <a:lstStyle/>
                    <a:p>
                      <a:pPr algn="ctr"/>
                      <a:r>
                        <a:rPr lang="en-US" sz="1300" b="1" dirty="0" smtClean="0"/>
                        <a:t>Total Monthly Today</a:t>
                      </a:r>
                      <a:endParaRPr lang="en-US" sz="1300" b="1" dirty="0"/>
                    </a:p>
                  </a:txBody>
                  <a:tcPr marL="76200" marR="76200" marT="38100" marB="38100"/>
                </a:tc>
                <a:tc>
                  <a:txBody>
                    <a:bodyPr/>
                    <a:lstStyle/>
                    <a:p>
                      <a:pPr algn="ctr"/>
                      <a:r>
                        <a:rPr lang="en-US" sz="1300" b="1" dirty="0" smtClean="0"/>
                        <a:t>$10,020</a:t>
                      </a:r>
                      <a:endParaRPr lang="en-US" sz="1300" b="1" dirty="0"/>
                    </a:p>
                  </a:txBody>
                  <a:tcPr marL="76200" marR="76200" marT="38100" marB="3810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36671710"/>
              </p:ext>
            </p:extLst>
          </p:nvPr>
        </p:nvGraphicFramePr>
        <p:xfrm>
          <a:off x="1155801" y="3548026"/>
          <a:ext cx="6404792" cy="1371600"/>
        </p:xfrm>
        <a:graphic>
          <a:graphicData uri="http://schemas.openxmlformats.org/drawingml/2006/table">
            <a:tbl>
              <a:tblPr firstRow="1" bandRow="1">
                <a:tableStyleId>{5C22544A-7EE6-4342-B048-85BDC9FD1C3A}</a:tableStyleId>
              </a:tblPr>
              <a:tblGrid>
                <a:gridCol w="3202396"/>
                <a:gridCol w="3202396"/>
              </a:tblGrid>
              <a:tr h="241435">
                <a:tc>
                  <a:txBody>
                    <a:bodyPr/>
                    <a:lstStyle/>
                    <a:p>
                      <a:pPr algn="ctr"/>
                      <a:r>
                        <a:rPr lang="en-US" sz="1300" dirty="0" smtClean="0"/>
                        <a:t>Cloud Connect Redundant</a:t>
                      </a:r>
                      <a:r>
                        <a:rPr lang="en-US" sz="1300" baseline="0" dirty="0" smtClean="0"/>
                        <a:t> </a:t>
                      </a:r>
                      <a:r>
                        <a:rPr lang="en-US" sz="1300" dirty="0" smtClean="0"/>
                        <a:t>Solution </a:t>
                      </a:r>
                      <a:endParaRPr lang="en-US" sz="1300" dirty="0"/>
                    </a:p>
                  </a:txBody>
                  <a:tcPr marL="76200" marR="76200" marT="38100" marB="38100"/>
                </a:tc>
                <a:tc>
                  <a:txBody>
                    <a:bodyPr/>
                    <a:lstStyle/>
                    <a:p>
                      <a:pPr algn="ctr"/>
                      <a:r>
                        <a:rPr lang="en-US" sz="1300" dirty="0" smtClean="0"/>
                        <a:t>Monthly Cost</a:t>
                      </a:r>
                      <a:endParaRPr lang="en-US" sz="1300" dirty="0"/>
                    </a:p>
                  </a:txBody>
                  <a:tcPr marL="76200" marR="76200" marT="38100" marB="38100"/>
                </a:tc>
              </a:tr>
              <a:tr h="241435">
                <a:tc>
                  <a:txBody>
                    <a:bodyPr/>
                    <a:lstStyle/>
                    <a:p>
                      <a:pPr algn="ctr"/>
                      <a:r>
                        <a:rPr lang="en-US" sz="1300" dirty="0" smtClean="0"/>
                        <a:t>Upgraded</a:t>
                      </a:r>
                      <a:r>
                        <a:rPr lang="en-US" sz="1300" baseline="0" dirty="0" smtClean="0"/>
                        <a:t> 1 Gbps Phoenix  and Tucson Hosts</a:t>
                      </a:r>
                      <a:endParaRPr lang="en-US" sz="1300" dirty="0"/>
                    </a:p>
                  </a:txBody>
                  <a:tcPr marL="76200" marR="76200" marT="38100" marB="38100"/>
                </a:tc>
                <a:tc>
                  <a:txBody>
                    <a:bodyPr/>
                    <a:lstStyle/>
                    <a:p>
                      <a:pPr algn="ctr"/>
                      <a:r>
                        <a:rPr lang="en-US" sz="1300" dirty="0" smtClean="0"/>
                        <a:t>$13,630</a:t>
                      </a:r>
                      <a:endParaRPr lang="en-US" sz="1300" dirty="0"/>
                    </a:p>
                  </a:txBody>
                  <a:tcPr marL="76200" marR="76200" marT="38100" marB="38100"/>
                </a:tc>
              </a:tr>
              <a:tr h="241435">
                <a:tc>
                  <a:txBody>
                    <a:bodyPr/>
                    <a:lstStyle/>
                    <a:p>
                      <a:pPr algn="ctr"/>
                      <a:r>
                        <a:rPr lang="en-US" sz="1300" dirty="0" smtClean="0"/>
                        <a:t>400 Mbps MPLS at  Seattle AWS</a:t>
                      </a:r>
                      <a:endParaRPr lang="en-US" sz="1300" dirty="0"/>
                    </a:p>
                  </a:txBody>
                  <a:tcPr marL="76200" marR="76200" marT="38100" marB="38100"/>
                </a:tc>
                <a:tc>
                  <a:txBody>
                    <a:bodyPr/>
                    <a:lstStyle/>
                    <a:p>
                      <a:pPr algn="ctr"/>
                      <a:r>
                        <a:rPr lang="en-US" sz="1300" dirty="0" smtClean="0"/>
                        <a:t>$1,984</a:t>
                      </a:r>
                      <a:endParaRPr lang="en-US" sz="1300" dirty="0"/>
                    </a:p>
                  </a:txBody>
                  <a:tcPr marL="76200" marR="76200" marT="38100" marB="38100"/>
                </a:tc>
              </a:tr>
              <a:tr h="248649">
                <a:tc>
                  <a:txBody>
                    <a:bodyPr/>
                    <a:lstStyle/>
                    <a:p>
                      <a:pPr algn="ctr"/>
                      <a:r>
                        <a:rPr lang="en-US" sz="1300" dirty="0" smtClean="0"/>
                        <a:t>400 Mbps MPLS at  San Jose  AWS</a:t>
                      </a:r>
                      <a:endParaRPr lang="en-US" sz="1300" dirty="0"/>
                    </a:p>
                  </a:txBody>
                  <a:tcPr marL="76200" marR="76200" marT="38100" marB="38100"/>
                </a:tc>
                <a:tc>
                  <a:txBody>
                    <a:bodyPr/>
                    <a:lstStyle/>
                    <a:p>
                      <a:pPr algn="ctr"/>
                      <a:r>
                        <a:rPr lang="en-US" sz="1300" dirty="0" smtClean="0"/>
                        <a:t>$1,984</a:t>
                      </a:r>
                      <a:endParaRPr lang="en-US" sz="1300" dirty="0"/>
                    </a:p>
                  </a:txBody>
                  <a:tcPr marL="76200" marR="76200" marT="38100" marB="38100"/>
                </a:tc>
              </a:tr>
              <a:tr h="241435">
                <a:tc>
                  <a:txBody>
                    <a:bodyPr/>
                    <a:lstStyle/>
                    <a:p>
                      <a:pPr algn="ctr"/>
                      <a:r>
                        <a:rPr lang="en-US" sz="1300" b="1" dirty="0" smtClean="0"/>
                        <a:t>Total Cloud Connect Solution</a:t>
                      </a:r>
                      <a:endParaRPr lang="en-US" sz="1300" b="1" dirty="0"/>
                    </a:p>
                  </a:txBody>
                  <a:tcPr marL="76200" marR="76200" marT="38100" marB="38100"/>
                </a:tc>
                <a:tc>
                  <a:txBody>
                    <a:bodyPr/>
                    <a:lstStyle/>
                    <a:p>
                      <a:pPr algn="ctr"/>
                      <a:r>
                        <a:rPr lang="en-US" sz="1300" b="1" dirty="0" smtClean="0"/>
                        <a:t>$17,598</a:t>
                      </a:r>
                      <a:endParaRPr lang="en-US" sz="1300" b="1" dirty="0"/>
                    </a:p>
                  </a:txBody>
                  <a:tcPr marL="76200" marR="76200" marT="38100" marB="38100"/>
                </a:tc>
              </a:tr>
            </a:tbl>
          </a:graphicData>
        </a:graphic>
      </p:graphicFrame>
      <p:sp>
        <p:nvSpPr>
          <p:cNvPr id="13" name="Rectangle 12"/>
          <p:cNvSpPr/>
          <p:nvPr/>
        </p:nvSpPr>
        <p:spPr>
          <a:xfrm>
            <a:off x="7831255" y="2602225"/>
            <a:ext cx="1232278" cy="1631601"/>
          </a:xfrm>
          <a:prstGeom prst="rect">
            <a:avLst/>
          </a:prstGeom>
          <a:ln>
            <a:solidFill>
              <a:schemeClr val="tx1"/>
            </a:solidFill>
          </a:ln>
        </p:spPr>
        <p:txBody>
          <a:bodyPr wrap="square">
            <a:spAutoFit/>
          </a:bodyPr>
          <a:lstStyle/>
          <a:p>
            <a:r>
              <a:rPr lang="en-US" sz="1667" b="1" dirty="0">
                <a:solidFill>
                  <a:srgbClr val="FF0000"/>
                </a:solidFill>
              </a:rPr>
              <a:t>Difference to upgrade existing service: $7,578 Monthly</a:t>
            </a:r>
          </a:p>
        </p:txBody>
      </p:sp>
      <p:sp>
        <p:nvSpPr>
          <p:cNvPr id="7" name="TextBox 6"/>
          <p:cNvSpPr txBox="1"/>
          <p:nvPr/>
        </p:nvSpPr>
        <p:spPr>
          <a:xfrm>
            <a:off x="7612862" y="639763"/>
            <a:ext cx="932025" cy="1708160"/>
          </a:xfrm>
          <a:prstGeom prst="rect">
            <a:avLst/>
          </a:prstGeom>
          <a:noFill/>
          <a:ln>
            <a:solidFill>
              <a:schemeClr val="tx1"/>
            </a:solidFill>
          </a:ln>
        </p:spPr>
        <p:txBody>
          <a:bodyPr wrap="square" rtlCol="0">
            <a:spAutoFit/>
          </a:bodyPr>
          <a:lstStyle/>
          <a:p>
            <a:r>
              <a:rPr lang="en-US" sz="1500" dirty="0"/>
              <a:t>Cross connect fees will apply at each data center</a:t>
            </a:r>
          </a:p>
        </p:txBody>
      </p:sp>
      <p:graphicFrame>
        <p:nvGraphicFramePr>
          <p:cNvPr id="8" name="Table 7"/>
          <p:cNvGraphicFramePr>
            <a:graphicFrameLocks noGrp="1"/>
          </p:cNvGraphicFramePr>
          <p:nvPr>
            <p:extLst>
              <p:ext uri="{D42A27DB-BD31-4B8C-83A1-F6EECF244321}">
                <p14:modId xmlns:p14="http://schemas.microsoft.com/office/powerpoint/2010/main" val="996631496"/>
              </p:ext>
            </p:extLst>
          </p:nvPr>
        </p:nvGraphicFramePr>
        <p:xfrm>
          <a:off x="402335" y="738511"/>
          <a:ext cx="6673956" cy="1219200"/>
        </p:xfrm>
        <a:graphic>
          <a:graphicData uri="http://schemas.openxmlformats.org/drawingml/2006/table">
            <a:tbl>
              <a:tblPr firstRow="1" bandRow="1">
                <a:tableStyleId>{5C22544A-7EE6-4342-B048-85BDC9FD1C3A}</a:tableStyleId>
              </a:tblPr>
              <a:tblGrid>
                <a:gridCol w="3336978"/>
                <a:gridCol w="3336978"/>
              </a:tblGrid>
              <a:tr h="226686">
                <a:tc>
                  <a:txBody>
                    <a:bodyPr/>
                    <a:lstStyle/>
                    <a:p>
                      <a:pPr algn="ctr"/>
                      <a:r>
                        <a:rPr lang="en-US" sz="1500" dirty="0" smtClean="0"/>
                        <a:t>Single</a:t>
                      </a:r>
                      <a:r>
                        <a:rPr lang="en-US" sz="1500" baseline="0" dirty="0" smtClean="0"/>
                        <a:t> Agency –redundant Solution</a:t>
                      </a:r>
                      <a:endParaRPr lang="en-US" sz="1500" dirty="0"/>
                    </a:p>
                  </a:txBody>
                  <a:tcPr marL="76200" marR="76200" marT="38100" marB="38100"/>
                </a:tc>
                <a:tc>
                  <a:txBody>
                    <a:bodyPr/>
                    <a:lstStyle/>
                    <a:p>
                      <a:pPr algn="ctr"/>
                      <a:r>
                        <a:rPr lang="en-US" sz="1500" dirty="0" smtClean="0"/>
                        <a:t>Monthly Cost</a:t>
                      </a:r>
                      <a:endParaRPr lang="en-US" sz="1500" dirty="0"/>
                    </a:p>
                  </a:txBody>
                  <a:tcPr marL="76200" marR="76200" marT="38100" marB="38100"/>
                </a:tc>
              </a:tr>
              <a:tr h="226686">
                <a:tc>
                  <a:txBody>
                    <a:bodyPr/>
                    <a:lstStyle/>
                    <a:p>
                      <a:pPr algn="ctr"/>
                      <a:r>
                        <a:rPr lang="en-US" sz="1300" dirty="0" smtClean="0"/>
                        <a:t>New</a:t>
                      </a:r>
                      <a:r>
                        <a:rPr lang="en-US" sz="1300" baseline="0" dirty="0" smtClean="0"/>
                        <a:t> 400 Mbps PHX  and Tucson MPLS Host</a:t>
                      </a:r>
                      <a:endParaRPr lang="en-US" sz="1300" dirty="0"/>
                    </a:p>
                  </a:txBody>
                  <a:tcPr marL="76200" marR="76200" marT="38100" marB="38100"/>
                </a:tc>
                <a:tc>
                  <a:txBody>
                    <a:bodyPr/>
                    <a:lstStyle/>
                    <a:p>
                      <a:pPr algn="ctr"/>
                      <a:r>
                        <a:rPr lang="en-US" sz="1500" dirty="0" smtClean="0"/>
                        <a:t>$8,118</a:t>
                      </a:r>
                      <a:endParaRPr lang="en-US" sz="1500" dirty="0"/>
                    </a:p>
                  </a:txBody>
                  <a:tcPr marL="76200" marR="76200" marT="38100" marB="38100"/>
                </a:tc>
              </a:tr>
              <a:tr h="226686">
                <a:tc>
                  <a:txBody>
                    <a:bodyPr/>
                    <a:lstStyle/>
                    <a:p>
                      <a:pPr algn="ctr"/>
                      <a:r>
                        <a:rPr lang="en-US" sz="1300" dirty="0" smtClean="0"/>
                        <a:t>400 Mbps MPLS at</a:t>
                      </a:r>
                      <a:r>
                        <a:rPr lang="en-US" sz="1300" baseline="0" dirty="0" smtClean="0"/>
                        <a:t> </a:t>
                      </a:r>
                      <a:r>
                        <a:rPr lang="en-US" sz="1300" dirty="0" smtClean="0"/>
                        <a:t>AWS (Seattle</a:t>
                      </a:r>
                      <a:r>
                        <a:rPr lang="en-US" sz="1300" baseline="0" dirty="0" smtClean="0"/>
                        <a:t> and San Jose)</a:t>
                      </a:r>
                      <a:endParaRPr lang="en-US" sz="1300" dirty="0"/>
                    </a:p>
                  </a:txBody>
                  <a:tcPr marL="76200" marR="76200" marT="38100" marB="38100"/>
                </a:tc>
                <a:tc>
                  <a:txBody>
                    <a:bodyPr/>
                    <a:lstStyle/>
                    <a:p>
                      <a:pPr algn="ctr"/>
                      <a:r>
                        <a:rPr lang="en-US" sz="1500" dirty="0" smtClean="0"/>
                        <a:t>$3,968</a:t>
                      </a:r>
                      <a:endParaRPr lang="en-US" sz="1500" dirty="0"/>
                    </a:p>
                  </a:txBody>
                  <a:tcPr marL="76200" marR="76200" marT="38100" marB="38100"/>
                </a:tc>
              </a:tr>
              <a:tr h="226686">
                <a:tc>
                  <a:txBody>
                    <a:bodyPr/>
                    <a:lstStyle/>
                    <a:p>
                      <a:pPr algn="ctr"/>
                      <a:r>
                        <a:rPr lang="en-US" sz="1300" b="1" dirty="0" smtClean="0"/>
                        <a:t>Total Cloud Connect Solution</a:t>
                      </a:r>
                      <a:endParaRPr lang="en-US" sz="1300" b="1" dirty="0"/>
                    </a:p>
                  </a:txBody>
                  <a:tcPr marL="76200" marR="76200" marT="38100" marB="38100"/>
                </a:tc>
                <a:tc>
                  <a:txBody>
                    <a:bodyPr/>
                    <a:lstStyle/>
                    <a:p>
                      <a:pPr algn="ctr"/>
                      <a:r>
                        <a:rPr lang="en-US" sz="1500" b="1" dirty="0" smtClean="0"/>
                        <a:t>$12,086</a:t>
                      </a:r>
                      <a:endParaRPr lang="en-US" sz="1500" b="1" dirty="0"/>
                    </a:p>
                  </a:txBody>
                  <a:tcPr marL="76200" marR="76200" marT="38100" marB="38100"/>
                </a:tc>
              </a:tr>
            </a:tbl>
          </a:graphicData>
        </a:graphic>
      </p:graphicFrame>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415260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B1FBE-DAB1-9D44-A5BB-EFD0106F6757}" type="slidenum">
              <a:rPr lang="en-US" smtClean="0"/>
              <a:pPr/>
              <a:t>22</a:t>
            </a:fld>
            <a:endParaRPr lang="en-US"/>
          </a:p>
        </p:txBody>
      </p:sp>
      <p:sp>
        <p:nvSpPr>
          <p:cNvPr id="2" name="Title 1"/>
          <p:cNvSpPr>
            <a:spLocks noGrp="1"/>
          </p:cNvSpPr>
          <p:nvPr>
            <p:ph type="title" idx="4294967295"/>
          </p:nvPr>
        </p:nvSpPr>
        <p:spPr>
          <a:xfrm>
            <a:off x="0" y="107950"/>
            <a:ext cx="6858000" cy="881063"/>
          </a:xfrm>
        </p:spPr>
        <p:txBody>
          <a:bodyPr>
            <a:normAutofit/>
          </a:bodyPr>
          <a:lstStyle/>
          <a:p>
            <a:pPr algn="ctr"/>
            <a:r>
              <a:rPr lang="en-US" sz="2250" u="sng" dirty="0"/>
              <a:t>State of Arizona IQ+ MPLS Tiered Cloud Port:</a:t>
            </a:r>
            <a:r>
              <a:rPr lang="en-US" dirty="0" smtClean="0"/>
              <a:t/>
            </a:r>
            <a:br>
              <a:rPr lang="en-US" dirty="0" smtClean="0"/>
            </a:br>
            <a:r>
              <a:rPr lang="en-US" sz="1833" dirty="0"/>
              <a:t>State Contract ADSPO15-088468</a:t>
            </a:r>
          </a:p>
        </p:txBody>
      </p:sp>
      <p:graphicFrame>
        <p:nvGraphicFramePr>
          <p:cNvPr id="7" name="Table 6"/>
          <p:cNvGraphicFramePr>
            <a:graphicFrameLocks noGrp="1"/>
          </p:cNvGraphicFramePr>
          <p:nvPr/>
        </p:nvGraphicFramePr>
        <p:xfrm>
          <a:off x="1125378" y="1704259"/>
          <a:ext cx="6858000" cy="1066800"/>
        </p:xfrm>
        <a:graphic>
          <a:graphicData uri="http://schemas.openxmlformats.org/drawingml/2006/table">
            <a:tbl>
              <a:tblPr firstRow="1" bandRow="1">
                <a:tableStyleId>{5C22544A-7EE6-4342-B048-85BDC9FD1C3A}</a:tableStyleId>
              </a:tblPr>
              <a:tblGrid>
                <a:gridCol w="3429000"/>
                <a:gridCol w="3429000"/>
              </a:tblGrid>
              <a:tr h="533400">
                <a:tc>
                  <a:txBody>
                    <a:bodyPr/>
                    <a:lstStyle/>
                    <a:p>
                      <a:pPr algn="ctr"/>
                      <a:r>
                        <a:rPr lang="en-US" sz="1500" dirty="0" smtClean="0"/>
                        <a:t>Increase</a:t>
                      </a:r>
                      <a:r>
                        <a:rPr lang="en-US" sz="1500" baseline="0" dirty="0" smtClean="0"/>
                        <a:t> to </a:t>
                      </a:r>
                      <a:r>
                        <a:rPr lang="en-US" sz="1500" dirty="0" smtClean="0"/>
                        <a:t>1 Gbps Cloud Connect Solution</a:t>
                      </a:r>
                      <a:endParaRPr lang="en-US" sz="1500" dirty="0"/>
                    </a:p>
                  </a:txBody>
                  <a:tcPr marL="76200" marR="76200" marT="38100" marB="38100"/>
                </a:tc>
                <a:tc>
                  <a:txBody>
                    <a:bodyPr/>
                    <a:lstStyle/>
                    <a:p>
                      <a:pPr algn="ctr"/>
                      <a:r>
                        <a:rPr lang="en-US" sz="1500" dirty="0" smtClean="0"/>
                        <a:t>Monthly Cost</a:t>
                      </a:r>
                      <a:endParaRPr lang="en-US" sz="1500" dirty="0"/>
                    </a:p>
                  </a:txBody>
                  <a:tcPr marL="76200" marR="76200" marT="38100" marB="38100"/>
                </a:tc>
              </a:tr>
              <a:tr h="533400">
                <a:tc>
                  <a:txBody>
                    <a:bodyPr/>
                    <a:lstStyle/>
                    <a:p>
                      <a:pPr algn="ctr"/>
                      <a:r>
                        <a:rPr lang="en-US" sz="1500" baseline="0" dirty="0" smtClean="0"/>
                        <a:t>Phoenix  and Tucson Hosts with Seattle and San Jose</a:t>
                      </a:r>
                      <a:endParaRPr lang="en-US" sz="1500" dirty="0"/>
                    </a:p>
                  </a:txBody>
                  <a:tcPr marL="76200" marR="76200" marT="38100" marB="38100"/>
                </a:tc>
                <a:tc>
                  <a:txBody>
                    <a:bodyPr/>
                    <a:lstStyle/>
                    <a:p>
                      <a:pPr algn="ctr"/>
                      <a:r>
                        <a:rPr lang="en-US" sz="1500" dirty="0" smtClean="0"/>
                        <a:t>$7,578</a:t>
                      </a:r>
                      <a:endParaRPr lang="en-US" sz="1500" dirty="0"/>
                    </a:p>
                  </a:txBody>
                  <a:tcPr marL="76200" marR="76200" marT="38100" marB="38100"/>
                </a:tc>
              </a:tr>
            </a:tbl>
          </a:graphicData>
        </a:graphic>
      </p:graphicFrame>
      <p:sp>
        <p:nvSpPr>
          <p:cNvPr id="8" name="TextBox 7"/>
          <p:cNvSpPr txBox="1"/>
          <p:nvPr/>
        </p:nvSpPr>
        <p:spPr>
          <a:xfrm>
            <a:off x="7983378" y="1738965"/>
            <a:ext cx="1019374" cy="1477328"/>
          </a:xfrm>
          <a:prstGeom prst="rect">
            <a:avLst/>
          </a:prstGeom>
          <a:noFill/>
        </p:spPr>
        <p:txBody>
          <a:bodyPr wrap="square" rtlCol="0">
            <a:spAutoFit/>
          </a:bodyPr>
          <a:lstStyle/>
          <a:p>
            <a:r>
              <a:rPr lang="en-US" sz="1500" dirty="0"/>
              <a:t>Cross connect fees will apply at each data center</a:t>
            </a:r>
          </a:p>
        </p:txBody>
      </p:sp>
      <p:graphicFrame>
        <p:nvGraphicFramePr>
          <p:cNvPr id="9" name="Table 8"/>
          <p:cNvGraphicFramePr>
            <a:graphicFrameLocks noGrp="1"/>
          </p:cNvGraphicFramePr>
          <p:nvPr/>
        </p:nvGraphicFramePr>
        <p:xfrm>
          <a:off x="1125378" y="2859549"/>
          <a:ext cx="6858000" cy="1066800"/>
        </p:xfrm>
        <a:graphic>
          <a:graphicData uri="http://schemas.openxmlformats.org/drawingml/2006/table">
            <a:tbl>
              <a:tblPr firstRow="1" bandRow="1">
                <a:tableStyleId>{5C22544A-7EE6-4342-B048-85BDC9FD1C3A}</a:tableStyleId>
              </a:tblPr>
              <a:tblGrid>
                <a:gridCol w="3429000"/>
                <a:gridCol w="3429000"/>
              </a:tblGrid>
              <a:tr h="533400">
                <a:tc>
                  <a:txBody>
                    <a:bodyPr/>
                    <a:lstStyle/>
                    <a:p>
                      <a:pPr algn="ctr"/>
                      <a:r>
                        <a:rPr lang="en-US" sz="1500" dirty="0" smtClean="0"/>
                        <a:t>Increase to 2 Gbps Cloud Connect Solution</a:t>
                      </a:r>
                      <a:endParaRPr lang="en-US" sz="1500" dirty="0"/>
                    </a:p>
                  </a:txBody>
                  <a:tcPr marL="76200" marR="76200" marT="38100" marB="38100"/>
                </a:tc>
                <a:tc>
                  <a:txBody>
                    <a:bodyPr/>
                    <a:lstStyle/>
                    <a:p>
                      <a:pPr algn="ctr"/>
                      <a:r>
                        <a:rPr lang="en-US" sz="1500" dirty="0" smtClean="0"/>
                        <a:t>Monthly Cost</a:t>
                      </a:r>
                      <a:endParaRPr lang="en-US" sz="1500" dirty="0"/>
                    </a:p>
                  </a:txBody>
                  <a:tcPr marL="76200" marR="76200" marT="38100" marB="38100"/>
                </a:tc>
              </a:tr>
              <a:tr h="533400">
                <a:tc>
                  <a:txBody>
                    <a:bodyPr/>
                    <a:lstStyle/>
                    <a:p>
                      <a:pPr algn="ctr"/>
                      <a:r>
                        <a:rPr lang="en-US" sz="1500" baseline="0" dirty="0" smtClean="0"/>
                        <a:t>Phoenix  and Tucson Hosts with Seattle and San Jose</a:t>
                      </a:r>
                      <a:endParaRPr lang="en-US" sz="1500" dirty="0"/>
                    </a:p>
                  </a:txBody>
                  <a:tcPr marL="76200" marR="76200" marT="38100" marB="38100"/>
                </a:tc>
                <a:tc>
                  <a:txBody>
                    <a:bodyPr/>
                    <a:lstStyle/>
                    <a:p>
                      <a:pPr algn="ctr"/>
                      <a:r>
                        <a:rPr lang="en-US" sz="1500" dirty="0" smtClean="0"/>
                        <a:t>$23,440</a:t>
                      </a:r>
                      <a:endParaRPr lang="en-US" sz="1500" dirty="0"/>
                    </a:p>
                  </a:txBody>
                  <a:tcPr marL="76200" marR="76200" marT="38100" marB="3810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00997335"/>
              </p:ext>
            </p:extLst>
          </p:nvPr>
        </p:nvGraphicFramePr>
        <p:xfrm>
          <a:off x="1143002" y="3983565"/>
          <a:ext cx="6858000" cy="1165600"/>
        </p:xfrm>
        <a:graphic>
          <a:graphicData uri="http://schemas.openxmlformats.org/drawingml/2006/table">
            <a:tbl>
              <a:tblPr firstRow="1" bandRow="1">
                <a:tableStyleId>{5C22544A-7EE6-4342-B048-85BDC9FD1C3A}</a:tableStyleId>
              </a:tblPr>
              <a:tblGrid>
                <a:gridCol w="3429000"/>
                <a:gridCol w="3429000"/>
              </a:tblGrid>
              <a:tr h="582800">
                <a:tc>
                  <a:txBody>
                    <a:bodyPr/>
                    <a:lstStyle/>
                    <a:p>
                      <a:pPr algn="ctr"/>
                      <a:r>
                        <a:rPr lang="en-US" sz="1500" dirty="0" smtClean="0"/>
                        <a:t>Increase to 3 Gbps Cloud Connect Solution</a:t>
                      </a:r>
                      <a:endParaRPr lang="en-US" sz="1500" dirty="0"/>
                    </a:p>
                  </a:txBody>
                  <a:tcPr marL="76200" marR="76200" marT="38100" marB="38100"/>
                </a:tc>
                <a:tc>
                  <a:txBody>
                    <a:bodyPr/>
                    <a:lstStyle/>
                    <a:p>
                      <a:pPr algn="ctr"/>
                      <a:r>
                        <a:rPr lang="en-US" sz="1500" dirty="0" smtClean="0"/>
                        <a:t>Monthly Cost</a:t>
                      </a:r>
                      <a:endParaRPr lang="en-US" sz="1500" dirty="0"/>
                    </a:p>
                  </a:txBody>
                  <a:tcPr marL="76200" marR="76200" marT="38100" marB="38100"/>
                </a:tc>
              </a:tr>
              <a:tr h="582800">
                <a:tc>
                  <a:txBody>
                    <a:bodyPr/>
                    <a:lstStyle/>
                    <a:p>
                      <a:pPr algn="ctr"/>
                      <a:r>
                        <a:rPr lang="en-US" sz="1500" baseline="0" dirty="0" smtClean="0"/>
                        <a:t>Phoenix  and Tucson Hosts with Seattle and San Jose</a:t>
                      </a:r>
                      <a:endParaRPr lang="en-US" sz="1500" dirty="0"/>
                    </a:p>
                  </a:txBody>
                  <a:tcPr marL="76200" marR="76200" marT="38100" marB="38100"/>
                </a:tc>
                <a:tc>
                  <a:txBody>
                    <a:bodyPr/>
                    <a:lstStyle/>
                    <a:p>
                      <a:pPr algn="ctr"/>
                      <a:r>
                        <a:rPr lang="en-US" sz="1500" dirty="0" smtClean="0"/>
                        <a:t>$36,836</a:t>
                      </a:r>
                      <a:endParaRPr lang="en-US" sz="1500" dirty="0"/>
                    </a:p>
                  </a:txBody>
                  <a:tcPr marL="76200" marR="76200" marT="38100" marB="38100"/>
                </a:tc>
              </a:tr>
            </a:tbl>
          </a:graphicData>
        </a:graphic>
      </p:graphicFrame>
      <p:sp>
        <p:nvSpPr>
          <p:cNvPr id="11" name="TextBox 10"/>
          <p:cNvSpPr txBox="1"/>
          <p:nvPr/>
        </p:nvSpPr>
        <p:spPr>
          <a:xfrm>
            <a:off x="7917366" y="3392949"/>
            <a:ext cx="1177350" cy="1477328"/>
          </a:xfrm>
          <a:prstGeom prst="rect">
            <a:avLst/>
          </a:prstGeom>
          <a:noFill/>
        </p:spPr>
        <p:txBody>
          <a:bodyPr wrap="square" rtlCol="0">
            <a:spAutoFit/>
          </a:bodyPr>
          <a:lstStyle/>
          <a:p>
            <a:r>
              <a:rPr lang="en-US" sz="1500" dirty="0"/>
              <a:t>*bandwidth includes existing 600 Mbps being used for the State WAN</a:t>
            </a:r>
          </a:p>
        </p:txBody>
      </p:sp>
      <p:sp>
        <p:nvSpPr>
          <p:cNvPr id="12" name="TextBox 11"/>
          <p:cNvSpPr txBox="1"/>
          <p:nvPr/>
        </p:nvSpPr>
        <p:spPr>
          <a:xfrm>
            <a:off x="1143002" y="989462"/>
            <a:ext cx="6840376" cy="553998"/>
          </a:xfrm>
          <a:prstGeom prst="rect">
            <a:avLst/>
          </a:prstGeom>
          <a:noFill/>
        </p:spPr>
        <p:txBody>
          <a:bodyPr wrap="square" rtlCol="0">
            <a:spAutoFit/>
          </a:bodyPr>
          <a:lstStyle/>
          <a:p>
            <a:r>
              <a:rPr lang="en-US" sz="1500" dirty="0"/>
              <a:t>The tables below show a tiered increase in bandwidth and monthly cost for the redundant solution connecting 2 State locations to 2 AWS data centers, fully meshed.</a:t>
            </a:r>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85244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B1FBE-DAB1-9D44-A5BB-EFD0106F6757}" type="slidenum">
              <a:rPr lang="en-US" smtClean="0"/>
              <a:pPr/>
              <a:t>23</a:t>
            </a:fld>
            <a:endParaRPr lang="en-US"/>
          </a:p>
        </p:txBody>
      </p:sp>
      <p:sp>
        <p:nvSpPr>
          <p:cNvPr id="2" name="Title 1"/>
          <p:cNvSpPr>
            <a:spLocks noGrp="1"/>
          </p:cNvSpPr>
          <p:nvPr>
            <p:ph type="title" idx="4294967295"/>
          </p:nvPr>
        </p:nvSpPr>
        <p:spPr>
          <a:xfrm>
            <a:off x="0" y="127000"/>
            <a:ext cx="8229600" cy="592138"/>
          </a:xfrm>
        </p:spPr>
        <p:txBody>
          <a:bodyPr/>
          <a:lstStyle/>
          <a:p>
            <a:pPr algn="ctr"/>
            <a:r>
              <a:rPr lang="en-US" dirty="0" smtClean="0"/>
              <a:t>Multi-Cloud Access</a:t>
            </a:r>
            <a:endParaRPr lang="en-US" dirty="0"/>
          </a:p>
        </p:txBody>
      </p:sp>
      <p:pic>
        <p:nvPicPr>
          <p:cNvPr id="4" name="Picture 3"/>
          <p:cNvPicPr>
            <a:picLocks noChangeAspect="1"/>
          </p:cNvPicPr>
          <p:nvPr/>
        </p:nvPicPr>
        <p:blipFill>
          <a:blip r:embed="rId2"/>
          <a:stretch>
            <a:fillRect/>
          </a:stretch>
        </p:blipFill>
        <p:spPr>
          <a:xfrm>
            <a:off x="813528" y="1225140"/>
            <a:ext cx="3627395" cy="3607573"/>
          </a:xfrm>
          <a:prstGeom prst="rect">
            <a:avLst/>
          </a:prstGeom>
        </p:spPr>
      </p:pic>
      <p:sp>
        <p:nvSpPr>
          <p:cNvPr id="7" name="Rounded Rectangle 6"/>
          <p:cNvSpPr/>
          <p:nvPr/>
        </p:nvSpPr>
        <p:spPr>
          <a:xfrm>
            <a:off x="3440259" y="1002481"/>
            <a:ext cx="2095500" cy="1937931"/>
          </a:xfrm>
          <a:prstGeom prst="roundRect">
            <a:avLst/>
          </a:prstGeom>
          <a:ln w="12700">
            <a:prstDash val="lgDash"/>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500" dirty="0"/>
              <a:t>AZURE Express Route</a:t>
            </a:r>
          </a:p>
          <a:p>
            <a:pPr algn="ctr"/>
            <a:r>
              <a:rPr lang="en-US" sz="1500" dirty="0"/>
              <a:t>Location</a:t>
            </a:r>
          </a:p>
        </p:txBody>
      </p:sp>
      <p:sp>
        <p:nvSpPr>
          <p:cNvPr id="8" name="Rounded Rectangle 7"/>
          <p:cNvSpPr/>
          <p:nvPr/>
        </p:nvSpPr>
        <p:spPr>
          <a:xfrm>
            <a:off x="5888265" y="1002908"/>
            <a:ext cx="1959322" cy="1921448"/>
          </a:xfrm>
          <a:prstGeom prst="roundRect">
            <a:avLst/>
          </a:prstGeom>
          <a:ln w="12700">
            <a:prstDash val="lgDash"/>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500" dirty="0"/>
              <a:t>Microsoft Datacenters</a:t>
            </a:r>
          </a:p>
        </p:txBody>
      </p:sp>
      <p:sp>
        <p:nvSpPr>
          <p:cNvPr id="9" name="TextBox 8"/>
          <p:cNvSpPr txBox="1"/>
          <p:nvPr/>
        </p:nvSpPr>
        <p:spPr>
          <a:xfrm>
            <a:off x="4757296" y="2549594"/>
            <a:ext cx="688009" cy="400110"/>
          </a:xfrm>
          <a:prstGeom prst="rect">
            <a:avLst/>
          </a:prstGeom>
          <a:noFill/>
        </p:spPr>
        <p:txBody>
          <a:bodyPr wrap="none" rtlCol="0">
            <a:spAutoFit/>
          </a:bodyPr>
          <a:lstStyle/>
          <a:p>
            <a:pPr algn="ctr"/>
            <a:r>
              <a:rPr lang="en-US" sz="1000" dirty="0"/>
              <a:t>Microsoft</a:t>
            </a:r>
          </a:p>
          <a:p>
            <a:pPr algn="ctr"/>
            <a:r>
              <a:rPr lang="en-US" sz="1000" dirty="0"/>
              <a:t> Edge</a:t>
            </a:r>
          </a:p>
        </p:txBody>
      </p:sp>
      <p:sp>
        <p:nvSpPr>
          <p:cNvPr id="10" name="TextBox 9"/>
          <p:cNvSpPr txBox="1"/>
          <p:nvPr/>
        </p:nvSpPr>
        <p:spPr>
          <a:xfrm>
            <a:off x="3485547" y="2549594"/>
            <a:ext cx="696024" cy="400110"/>
          </a:xfrm>
          <a:prstGeom prst="rect">
            <a:avLst/>
          </a:prstGeom>
          <a:noFill/>
        </p:spPr>
        <p:txBody>
          <a:bodyPr wrap="none" rtlCol="0">
            <a:spAutoFit/>
          </a:bodyPr>
          <a:lstStyle/>
          <a:p>
            <a:pPr algn="ctr"/>
            <a:r>
              <a:rPr lang="en-US" sz="1000" dirty="0"/>
              <a:t>IQ+ Cloud</a:t>
            </a:r>
          </a:p>
          <a:p>
            <a:pPr algn="ctr"/>
            <a:r>
              <a:rPr lang="en-US" sz="1000" dirty="0"/>
              <a:t>Port</a:t>
            </a:r>
          </a:p>
        </p:txBody>
      </p:sp>
      <p:pic>
        <p:nvPicPr>
          <p:cNvPr id="11" name="Picture 10"/>
          <p:cNvPicPr>
            <a:picLocks noChangeAspect="1"/>
          </p:cNvPicPr>
          <p:nvPr/>
        </p:nvPicPr>
        <p:blipFill>
          <a:blip r:embed="rId3"/>
          <a:stretch>
            <a:fillRect/>
          </a:stretch>
        </p:blipFill>
        <p:spPr>
          <a:xfrm>
            <a:off x="4722133" y="1832391"/>
            <a:ext cx="744857" cy="736581"/>
          </a:xfrm>
          <a:prstGeom prst="rect">
            <a:avLst/>
          </a:prstGeom>
        </p:spPr>
      </p:pic>
      <p:cxnSp>
        <p:nvCxnSpPr>
          <p:cNvPr id="12" name="Straight Connector 11"/>
          <p:cNvCxnSpPr/>
          <p:nvPr/>
        </p:nvCxnSpPr>
        <p:spPr>
          <a:xfrm>
            <a:off x="5420413" y="2025330"/>
            <a:ext cx="375963" cy="0"/>
          </a:xfrm>
          <a:prstGeom prst="line">
            <a:avLst/>
          </a:prstGeom>
          <a:ln w="38100">
            <a:solidFill>
              <a:srgbClr val="0D62CC"/>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96375" y="1731617"/>
            <a:ext cx="0" cy="293713"/>
          </a:xfrm>
          <a:prstGeom prst="line">
            <a:avLst/>
          </a:prstGeom>
          <a:ln w="38100">
            <a:solidFill>
              <a:srgbClr val="0D62CC"/>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20413" y="2376569"/>
            <a:ext cx="375963" cy="0"/>
          </a:xfrm>
          <a:prstGeom prst="line">
            <a:avLst/>
          </a:prstGeom>
          <a:ln w="38100">
            <a:solidFill>
              <a:srgbClr val="F0351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796375" y="2376571"/>
            <a:ext cx="0" cy="285803"/>
          </a:xfrm>
          <a:prstGeom prst="line">
            <a:avLst/>
          </a:prstGeom>
          <a:ln w="38100">
            <a:solidFill>
              <a:srgbClr val="F03512"/>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93243" y="2549594"/>
            <a:ext cx="542136" cy="400110"/>
          </a:xfrm>
          <a:prstGeom prst="rect">
            <a:avLst/>
          </a:prstGeom>
          <a:noFill/>
        </p:spPr>
        <p:txBody>
          <a:bodyPr wrap="none" rtlCol="0">
            <a:spAutoFit/>
          </a:bodyPr>
          <a:lstStyle/>
          <a:p>
            <a:pPr algn="ctr"/>
            <a:r>
              <a:rPr lang="en-US" sz="1000" dirty="0"/>
              <a:t>Transit</a:t>
            </a:r>
          </a:p>
          <a:p>
            <a:pPr algn="ctr"/>
            <a:r>
              <a:rPr lang="en-US" sz="1000" dirty="0"/>
              <a:t>VLANS</a:t>
            </a:r>
          </a:p>
        </p:txBody>
      </p:sp>
      <p:pic>
        <p:nvPicPr>
          <p:cNvPr id="17" name="Picture 16"/>
          <p:cNvPicPr>
            <a:picLocks noChangeAspect="1"/>
          </p:cNvPicPr>
          <p:nvPr/>
        </p:nvPicPr>
        <p:blipFill>
          <a:blip r:embed="rId4"/>
          <a:stretch>
            <a:fillRect/>
          </a:stretch>
        </p:blipFill>
        <p:spPr>
          <a:xfrm>
            <a:off x="3449879" y="1832392"/>
            <a:ext cx="683532" cy="683532"/>
          </a:xfrm>
          <a:prstGeom prst="rect">
            <a:avLst/>
          </a:prstGeom>
        </p:spPr>
      </p:pic>
      <p:cxnSp>
        <p:nvCxnSpPr>
          <p:cNvPr id="18" name="Straight Connector 17"/>
          <p:cNvCxnSpPr/>
          <p:nvPr/>
        </p:nvCxnSpPr>
        <p:spPr>
          <a:xfrm>
            <a:off x="4071416" y="2209546"/>
            <a:ext cx="652177" cy="3130"/>
          </a:xfrm>
          <a:prstGeom prst="line">
            <a:avLst/>
          </a:prstGeom>
          <a:ln w="38100">
            <a:solidFill>
              <a:srgbClr val="7A197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102241" y="2024240"/>
            <a:ext cx="684909" cy="0"/>
          </a:xfrm>
          <a:prstGeom prst="line">
            <a:avLst/>
          </a:prstGeom>
          <a:ln w="38100">
            <a:solidFill>
              <a:srgbClr val="0D62CC"/>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102241" y="2376570"/>
            <a:ext cx="684909" cy="1"/>
          </a:xfrm>
          <a:prstGeom prst="line">
            <a:avLst/>
          </a:prstGeom>
          <a:ln w="38100">
            <a:solidFill>
              <a:srgbClr val="F03512"/>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5"/>
          <a:stretch>
            <a:fillRect/>
          </a:stretch>
        </p:blipFill>
        <p:spPr>
          <a:xfrm>
            <a:off x="3850207" y="2145527"/>
            <a:ext cx="341503" cy="292717"/>
          </a:xfrm>
          <a:prstGeom prst="rect">
            <a:avLst/>
          </a:prstGeom>
        </p:spPr>
      </p:pic>
      <p:pic>
        <p:nvPicPr>
          <p:cNvPr id="22" name="Picture 21"/>
          <p:cNvPicPr>
            <a:picLocks noChangeAspect="1"/>
          </p:cNvPicPr>
          <p:nvPr/>
        </p:nvPicPr>
        <p:blipFill>
          <a:blip r:embed="rId6"/>
          <a:stretch>
            <a:fillRect/>
          </a:stretch>
        </p:blipFill>
        <p:spPr>
          <a:xfrm>
            <a:off x="6128171" y="2410272"/>
            <a:ext cx="626193" cy="422625"/>
          </a:xfrm>
          <a:prstGeom prst="rect">
            <a:avLst/>
          </a:prstGeom>
        </p:spPr>
      </p:pic>
      <p:pic>
        <p:nvPicPr>
          <p:cNvPr id="23" name="Picture 22"/>
          <p:cNvPicPr>
            <a:picLocks noChangeAspect="1"/>
          </p:cNvPicPr>
          <p:nvPr/>
        </p:nvPicPr>
        <p:blipFill>
          <a:blip r:embed="rId7"/>
          <a:stretch>
            <a:fillRect/>
          </a:stretch>
        </p:blipFill>
        <p:spPr>
          <a:xfrm>
            <a:off x="6053453" y="1910376"/>
            <a:ext cx="637551" cy="432464"/>
          </a:xfrm>
          <a:prstGeom prst="rect">
            <a:avLst/>
          </a:prstGeom>
        </p:spPr>
      </p:pic>
      <p:pic>
        <p:nvPicPr>
          <p:cNvPr id="24" name="Picture 23"/>
          <p:cNvPicPr>
            <a:picLocks noChangeAspect="1"/>
          </p:cNvPicPr>
          <p:nvPr/>
        </p:nvPicPr>
        <p:blipFill>
          <a:blip r:embed="rId8"/>
          <a:stretch>
            <a:fillRect/>
          </a:stretch>
        </p:blipFill>
        <p:spPr>
          <a:xfrm>
            <a:off x="6045357" y="1401589"/>
            <a:ext cx="643846" cy="438173"/>
          </a:xfrm>
          <a:prstGeom prst="rect">
            <a:avLst/>
          </a:prstGeom>
        </p:spPr>
      </p:pic>
      <p:cxnSp>
        <p:nvCxnSpPr>
          <p:cNvPr id="25" name="Straight Connector 24"/>
          <p:cNvCxnSpPr/>
          <p:nvPr/>
        </p:nvCxnSpPr>
        <p:spPr>
          <a:xfrm>
            <a:off x="5466990" y="2200682"/>
            <a:ext cx="646871" cy="0"/>
          </a:xfrm>
          <a:prstGeom prst="line">
            <a:avLst/>
          </a:prstGeom>
          <a:ln w="38100">
            <a:solidFill>
              <a:srgbClr val="7A197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796375" y="2710994"/>
            <a:ext cx="317486" cy="0"/>
          </a:xfrm>
          <a:prstGeom prst="line">
            <a:avLst/>
          </a:prstGeom>
          <a:ln w="38100">
            <a:solidFill>
              <a:srgbClr val="F0351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774304" y="1731617"/>
            <a:ext cx="339557" cy="0"/>
          </a:xfrm>
          <a:prstGeom prst="line">
            <a:avLst/>
          </a:prstGeom>
          <a:ln w="38100">
            <a:solidFill>
              <a:srgbClr val="0D62CC"/>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675278" y="1475353"/>
            <a:ext cx="665567" cy="400110"/>
          </a:xfrm>
          <a:prstGeom prst="rect">
            <a:avLst/>
          </a:prstGeom>
          <a:noFill/>
        </p:spPr>
        <p:txBody>
          <a:bodyPr wrap="none" rtlCol="0">
            <a:spAutoFit/>
          </a:bodyPr>
          <a:lstStyle/>
          <a:p>
            <a:r>
              <a:rPr lang="en-US" sz="1000"/>
              <a:t>Azure </a:t>
            </a:r>
          </a:p>
          <a:p>
            <a:r>
              <a:rPr lang="en-US" sz="1000" dirty="0"/>
              <a:t>Compute</a:t>
            </a:r>
          </a:p>
        </p:txBody>
      </p:sp>
      <p:sp>
        <p:nvSpPr>
          <p:cNvPr id="29" name="TextBox 28"/>
          <p:cNvSpPr txBox="1"/>
          <p:nvPr/>
        </p:nvSpPr>
        <p:spPr>
          <a:xfrm>
            <a:off x="6675278" y="1970863"/>
            <a:ext cx="856325" cy="400110"/>
          </a:xfrm>
          <a:prstGeom prst="rect">
            <a:avLst/>
          </a:prstGeom>
          <a:noFill/>
        </p:spPr>
        <p:txBody>
          <a:bodyPr wrap="none" rtlCol="0">
            <a:spAutoFit/>
          </a:bodyPr>
          <a:lstStyle/>
          <a:p>
            <a:r>
              <a:rPr lang="en-US" sz="1000" dirty="0"/>
              <a:t>Azure </a:t>
            </a:r>
            <a:r>
              <a:rPr lang="en-US" sz="1000"/>
              <a:t>Public </a:t>
            </a:r>
          </a:p>
          <a:p>
            <a:r>
              <a:rPr lang="en-US" sz="1000" dirty="0"/>
              <a:t>Services</a:t>
            </a:r>
          </a:p>
        </p:txBody>
      </p:sp>
      <p:sp>
        <p:nvSpPr>
          <p:cNvPr id="30" name="TextBox 29"/>
          <p:cNvSpPr txBox="1"/>
          <p:nvPr/>
        </p:nvSpPr>
        <p:spPr>
          <a:xfrm>
            <a:off x="6675278" y="2546959"/>
            <a:ext cx="720069" cy="246221"/>
          </a:xfrm>
          <a:prstGeom prst="rect">
            <a:avLst/>
          </a:prstGeom>
          <a:noFill/>
        </p:spPr>
        <p:txBody>
          <a:bodyPr wrap="none" rtlCol="0">
            <a:spAutoFit/>
          </a:bodyPr>
          <a:lstStyle/>
          <a:p>
            <a:r>
              <a:rPr lang="en-US" sz="1000" dirty="0"/>
              <a:t>Office 365</a:t>
            </a:r>
          </a:p>
        </p:txBody>
      </p:sp>
      <p:sp>
        <p:nvSpPr>
          <p:cNvPr id="53" name="Rounded Rectangle 52"/>
          <p:cNvSpPr/>
          <p:nvPr/>
        </p:nvSpPr>
        <p:spPr>
          <a:xfrm>
            <a:off x="5808013" y="3020037"/>
            <a:ext cx="2095500" cy="2029703"/>
          </a:xfrm>
          <a:prstGeom prst="roundRect">
            <a:avLst/>
          </a:prstGeom>
          <a:ln w="12700">
            <a:prstDash val="lgDash"/>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500" dirty="0"/>
              <a:t>AWS Region</a:t>
            </a:r>
          </a:p>
        </p:txBody>
      </p:sp>
      <p:sp>
        <p:nvSpPr>
          <p:cNvPr id="54" name="Rounded Rectangle 53"/>
          <p:cNvSpPr/>
          <p:nvPr/>
        </p:nvSpPr>
        <p:spPr>
          <a:xfrm>
            <a:off x="3407143" y="3020037"/>
            <a:ext cx="2095500" cy="2029703"/>
          </a:xfrm>
          <a:prstGeom prst="roundRect">
            <a:avLst/>
          </a:prstGeom>
          <a:ln w="12700">
            <a:prstDash val="lgDash"/>
          </a:ln>
        </p:spPr>
        <p:style>
          <a:lnRef idx="2">
            <a:schemeClr val="dk1"/>
          </a:lnRef>
          <a:fillRef idx="1">
            <a:schemeClr val="lt1"/>
          </a:fillRef>
          <a:effectRef idx="0">
            <a:schemeClr val="dk1"/>
          </a:effectRef>
          <a:fontRef idx="minor">
            <a:schemeClr val="dk1"/>
          </a:fontRef>
        </p:style>
        <p:txBody>
          <a:bodyPr rtlCol="0" anchor="t" anchorCtr="0"/>
          <a:lstStyle/>
          <a:p>
            <a:pPr algn="ctr"/>
            <a:r>
              <a:rPr lang="en-US" sz="1500" dirty="0"/>
              <a:t>AWS Direct Connect</a:t>
            </a:r>
          </a:p>
          <a:p>
            <a:pPr algn="ctr"/>
            <a:r>
              <a:rPr lang="en-US" sz="1500" dirty="0"/>
              <a:t>Location</a:t>
            </a:r>
          </a:p>
        </p:txBody>
      </p:sp>
      <p:sp>
        <p:nvSpPr>
          <p:cNvPr id="55" name="TextBox 54"/>
          <p:cNvSpPr txBox="1"/>
          <p:nvPr/>
        </p:nvSpPr>
        <p:spPr>
          <a:xfrm>
            <a:off x="4780165" y="4511130"/>
            <a:ext cx="617478" cy="553998"/>
          </a:xfrm>
          <a:prstGeom prst="rect">
            <a:avLst/>
          </a:prstGeom>
          <a:noFill/>
        </p:spPr>
        <p:txBody>
          <a:bodyPr wrap="none" rtlCol="0">
            <a:spAutoFit/>
          </a:bodyPr>
          <a:lstStyle/>
          <a:p>
            <a:pPr algn="ctr"/>
            <a:r>
              <a:rPr lang="en-US" sz="1000" dirty="0"/>
              <a:t>Direct </a:t>
            </a:r>
          </a:p>
          <a:p>
            <a:pPr algn="ctr"/>
            <a:r>
              <a:rPr lang="en-US" sz="1000" dirty="0"/>
              <a:t>Connect</a:t>
            </a:r>
          </a:p>
          <a:p>
            <a:pPr algn="ctr"/>
            <a:r>
              <a:rPr lang="en-US" sz="1000" dirty="0"/>
              <a:t>Router</a:t>
            </a:r>
          </a:p>
        </p:txBody>
      </p:sp>
      <p:sp>
        <p:nvSpPr>
          <p:cNvPr id="56" name="TextBox 55"/>
          <p:cNvSpPr txBox="1"/>
          <p:nvPr/>
        </p:nvSpPr>
        <p:spPr>
          <a:xfrm>
            <a:off x="3339125" y="4022760"/>
            <a:ext cx="696024" cy="400110"/>
          </a:xfrm>
          <a:prstGeom prst="rect">
            <a:avLst/>
          </a:prstGeom>
          <a:noFill/>
        </p:spPr>
        <p:txBody>
          <a:bodyPr wrap="none" rtlCol="0">
            <a:spAutoFit/>
          </a:bodyPr>
          <a:lstStyle/>
          <a:p>
            <a:pPr algn="ctr"/>
            <a:r>
              <a:rPr lang="en-US" sz="1000" dirty="0"/>
              <a:t>IQ+ Cloud</a:t>
            </a:r>
          </a:p>
          <a:p>
            <a:pPr algn="ctr"/>
            <a:r>
              <a:rPr lang="en-US" sz="1000" dirty="0"/>
              <a:t>Port</a:t>
            </a:r>
          </a:p>
        </p:txBody>
      </p:sp>
      <p:sp>
        <p:nvSpPr>
          <p:cNvPr id="57" name="TextBox 56"/>
          <p:cNvSpPr txBox="1"/>
          <p:nvPr/>
        </p:nvSpPr>
        <p:spPr>
          <a:xfrm>
            <a:off x="4147239" y="4511130"/>
            <a:ext cx="542136" cy="400110"/>
          </a:xfrm>
          <a:prstGeom prst="rect">
            <a:avLst/>
          </a:prstGeom>
          <a:noFill/>
        </p:spPr>
        <p:txBody>
          <a:bodyPr wrap="none" rtlCol="0">
            <a:spAutoFit/>
          </a:bodyPr>
          <a:lstStyle/>
          <a:p>
            <a:pPr algn="ctr"/>
            <a:r>
              <a:rPr lang="en-US" sz="1000" dirty="0"/>
              <a:t>Transit</a:t>
            </a:r>
          </a:p>
          <a:p>
            <a:pPr algn="ctr"/>
            <a:r>
              <a:rPr lang="en-US" sz="1000" dirty="0"/>
              <a:t>VLANS</a:t>
            </a:r>
          </a:p>
        </p:txBody>
      </p:sp>
      <p:pic>
        <p:nvPicPr>
          <p:cNvPr id="58" name="Picture 57"/>
          <p:cNvPicPr>
            <a:picLocks noChangeAspect="1"/>
          </p:cNvPicPr>
          <p:nvPr/>
        </p:nvPicPr>
        <p:blipFill>
          <a:blip r:embed="rId9"/>
          <a:stretch>
            <a:fillRect/>
          </a:stretch>
        </p:blipFill>
        <p:spPr>
          <a:xfrm>
            <a:off x="5975800" y="4348309"/>
            <a:ext cx="713403" cy="446902"/>
          </a:xfrm>
          <a:prstGeom prst="rect">
            <a:avLst/>
          </a:prstGeom>
        </p:spPr>
      </p:pic>
      <p:cxnSp>
        <p:nvCxnSpPr>
          <p:cNvPr id="59" name="Straight Connector 58"/>
          <p:cNvCxnSpPr/>
          <p:nvPr/>
        </p:nvCxnSpPr>
        <p:spPr>
          <a:xfrm>
            <a:off x="5689249" y="4636143"/>
            <a:ext cx="292173" cy="0"/>
          </a:xfrm>
          <a:prstGeom prst="line">
            <a:avLst/>
          </a:prstGeom>
          <a:ln w="38100">
            <a:solidFill>
              <a:srgbClr val="F38618"/>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66433" y="3744122"/>
            <a:ext cx="330893" cy="0"/>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pic>
        <p:nvPicPr>
          <p:cNvPr id="62" name="Picture 61"/>
          <p:cNvPicPr>
            <a:picLocks noChangeAspect="1"/>
          </p:cNvPicPr>
          <p:nvPr/>
        </p:nvPicPr>
        <p:blipFill>
          <a:blip r:embed="rId4"/>
          <a:stretch>
            <a:fillRect/>
          </a:stretch>
        </p:blipFill>
        <p:spPr>
          <a:xfrm>
            <a:off x="3416763" y="3712309"/>
            <a:ext cx="683532" cy="683532"/>
          </a:xfrm>
          <a:prstGeom prst="rect">
            <a:avLst/>
          </a:prstGeom>
        </p:spPr>
      </p:pic>
      <p:pic>
        <p:nvPicPr>
          <p:cNvPr id="63" name="Picture 62"/>
          <p:cNvPicPr>
            <a:picLocks noChangeAspect="1"/>
          </p:cNvPicPr>
          <p:nvPr/>
        </p:nvPicPr>
        <p:blipFill>
          <a:blip r:embed="rId5"/>
          <a:stretch>
            <a:fillRect/>
          </a:stretch>
        </p:blipFill>
        <p:spPr>
          <a:xfrm>
            <a:off x="3817091" y="4088362"/>
            <a:ext cx="341503" cy="292717"/>
          </a:xfrm>
          <a:prstGeom prst="rect">
            <a:avLst/>
          </a:prstGeom>
        </p:spPr>
      </p:pic>
      <p:cxnSp>
        <p:nvCxnSpPr>
          <p:cNvPr id="64" name="Straight Connector 63"/>
          <p:cNvCxnSpPr/>
          <p:nvPr/>
        </p:nvCxnSpPr>
        <p:spPr>
          <a:xfrm flipV="1">
            <a:off x="5670431" y="3744122"/>
            <a:ext cx="3009" cy="135533"/>
          </a:xfrm>
          <a:prstGeom prst="line">
            <a:avLst/>
          </a:prstGeom>
          <a:ln w="38100">
            <a:solidFill>
              <a:srgbClr val="1C164E"/>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670431" y="4214239"/>
            <a:ext cx="1504" cy="433333"/>
          </a:xfrm>
          <a:prstGeom prst="line">
            <a:avLst/>
          </a:prstGeom>
          <a:ln w="38100">
            <a:solidFill>
              <a:srgbClr val="F38618"/>
            </a:solidFill>
          </a:ln>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3"/>
          <a:stretch>
            <a:fillRect/>
          </a:stretch>
        </p:blipFill>
        <p:spPr>
          <a:xfrm>
            <a:off x="4689017" y="3712309"/>
            <a:ext cx="744857" cy="736581"/>
          </a:xfrm>
          <a:prstGeom prst="rect">
            <a:avLst/>
          </a:prstGeom>
        </p:spPr>
      </p:pic>
      <p:cxnSp>
        <p:nvCxnSpPr>
          <p:cNvPr id="67" name="Straight Connector 66"/>
          <p:cNvCxnSpPr/>
          <p:nvPr/>
        </p:nvCxnSpPr>
        <p:spPr>
          <a:xfrm>
            <a:off x="5361684" y="4214238"/>
            <a:ext cx="318938" cy="0"/>
          </a:xfrm>
          <a:prstGeom prst="line">
            <a:avLst/>
          </a:prstGeom>
          <a:ln w="38100">
            <a:solidFill>
              <a:srgbClr val="F38618"/>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361683" y="3879654"/>
            <a:ext cx="308747" cy="0"/>
          </a:xfrm>
          <a:prstGeom prst="line">
            <a:avLst/>
          </a:prstGeom>
          <a:ln w="38100">
            <a:solidFill>
              <a:srgbClr val="1C164E"/>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071416" y="3879204"/>
            <a:ext cx="691968" cy="0"/>
          </a:xfrm>
          <a:prstGeom prst="line">
            <a:avLst/>
          </a:prstGeom>
          <a:ln w="38100">
            <a:solidFill>
              <a:srgbClr val="1C164E"/>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158594" y="4214238"/>
            <a:ext cx="604791" cy="0"/>
          </a:xfrm>
          <a:prstGeom prst="line">
            <a:avLst/>
          </a:prstGeom>
          <a:ln w="38100">
            <a:solidFill>
              <a:srgbClr val="F38618"/>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3452431" y="4511130"/>
            <a:ext cx="696024" cy="400110"/>
          </a:xfrm>
          <a:prstGeom prst="rect">
            <a:avLst/>
          </a:prstGeom>
          <a:noFill/>
        </p:spPr>
        <p:txBody>
          <a:bodyPr wrap="none" rtlCol="0">
            <a:spAutoFit/>
          </a:bodyPr>
          <a:lstStyle/>
          <a:p>
            <a:pPr algn="ctr"/>
            <a:r>
              <a:rPr lang="en-US" sz="1000" dirty="0"/>
              <a:t>IQ+ Cloud</a:t>
            </a:r>
          </a:p>
          <a:p>
            <a:pPr algn="ctr"/>
            <a:r>
              <a:rPr lang="en-US" sz="1000" dirty="0"/>
              <a:t>Port</a:t>
            </a:r>
          </a:p>
        </p:txBody>
      </p:sp>
      <p:pic>
        <p:nvPicPr>
          <p:cNvPr id="72" name="Picture 71"/>
          <p:cNvPicPr>
            <a:picLocks noChangeAspect="1"/>
          </p:cNvPicPr>
          <p:nvPr/>
        </p:nvPicPr>
        <p:blipFill>
          <a:blip r:embed="rId10"/>
          <a:stretch>
            <a:fillRect/>
          </a:stretch>
        </p:blipFill>
        <p:spPr>
          <a:xfrm>
            <a:off x="5983861" y="3828028"/>
            <a:ext cx="661920" cy="441280"/>
          </a:xfrm>
          <a:prstGeom prst="rect">
            <a:avLst/>
          </a:prstGeom>
        </p:spPr>
      </p:pic>
      <p:cxnSp>
        <p:nvCxnSpPr>
          <p:cNvPr id="75" name="Straight Connector 74"/>
          <p:cNvCxnSpPr/>
          <p:nvPr/>
        </p:nvCxnSpPr>
        <p:spPr>
          <a:xfrm>
            <a:off x="4100295" y="4043733"/>
            <a:ext cx="613345" cy="0"/>
          </a:xfrm>
          <a:prstGeom prst="line">
            <a:avLst/>
          </a:prstGeom>
          <a:ln w="38100">
            <a:solidFill>
              <a:srgbClr val="1C164E"/>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375533" y="4081372"/>
            <a:ext cx="613345" cy="0"/>
          </a:xfrm>
          <a:prstGeom prst="line">
            <a:avLst/>
          </a:prstGeom>
          <a:ln w="38100">
            <a:solidFill>
              <a:srgbClr val="1C164E"/>
            </a:solidFill>
          </a:ln>
        </p:spPr>
        <p:style>
          <a:lnRef idx="2">
            <a:schemeClr val="accent1"/>
          </a:lnRef>
          <a:fillRef idx="0">
            <a:schemeClr val="accent1"/>
          </a:fillRef>
          <a:effectRef idx="1">
            <a:schemeClr val="accent1"/>
          </a:effectRef>
          <a:fontRef idx="minor">
            <a:schemeClr val="tx1"/>
          </a:fontRef>
        </p:style>
      </p:cxnSp>
      <p:pic>
        <p:nvPicPr>
          <p:cNvPr id="60" name="Picture 59"/>
          <p:cNvPicPr>
            <a:picLocks noChangeAspect="1"/>
          </p:cNvPicPr>
          <p:nvPr/>
        </p:nvPicPr>
        <p:blipFill>
          <a:blip r:embed="rId10"/>
          <a:stretch>
            <a:fillRect/>
          </a:stretch>
        </p:blipFill>
        <p:spPr>
          <a:xfrm>
            <a:off x="5981423" y="3408795"/>
            <a:ext cx="661920" cy="441280"/>
          </a:xfrm>
          <a:prstGeom prst="rect">
            <a:avLst/>
          </a:prstGeom>
        </p:spPr>
      </p:pic>
      <p:sp>
        <p:nvSpPr>
          <p:cNvPr id="51" name="TextBox 50"/>
          <p:cNvSpPr txBox="1"/>
          <p:nvPr/>
        </p:nvSpPr>
        <p:spPr>
          <a:xfrm>
            <a:off x="6081137" y="632464"/>
            <a:ext cx="2231508" cy="323165"/>
          </a:xfrm>
          <a:prstGeom prst="rect">
            <a:avLst/>
          </a:prstGeom>
          <a:noFill/>
        </p:spPr>
        <p:txBody>
          <a:bodyPr wrap="none" rtlCol="0">
            <a:spAutoFit/>
          </a:bodyPr>
          <a:lstStyle/>
          <a:p>
            <a:r>
              <a:rPr lang="en-US" sz="1500" dirty="0"/>
              <a:t>*Azure solution in process</a:t>
            </a:r>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128445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B1FBE-DAB1-9D44-A5BB-EFD0106F6757}" type="slidenum">
              <a:rPr lang="en-US" smtClean="0"/>
              <a:pPr/>
              <a:t>24</a:t>
            </a:fld>
            <a:endParaRPr lang="en-US"/>
          </a:p>
        </p:txBody>
      </p:sp>
      <p:pic>
        <p:nvPicPr>
          <p:cNvPr id="3075" name="Picture 3"/>
          <p:cNvPicPr>
            <a:picLocks noChangeAspect="1" noChangeArrowheads="1"/>
          </p:cNvPicPr>
          <p:nvPr/>
        </p:nvPicPr>
        <p:blipFill>
          <a:blip r:embed="rId2"/>
          <a:srcRect/>
          <a:stretch>
            <a:fillRect/>
          </a:stretch>
        </p:blipFill>
        <p:spPr bwMode="auto">
          <a:xfrm>
            <a:off x="303254" y="212141"/>
            <a:ext cx="6660816" cy="4857293"/>
          </a:xfrm>
          <a:prstGeom prst="rect">
            <a:avLst/>
          </a:prstGeom>
          <a:noFill/>
          <a:ln w="9525">
            <a:noFill/>
            <a:miter lim="800000"/>
            <a:headEnd/>
            <a:tailEnd/>
          </a:ln>
        </p:spPr>
      </p:pic>
      <p:sp>
        <p:nvSpPr>
          <p:cNvPr id="4" name="Rectangle 3"/>
          <p:cNvSpPr/>
          <p:nvPr/>
        </p:nvSpPr>
        <p:spPr>
          <a:xfrm>
            <a:off x="2822508" y="0"/>
            <a:ext cx="6092892" cy="1477328"/>
          </a:xfrm>
          <a:prstGeom prst="rect">
            <a:avLst/>
          </a:prstGeom>
        </p:spPr>
        <p:txBody>
          <a:bodyPr wrap="square">
            <a:spAutoFit/>
          </a:bodyPr>
          <a:lstStyle/>
          <a:p>
            <a:r>
              <a:rPr lang="en-US" sz="3000" u="sng" dirty="0"/>
              <a:t>Optical Wave Service (Point-to Point) Cloud Connections at IO Data to AWS Data Centers:</a:t>
            </a:r>
            <a:endParaRPr lang="en-US" sz="3000" dirty="0"/>
          </a:p>
        </p:txBody>
      </p:sp>
      <p:sp>
        <p:nvSpPr>
          <p:cNvPr id="2" name="Date Placeholder 1"/>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56246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B1FBE-DAB1-9D44-A5BB-EFD0106F6757}" type="slidenum">
              <a:rPr lang="en-US" smtClean="0"/>
              <a:pPr/>
              <a:t>25</a:t>
            </a:fld>
            <a:endParaRPr lang="en-US"/>
          </a:p>
        </p:txBody>
      </p:sp>
      <p:sp>
        <p:nvSpPr>
          <p:cNvPr id="2" name="Title 1"/>
          <p:cNvSpPr>
            <a:spLocks noGrp="1"/>
          </p:cNvSpPr>
          <p:nvPr>
            <p:ph type="title" idx="4294967295"/>
          </p:nvPr>
        </p:nvSpPr>
        <p:spPr>
          <a:xfrm>
            <a:off x="0" y="107950"/>
            <a:ext cx="8814816" cy="1238047"/>
          </a:xfrm>
        </p:spPr>
        <p:txBody>
          <a:bodyPr>
            <a:normAutofit fontScale="90000"/>
          </a:bodyPr>
          <a:lstStyle/>
          <a:p>
            <a:pPr algn="ctr"/>
            <a:r>
              <a:rPr lang="en-US" u="sng" dirty="0" smtClean="0"/>
              <a:t>State of Arizona OWS Point-to Point Cloud Connections at IO Data:</a:t>
            </a:r>
            <a:r>
              <a:rPr lang="en-US" dirty="0" smtClean="0"/>
              <a:t/>
            </a:r>
            <a:br>
              <a:rPr lang="en-US" dirty="0" smtClean="0"/>
            </a:br>
            <a:r>
              <a:rPr lang="en-US" sz="2250" dirty="0"/>
              <a:t>State Contract ADSPO15-080717</a:t>
            </a:r>
          </a:p>
        </p:txBody>
      </p:sp>
      <p:graphicFrame>
        <p:nvGraphicFramePr>
          <p:cNvPr id="7" name="Table 6"/>
          <p:cNvGraphicFramePr>
            <a:graphicFrameLocks noGrp="1"/>
          </p:cNvGraphicFramePr>
          <p:nvPr/>
        </p:nvGraphicFramePr>
        <p:xfrm>
          <a:off x="1143000" y="1425496"/>
          <a:ext cx="6858000" cy="1780039"/>
        </p:xfrm>
        <a:graphic>
          <a:graphicData uri="http://schemas.openxmlformats.org/drawingml/2006/table">
            <a:tbl>
              <a:tblPr firstRow="1" bandRow="1">
                <a:tableStyleId>{5C22544A-7EE6-4342-B048-85BDC9FD1C3A}</a:tableStyleId>
              </a:tblPr>
              <a:tblGrid>
                <a:gridCol w="2286000"/>
                <a:gridCol w="2286000"/>
                <a:gridCol w="2286000"/>
              </a:tblGrid>
              <a:tr h="762000">
                <a:tc>
                  <a:txBody>
                    <a:bodyPr/>
                    <a:lstStyle/>
                    <a:p>
                      <a:pPr algn="ctr"/>
                      <a:r>
                        <a:rPr lang="en-US" sz="1500" dirty="0" smtClean="0"/>
                        <a:t>Locations</a:t>
                      </a:r>
                      <a:endParaRPr lang="en-US" sz="1500" dirty="0"/>
                    </a:p>
                  </a:txBody>
                  <a:tcPr marL="76200" marR="76200" marT="38100" marB="38100"/>
                </a:tc>
                <a:tc>
                  <a:txBody>
                    <a:bodyPr/>
                    <a:lstStyle/>
                    <a:p>
                      <a:pPr algn="ctr"/>
                      <a:r>
                        <a:rPr lang="en-US" sz="1500" dirty="0" smtClean="0"/>
                        <a:t>1 Gbps OWS Point-to-Point</a:t>
                      </a:r>
                      <a:endParaRPr lang="en-US" sz="1500" dirty="0"/>
                    </a:p>
                  </a:txBody>
                  <a:tcPr marL="76200" marR="76200" marT="38100" marB="381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t>10 Gbps OWS Point-to-Point</a:t>
                      </a:r>
                    </a:p>
                    <a:p>
                      <a:pPr algn="ctr"/>
                      <a:endParaRPr lang="en-US" sz="1500" dirty="0"/>
                    </a:p>
                  </a:txBody>
                  <a:tcPr marL="76200" marR="76200" marT="38100" marB="38100"/>
                </a:tc>
              </a:tr>
              <a:tr h="323953">
                <a:tc>
                  <a:txBody>
                    <a:bodyPr/>
                    <a:lstStyle/>
                    <a:p>
                      <a:pPr algn="ctr"/>
                      <a:r>
                        <a:rPr lang="en-US" sz="1300" dirty="0" smtClean="0"/>
                        <a:t>AWS San Jose</a:t>
                      </a:r>
                      <a:endParaRPr lang="en-US" sz="1300" dirty="0"/>
                    </a:p>
                  </a:txBody>
                  <a:tcPr marL="76200" marR="76200" marT="38100" marB="38100"/>
                </a:tc>
                <a:tc>
                  <a:txBody>
                    <a:bodyPr/>
                    <a:lstStyle/>
                    <a:p>
                      <a:pPr algn="ctr"/>
                      <a:r>
                        <a:rPr lang="en-US" sz="1300" dirty="0" smtClean="0"/>
                        <a:t>$1,500</a:t>
                      </a:r>
                      <a:endParaRPr lang="en-US" sz="1300" dirty="0"/>
                    </a:p>
                  </a:txBody>
                  <a:tcPr marL="76200" marR="76200" marT="38100" marB="38100"/>
                </a:tc>
                <a:tc>
                  <a:txBody>
                    <a:bodyPr/>
                    <a:lstStyle/>
                    <a:p>
                      <a:pPr algn="ctr"/>
                      <a:r>
                        <a:rPr lang="en-US" sz="1300" dirty="0" smtClean="0"/>
                        <a:t>$3,000</a:t>
                      </a:r>
                      <a:endParaRPr lang="en-US" sz="1300" dirty="0"/>
                    </a:p>
                  </a:txBody>
                  <a:tcPr marL="76200" marR="76200" marT="38100" marB="38100"/>
                </a:tc>
              </a:tr>
              <a:tr h="325453">
                <a:tc>
                  <a:txBody>
                    <a:bodyPr/>
                    <a:lstStyle/>
                    <a:p>
                      <a:pPr algn="ctr"/>
                      <a:r>
                        <a:rPr lang="en-US" sz="1300" dirty="0" smtClean="0"/>
                        <a:t>AWS Seattle </a:t>
                      </a:r>
                      <a:endParaRPr lang="en-US" sz="1300" dirty="0"/>
                    </a:p>
                  </a:txBody>
                  <a:tcPr marL="76200" marR="76200" marT="38100" marB="38100"/>
                </a:tc>
                <a:tc>
                  <a:txBody>
                    <a:bodyPr/>
                    <a:lstStyle/>
                    <a:p>
                      <a:pPr algn="ctr"/>
                      <a:r>
                        <a:rPr lang="en-US" sz="1300" dirty="0" smtClean="0"/>
                        <a:t>$1,500</a:t>
                      </a:r>
                      <a:endParaRPr lang="en-US" sz="1300" dirty="0"/>
                    </a:p>
                  </a:txBody>
                  <a:tcPr marL="76200" marR="76200" marT="38100" marB="38100"/>
                </a:tc>
                <a:tc>
                  <a:txBody>
                    <a:bodyPr/>
                    <a:lstStyle/>
                    <a:p>
                      <a:pPr algn="ctr"/>
                      <a:r>
                        <a:rPr lang="en-US" sz="1300" smtClean="0"/>
                        <a:t>$3,000</a:t>
                      </a:r>
                      <a:endParaRPr lang="en-US" sz="1300" dirty="0"/>
                    </a:p>
                  </a:txBody>
                  <a:tcPr marL="76200" marR="76200" marT="38100" marB="38100"/>
                </a:tc>
              </a:tr>
              <a:tr h="368633">
                <a:tc>
                  <a:txBody>
                    <a:bodyPr/>
                    <a:lstStyle/>
                    <a:p>
                      <a:pPr algn="ctr"/>
                      <a:r>
                        <a:rPr lang="en-US" sz="1300" dirty="0" smtClean="0"/>
                        <a:t>AWS Las Vegas</a:t>
                      </a:r>
                      <a:endParaRPr lang="en-US" sz="1300" dirty="0"/>
                    </a:p>
                  </a:txBody>
                  <a:tcPr marL="76200" marR="76200" marT="38100" marB="38100"/>
                </a:tc>
                <a:tc>
                  <a:txBody>
                    <a:bodyPr/>
                    <a:lstStyle/>
                    <a:p>
                      <a:pPr algn="ctr"/>
                      <a:r>
                        <a:rPr lang="en-US" sz="1300" dirty="0" smtClean="0"/>
                        <a:t>$1,500</a:t>
                      </a:r>
                      <a:endParaRPr lang="en-US" sz="1300" dirty="0"/>
                    </a:p>
                  </a:txBody>
                  <a:tcPr marL="76200" marR="76200" marT="38100" marB="38100"/>
                </a:tc>
                <a:tc>
                  <a:txBody>
                    <a:bodyPr/>
                    <a:lstStyle/>
                    <a:p>
                      <a:pPr algn="ctr"/>
                      <a:r>
                        <a:rPr lang="en-US" sz="1300" dirty="0" smtClean="0"/>
                        <a:t>$3,000</a:t>
                      </a:r>
                      <a:endParaRPr lang="en-US" sz="1300" dirty="0"/>
                    </a:p>
                  </a:txBody>
                  <a:tcPr marL="76200" marR="76200" marT="38100" marB="38100"/>
                </a:tc>
              </a:tr>
            </a:tbl>
          </a:graphicData>
        </a:graphic>
      </p:graphicFrame>
      <p:sp>
        <p:nvSpPr>
          <p:cNvPr id="8" name="TextBox 7"/>
          <p:cNvSpPr txBox="1"/>
          <p:nvPr/>
        </p:nvSpPr>
        <p:spPr>
          <a:xfrm>
            <a:off x="2507742" y="4225700"/>
            <a:ext cx="3964483" cy="323165"/>
          </a:xfrm>
          <a:prstGeom prst="rect">
            <a:avLst/>
          </a:prstGeom>
          <a:noFill/>
        </p:spPr>
        <p:txBody>
          <a:bodyPr wrap="none" rtlCol="0">
            <a:spAutoFit/>
          </a:bodyPr>
          <a:lstStyle/>
          <a:p>
            <a:r>
              <a:rPr lang="en-US" sz="1500" dirty="0"/>
              <a:t>Cross connect fees will apply at each data center</a:t>
            </a:r>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61651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B1FBE-DAB1-9D44-A5BB-EFD0106F6757}" type="slidenum">
              <a:rPr lang="en-US" smtClean="0"/>
              <a:pPr/>
              <a:t>26</a:t>
            </a:fld>
            <a:endParaRPr lang="en-US"/>
          </a:p>
        </p:txBody>
      </p:sp>
      <p:sp>
        <p:nvSpPr>
          <p:cNvPr id="2" name="Title 1"/>
          <p:cNvSpPr>
            <a:spLocks noGrp="1"/>
          </p:cNvSpPr>
          <p:nvPr>
            <p:ph type="title" idx="4294967295"/>
          </p:nvPr>
        </p:nvSpPr>
        <p:spPr>
          <a:xfrm>
            <a:off x="0" y="127000"/>
            <a:ext cx="8229600" cy="592138"/>
          </a:xfrm>
        </p:spPr>
        <p:txBody>
          <a:bodyPr>
            <a:noAutofit/>
          </a:bodyPr>
          <a:lstStyle/>
          <a:p>
            <a:pPr algn="ctr"/>
            <a:r>
              <a:rPr lang="en-US" sz="3600" dirty="0"/>
              <a:t>CenturyLink and AWS Locations</a:t>
            </a:r>
          </a:p>
        </p:txBody>
      </p:sp>
      <p:graphicFrame>
        <p:nvGraphicFramePr>
          <p:cNvPr id="6" name="Table 5"/>
          <p:cNvGraphicFramePr>
            <a:graphicFrameLocks noGrp="1"/>
          </p:cNvGraphicFramePr>
          <p:nvPr>
            <p:extLst>
              <p:ext uri="{D42A27DB-BD31-4B8C-83A1-F6EECF244321}">
                <p14:modId xmlns:p14="http://schemas.microsoft.com/office/powerpoint/2010/main" val="4132468951"/>
              </p:ext>
            </p:extLst>
          </p:nvPr>
        </p:nvGraphicFramePr>
        <p:xfrm>
          <a:off x="424283" y="688270"/>
          <a:ext cx="8391572" cy="4356419"/>
        </p:xfrm>
        <a:graphic>
          <a:graphicData uri="http://schemas.openxmlformats.org/drawingml/2006/table">
            <a:tbl>
              <a:tblPr firstRow="1" bandRow="1">
                <a:tableStyleId>{5C22544A-7EE6-4342-B048-85BDC9FD1C3A}</a:tableStyleId>
              </a:tblPr>
              <a:tblGrid>
                <a:gridCol w="1710479"/>
                <a:gridCol w="1710479"/>
                <a:gridCol w="4970614"/>
              </a:tblGrid>
              <a:tr h="288956">
                <a:tc>
                  <a:txBody>
                    <a:bodyPr/>
                    <a:lstStyle/>
                    <a:p>
                      <a:pPr algn="ctr"/>
                      <a:r>
                        <a:rPr lang="en-US" sz="1500" dirty="0" smtClean="0"/>
                        <a:t>Provider</a:t>
                      </a:r>
                      <a:endParaRPr lang="en-US" sz="1500" dirty="0"/>
                    </a:p>
                  </a:txBody>
                  <a:tcPr marL="76200" marR="76200" marT="38100" marB="38100"/>
                </a:tc>
                <a:tc>
                  <a:txBody>
                    <a:bodyPr/>
                    <a:lstStyle/>
                    <a:p>
                      <a:pPr algn="ctr"/>
                      <a:r>
                        <a:rPr lang="en-US" sz="1500" dirty="0" smtClean="0"/>
                        <a:t>Location</a:t>
                      </a:r>
                      <a:endParaRPr lang="en-US" sz="1500" dirty="0"/>
                    </a:p>
                  </a:txBody>
                  <a:tcPr marL="76200" marR="76200" marT="38100" marB="38100"/>
                </a:tc>
                <a:tc>
                  <a:txBody>
                    <a:bodyPr/>
                    <a:lstStyle/>
                    <a:p>
                      <a:pPr algn="ctr"/>
                      <a:r>
                        <a:rPr lang="en-US" sz="1500" dirty="0" smtClean="0"/>
                        <a:t>Address</a:t>
                      </a:r>
                      <a:endParaRPr lang="en-US" sz="1500" dirty="0"/>
                    </a:p>
                  </a:txBody>
                  <a:tcPr marL="76200" marR="76200" marT="38100" marB="38100"/>
                </a:tc>
              </a:tr>
              <a:tr h="481029">
                <a:tc>
                  <a:txBody>
                    <a:bodyPr/>
                    <a:lstStyle/>
                    <a:p>
                      <a:pPr algn="ctr"/>
                      <a:r>
                        <a:rPr lang="en-US" sz="1000" dirty="0" smtClean="0"/>
                        <a:t>AWS Direct Connect Locations</a:t>
                      </a:r>
                      <a:endParaRPr lang="en-US" sz="1000" dirty="0"/>
                    </a:p>
                  </a:txBody>
                  <a:tcPr marL="76200" marR="76200" marT="38100" marB="38100"/>
                </a:tc>
                <a:tc>
                  <a:txBody>
                    <a:bodyPr/>
                    <a:lstStyle/>
                    <a:p>
                      <a:pPr algn="ctr"/>
                      <a:r>
                        <a:rPr lang="en-US" sz="1000" dirty="0" smtClean="0"/>
                        <a:t>Ashburn, VA</a:t>
                      </a:r>
                    </a:p>
                    <a:p>
                      <a:pPr algn="ctr"/>
                      <a:r>
                        <a:rPr lang="en-US" sz="1000" dirty="0" smtClean="0"/>
                        <a:t>(AWS = Equinix DC1-DC6)</a:t>
                      </a:r>
                      <a:endParaRPr lang="en-US" sz="1000" dirty="0"/>
                    </a:p>
                  </a:txBody>
                  <a:tcPr marL="76200" marR="76200" marT="38100" marB="38100"/>
                </a:tc>
                <a:tc>
                  <a:txBody>
                    <a:bodyPr/>
                    <a:lstStyle/>
                    <a:p>
                      <a:pPr algn="ctr"/>
                      <a:r>
                        <a:rPr lang="fr-FR" sz="1000" dirty="0" smtClean="0"/>
                        <a:t>21701 FILIGREE CT, ASHBURN, VA 20147, Suite 100</a:t>
                      </a:r>
                      <a:endParaRPr lang="en-US" sz="1000" dirty="0"/>
                    </a:p>
                  </a:txBody>
                  <a:tcPr marL="76200" marR="76200" marT="38100" marB="38100"/>
                </a:tc>
              </a:tr>
              <a:tr h="481029">
                <a:tc>
                  <a:txBody>
                    <a:bodyPr/>
                    <a:lstStyle/>
                    <a:p>
                      <a:pPr algn="ctr"/>
                      <a:r>
                        <a:rPr lang="en-US" sz="1000" dirty="0" smtClean="0"/>
                        <a:t>AWS Direct Connect Locations</a:t>
                      </a:r>
                      <a:endParaRPr lang="en-US" sz="1000" dirty="0"/>
                    </a:p>
                  </a:txBody>
                  <a:tcPr marL="76200" marR="76200" marT="38100" marB="38100"/>
                </a:tc>
                <a:tc>
                  <a:txBody>
                    <a:bodyPr/>
                    <a:lstStyle/>
                    <a:p>
                      <a:pPr algn="ctr"/>
                      <a:r>
                        <a:rPr lang="en-US" sz="1000" dirty="0" smtClean="0"/>
                        <a:t>Dallas, TX</a:t>
                      </a:r>
                    </a:p>
                    <a:p>
                      <a:pPr algn="ctr"/>
                      <a:r>
                        <a:rPr lang="en-US" sz="1000" dirty="0" smtClean="0"/>
                        <a:t>(AWS = Equinix DA2)</a:t>
                      </a:r>
                      <a:endParaRPr lang="en-US" sz="1000" dirty="0"/>
                    </a:p>
                  </a:txBody>
                  <a:tcPr marL="76200" marR="76200" marT="38100" marB="38100"/>
                </a:tc>
                <a:tc>
                  <a:txBody>
                    <a:bodyPr/>
                    <a:lstStyle/>
                    <a:p>
                      <a:pPr algn="ctr"/>
                      <a:r>
                        <a:rPr lang="en-US" sz="1000" dirty="0" smtClean="0"/>
                        <a:t>1950 North Stemmons Freeway, Suite 3050, Dallas, TX  75207</a:t>
                      </a:r>
                      <a:endParaRPr lang="en-US" sz="1000" dirty="0"/>
                    </a:p>
                  </a:txBody>
                  <a:tcPr marL="76200" marR="76200" marT="38100" marB="38100"/>
                </a:tc>
              </a:tr>
              <a:tr h="618466">
                <a:tc>
                  <a:txBody>
                    <a:bodyPr/>
                    <a:lstStyle/>
                    <a:p>
                      <a:pPr algn="ctr"/>
                      <a:r>
                        <a:rPr lang="en-US" sz="1000" dirty="0" smtClean="0"/>
                        <a:t>AWS Direct Connect Locations</a:t>
                      </a:r>
                      <a:endParaRPr lang="en-US" sz="1000" dirty="0"/>
                    </a:p>
                  </a:txBody>
                  <a:tcPr marL="76200" marR="76200" marT="38100" marB="38100"/>
                </a:tc>
                <a:tc>
                  <a:txBody>
                    <a:bodyPr/>
                    <a:lstStyle/>
                    <a:p>
                      <a:pPr algn="ctr"/>
                      <a:r>
                        <a:rPr lang="en-US" sz="1000" dirty="0" smtClean="0"/>
                        <a:t>New York, NY</a:t>
                      </a:r>
                    </a:p>
                    <a:p>
                      <a:pPr algn="ctr"/>
                      <a:r>
                        <a:rPr lang="en-US" sz="1000" dirty="0" smtClean="0"/>
                        <a:t>(AWS = Coresite 32 Ave of the Americas)</a:t>
                      </a:r>
                      <a:endParaRPr lang="en-US" sz="1000" dirty="0"/>
                    </a:p>
                  </a:txBody>
                  <a:tcPr marL="76200" marR="76200" marT="38100" marB="38100"/>
                </a:tc>
                <a:tc>
                  <a:txBody>
                    <a:bodyPr/>
                    <a:lstStyle/>
                    <a:p>
                      <a:pPr algn="ctr"/>
                      <a:r>
                        <a:rPr lang="en-US" sz="1000" dirty="0" smtClean="0"/>
                        <a:t>32 Avenue of the Americas, NY, NY</a:t>
                      </a:r>
                      <a:endParaRPr lang="en-US" sz="1000" dirty="0"/>
                    </a:p>
                  </a:txBody>
                  <a:tcPr marL="76200" marR="76200" marT="38100" marB="38100"/>
                </a:tc>
              </a:tr>
              <a:tr h="618466">
                <a:tc>
                  <a:txBody>
                    <a:bodyPr/>
                    <a:lstStyle/>
                    <a:p>
                      <a:pPr algn="ctr"/>
                      <a:r>
                        <a:rPr lang="en-US" sz="1000" b="1" dirty="0" smtClean="0">
                          <a:solidFill>
                            <a:srgbClr val="FF0000"/>
                          </a:solidFill>
                        </a:rPr>
                        <a:t>AWS Direct Connect Locations</a:t>
                      </a:r>
                    </a:p>
                    <a:p>
                      <a:pPr algn="ctr"/>
                      <a:r>
                        <a:rPr lang="en-US" sz="1000" b="1" dirty="0" smtClean="0">
                          <a:solidFill>
                            <a:srgbClr val="FF0000"/>
                          </a:solidFill>
                        </a:rPr>
                        <a:t>(</a:t>
                      </a:r>
                      <a:r>
                        <a:rPr lang="en-US" sz="1000" b="1" dirty="0" err="1" smtClean="0">
                          <a:solidFill>
                            <a:srgbClr val="FF0000"/>
                          </a:solidFill>
                        </a:rPr>
                        <a:t>GovCloud</a:t>
                      </a:r>
                      <a:r>
                        <a:rPr lang="en-US" sz="1000" b="1" dirty="0" smtClean="0">
                          <a:solidFill>
                            <a:srgbClr val="FF0000"/>
                          </a:solidFill>
                        </a:rPr>
                        <a:t>)</a:t>
                      </a:r>
                      <a:endParaRPr lang="en-US" sz="1000" b="1" dirty="0">
                        <a:solidFill>
                          <a:srgbClr val="FF0000"/>
                        </a:solidFill>
                      </a:endParaRPr>
                    </a:p>
                  </a:txBody>
                  <a:tcPr marL="76200" marR="76200" marT="38100" marB="38100"/>
                </a:tc>
                <a:tc>
                  <a:txBody>
                    <a:bodyPr/>
                    <a:lstStyle/>
                    <a:p>
                      <a:pPr algn="ctr"/>
                      <a:r>
                        <a:rPr lang="en-US" sz="1000" b="1" dirty="0" smtClean="0">
                          <a:solidFill>
                            <a:srgbClr val="FF0000"/>
                          </a:solidFill>
                        </a:rPr>
                        <a:t>San Jose, CA</a:t>
                      </a:r>
                    </a:p>
                    <a:p>
                      <a:pPr algn="ctr"/>
                      <a:r>
                        <a:rPr lang="en-US" sz="1000" b="1" dirty="0" smtClean="0">
                          <a:solidFill>
                            <a:srgbClr val="FF0000"/>
                          </a:solidFill>
                        </a:rPr>
                        <a:t>(AWS = Equinix SV1 &amp; SV5)</a:t>
                      </a:r>
                      <a:endParaRPr lang="en-US" sz="1000" b="1" dirty="0">
                        <a:solidFill>
                          <a:srgbClr val="FF0000"/>
                        </a:solidFill>
                      </a:endParaRPr>
                    </a:p>
                  </a:txBody>
                  <a:tcPr marL="76200" marR="76200" marT="38100" marB="38100"/>
                </a:tc>
                <a:tc>
                  <a:txBody>
                    <a:bodyPr/>
                    <a:lstStyle/>
                    <a:p>
                      <a:pPr algn="ctr"/>
                      <a:r>
                        <a:rPr lang="en-US" sz="1000" b="1" dirty="0" smtClean="0">
                          <a:solidFill>
                            <a:srgbClr val="FF0000"/>
                          </a:solidFill>
                        </a:rPr>
                        <a:t>11 Great Oaks Blvd, San Jose CA 95119 Suite 100</a:t>
                      </a:r>
                    </a:p>
                    <a:p>
                      <a:pPr algn="ctr"/>
                      <a:endParaRPr lang="en-US" sz="1000" b="1" dirty="0" smtClean="0">
                        <a:solidFill>
                          <a:srgbClr val="FF0000"/>
                        </a:solidFill>
                      </a:endParaRPr>
                    </a:p>
                  </a:txBody>
                  <a:tcPr marL="76200" marR="76200" marT="38100" marB="38100"/>
                </a:tc>
              </a:tr>
              <a:tr h="505673">
                <a:tc>
                  <a:txBody>
                    <a:bodyPr/>
                    <a:lstStyle/>
                    <a:p>
                      <a:pPr algn="ctr"/>
                      <a:r>
                        <a:rPr lang="en-US" sz="1000" smtClean="0"/>
                        <a:t>AWS Direct Connect Locations</a:t>
                      </a:r>
                      <a:endParaRPr lang="en-US" sz="1000" dirty="0"/>
                    </a:p>
                  </a:txBody>
                  <a:tcPr marL="76200" marR="76200" marT="38100" marB="38100"/>
                </a:tc>
                <a:tc>
                  <a:txBody>
                    <a:bodyPr/>
                    <a:lstStyle/>
                    <a:p>
                      <a:pPr algn="ctr"/>
                      <a:r>
                        <a:rPr lang="en-US" sz="1000" dirty="0" smtClean="0"/>
                        <a:t>Los Angeles, CA</a:t>
                      </a:r>
                    </a:p>
                    <a:p>
                      <a:pPr algn="ctr"/>
                      <a:r>
                        <a:rPr lang="en-US" sz="1000" dirty="0" smtClean="0"/>
                        <a:t>(AWS = Coresite One Wilshire)</a:t>
                      </a:r>
                      <a:endParaRPr lang="en-US" sz="1000" dirty="0"/>
                    </a:p>
                  </a:txBody>
                  <a:tcPr marL="76200" marR="76200" marT="38100" marB="38100"/>
                </a:tc>
                <a:tc>
                  <a:txBody>
                    <a:bodyPr/>
                    <a:lstStyle/>
                    <a:p>
                      <a:pPr algn="ctr"/>
                      <a:r>
                        <a:rPr lang="en-US" sz="1000" dirty="0" smtClean="0"/>
                        <a:t>900 N Alemeda St. Los Angeles, CA 90012 Suite 213</a:t>
                      </a:r>
                      <a:endParaRPr lang="en-US" sz="1000" dirty="0"/>
                    </a:p>
                  </a:txBody>
                  <a:tcPr marL="76200" marR="76200" marT="38100" marB="38100"/>
                </a:tc>
              </a:tr>
              <a:tr h="481029">
                <a:tc>
                  <a:txBody>
                    <a:bodyPr/>
                    <a:lstStyle/>
                    <a:p>
                      <a:pPr algn="ctr"/>
                      <a:r>
                        <a:rPr lang="en-US" sz="1000" b="1" smtClean="0">
                          <a:solidFill>
                            <a:srgbClr val="FF0000"/>
                          </a:solidFill>
                        </a:rPr>
                        <a:t>AWS Direct Connect Locations</a:t>
                      </a:r>
                      <a:endParaRPr lang="en-US" sz="1000" b="1" dirty="0">
                        <a:solidFill>
                          <a:srgbClr val="FF0000"/>
                        </a:solidFill>
                      </a:endParaRPr>
                    </a:p>
                  </a:txBody>
                  <a:tcPr marL="76200" marR="76200" marT="38100" marB="38100"/>
                </a:tc>
                <a:tc>
                  <a:txBody>
                    <a:bodyPr/>
                    <a:lstStyle/>
                    <a:p>
                      <a:pPr algn="ctr"/>
                      <a:r>
                        <a:rPr lang="en-US" sz="1000" b="1" dirty="0" smtClean="0">
                          <a:solidFill>
                            <a:srgbClr val="FF0000"/>
                          </a:solidFill>
                        </a:rPr>
                        <a:t>Seattle, WA</a:t>
                      </a:r>
                    </a:p>
                    <a:p>
                      <a:pPr algn="ctr"/>
                      <a:r>
                        <a:rPr lang="en-US" sz="1000" b="1" dirty="0" smtClean="0">
                          <a:solidFill>
                            <a:srgbClr val="FF0000"/>
                          </a:solidFill>
                        </a:rPr>
                        <a:t>(AWS = Equinix SE2 &amp; SE3)</a:t>
                      </a:r>
                      <a:endParaRPr lang="en-US" sz="1000" b="1" dirty="0">
                        <a:solidFill>
                          <a:srgbClr val="FF0000"/>
                        </a:solidFill>
                      </a:endParaRPr>
                    </a:p>
                  </a:txBody>
                  <a:tcPr marL="76200" marR="76200" marT="38100" marB="38100"/>
                </a:tc>
                <a:tc>
                  <a:txBody>
                    <a:bodyPr/>
                    <a:lstStyle/>
                    <a:p>
                      <a:pPr algn="ctr"/>
                      <a:r>
                        <a:rPr lang="en-US" sz="1000" b="1" dirty="0" smtClean="0">
                          <a:solidFill>
                            <a:srgbClr val="FF0000"/>
                          </a:solidFill>
                        </a:rPr>
                        <a:t>2001 Sixth Ave, The Westin Bldg Suite 1202, Seattle, WA 98121</a:t>
                      </a:r>
                    </a:p>
                    <a:p>
                      <a:pPr algn="ctr"/>
                      <a:r>
                        <a:rPr lang="en-US" sz="1000" b="1" dirty="0" smtClean="0">
                          <a:solidFill>
                            <a:srgbClr val="FF0000"/>
                          </a:solidFill>
                        </a:rPr>
                        <a:t>**Available in October 2016</a:t>
                      </a:r>
                      <a:endParaRPr lang="en-US" sz="1000" b="1" dirty="0">
                        <a:solidFill>
                          <a:srgbClr val="FF0000"/>
                        </a:solidFill>
                      </a:endParaRPr>
                    </a:p>
                  </a:txBody>
                  <a:tcPr marL="76200" marR="76200" marT="38100" marB="38100"/>
                </a:tc>
              </a:tr>
              <a:tr h="794629">
                <a:tc>
                  <a:txBody>
                    <a:bodyPr/>
                    <a:lstStyle/>
                    <a:p>
                      <a:pPr algn="ctr"/>
                      <a:r>
                        <a:rPr lang="en-US" sz="1000" b="1" smtClean="0">
                          <a:solidFill>
                            <a:srgbClr val="FF0000"/>
                          </a:solidFill>
                        </a:rPr>
                        <a:t>AWS Direct Connect Locations</a:t>
                      </a:r>
                      <a:endParaRPr lang="en-US" sz="1000" b="1" dirty="0">
                        <a:solidFill>
                          <a:srgbClr val="FF0000"/>
                        </a:solidFill>
                      </a:endParaRPr>
                    </a:p>
                  </a:txBody>
                  <a:tcPr marL="76200" marR="76200" marT="38100" marB="38100"/>
                </a:tc>
                <a:tc>
                  <a:txBody>
                    <a:bodyPr/>
                    <a:lstStyle/>
                    <a:p>
                      <a:pPr algn="ctr"/>
                      <a:r>
                        <a:rPr lang="en-US" sz="1000" b="1" dirty="0" smtClean="0">
                          <a:solidFill>
                            <a:srgbClr val="FF0000"/>
                          </a:solidFill>
                        </a:rPr>
                        <a:t>Las Vegas, NV</a:t>
                      </a:r>
                    </a:p>
                    <a:p>
                      <a:pPr algn="ctr"/>
                      <a:r>
                        <a:rPr lang="en-US" sz="1000" b="1" dirty="0" smtClean="0">
                          <a:solidFill>
                            <a:srgbClr val="FF0000"/>
                          </a:solidFill>
                        </a:rPr>
                        <a:t>(AWS = Switch SUPERNAP 8)</a:t>
                      </a:r>
                      <a:endParaRPr lang="en-US" sz="1000" b="1" dirty="0">
                        <a:solidFill>
                          <a:srgbClr val="FF0000"/>
                        </a:solidFill>
                      </a:endParaRPr>
                    </a:p>
                  </a:txBody>
                  <a:tcPr marL="76200" marR="76200" marT="38100" marB="38100"/>
                </a:tc>
                <a:tc>
                  <a:txBody>
                    <a:bodyPr/>
                    <a:lstStyle/>
                    <a:p>
                      <a:pPr algn="ctr"/>
                      <a:r>
                        <a:rPr lang="es-ES" sz="1000" b="1" dirty="0" smtClean="0">
                          <a:solidFill>
                            <a:srgbClr val="FF0000"/>
                          </a:solidFill>
                        </a:rPr>
                        <a:t>7135 S. Decatur Blvd., LAS VEGAS, NV 89118</a:t>
                      </a:r>
                    </a:p>
                    <a:p>
                      <a:pPr algn="ctr"/>
                      <a:endParaRPr lang="es-ES" sz="1000" b="1"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rgbClr val="FF0000"/>
                          </a:solidFill>
                        </a:rPr>
                        <a:t>**Will need to use a bundle router solution</a:t>
                      </a:r>
                      <a:r>
                        <a:rPr lang="en-US" sz="1000" b="1" baseline="0" dirty="0" smtClean="0">
                          <a:solidFill>
                            <a:srgbClr val="FF0000"/>
                          </a:solidFill>
                        </a:rPr>
                        <a:t> for MPLS at this location.  Pricing is ICB at this location</a:t>
                      </a:r>
                      <a:endParaRPr lang="en-US" sz="1000" b="1" dirty="0" smtClean="0">
                        <a:solidFill>
                          <a:srgbClr val="FF0000"/>
                        </a:solidFill>
                      </a:endParaRPr>
                    </a:p>
                    <a:p>
                      <a:pPr algn="ctr"/>
                      <a:endParaRPr lang="en-US" sz="1000" b="1" dirty="0">
                        <a:solidFill>
                          <a:srgbClr val="FF0000"/>
                        </a:solidFill>
                      </a:endParaRPr>
                    </a:p>
                  </a:txBody>
                  <a:tcPr marL="76200" marR="76200" marT="38100" marB="38100"/>
                </a:tc>
              </a:tr>
            </a:tbl>
          </a:graphicData>
        </a:graphic>
      </p:graphicFrame>
      <p:sp>
        <p:nvSpPr>
          <p:cNvPr id="8" name="Rectangle 7"/>
          <p:cNvSpPr/>
          <p:nvPr/>
        </p:nvSpPr>
        <p:spPr>
          <a:xfrm>
            <a:off x="7672936" y="3389579"/>
            <a:ext cx="1296538" cy="11449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t>CenturyLink is not currently in EdgeConneX Portland, OR.  </a:t>
            </a:r>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85598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7B1FBE-DAB1-9D44-A5BB-EFD0106F6757}" type="slidenum">
              <a:rPr lang="en-US" smtClean="0"/>
              <a:pPr/>
              <a:t>27</a:t>
            </a:fld>
            <a:endParaRPr lang="en-US"/>
          </a:p>
        </p:txBody>
      </p:sp>
      <p:sp>
        <p:nvSpPr>
          <p:cNvPr id="2" name="Title 1"/>
          <p:cNvSpPr>
            <a:spLocks noGrp="1"/>
          </p:cNvSpPr>
          <p:nvPr>
            <p:ph type="title" idx="4294967295"/>
          </p:nvPr>
        </p:nvSpPr>
        <p:spPr>
          <a:xfrm>
            <a:off x="0" y="127000"/>
            <a:ext cx="8518525" cy="779463"/>
          </a:xfrm>
        </p:spPr>
        <p:txBody>
          <a:bodyPr>
            <a:noAutofit/>
          </a:bodyPr>
          <a:lstStyle/>
          <a:p>
            <a:pPr algn="ctr"/>
            <a:r>
              <a:rPr lang="en-US" sz="3500" dirty="0"/>
              <a:t>CenturyLink and Microsoft AZURE Express Route Locations</a:t>
            </a:r>
          </a:p>
        </p:txBody>
      </p:sp>
      <p:graphicFrame>
        <p:nvGraphicFramePr>
          <p:cNvPr id="6" name="Table 5"/>
          <p:cNvGraphicFramePr>
            <a:graphicFrameLocks noGrp="1"/>
          </p:cNvGraphicFramePr>
          <p:nvPr>
            <p:extLst>
              <p:ext uri="{D42A27DB-BD31-4B8C-83A1-F6EECF244321}">
                <p14:modId xmlns:p14="http://schemas.microsoft.com/office/powerpoint/2010/main" val="1593463485"/>
              </p:ext>
            </p:extLst>
          </p:nvPr>
        </p:nvGraphicFramePr>
        <p:xfrm>
          <a:off x="1208837" y="1662535"/>
          <a:ext cx="5180462" cy="2976033"/>
        </p:xfrm>
        <a:graphic>
          <a:graphicData uri="http://schemas.openxmlformats.org/drawingml/2006/table">
            <a:tbl>
              <a:tblPr firstRow="1" bandRow="1">
                <a:tableStyleId>{5C22544A-7EE6-4342-B048-85BDC9FD1C3A}</a:tableStyleId>
              </a:tblPr>
              <a:tblGrid>
                <a:gridCol w="1055949"/>
                <a:gridCol w="1055949"/>
                <a:gridCol w="3068564"/>
              </a:tblGrid>
              <a:tr h="309033">
                <a:tc>
                  <a:txBody>
                    <a:bodyPr/>
                    <a:lstStyle/>
                    <a:p>
                      <a:r>
                        <a:rPr lang="en-US" sz="1500" dirty="0" smtClean="0"/>
                        <a:t>Provider</a:t>
                      </a:r>
                      <a:endParaRPr lang="en-US" sz="1500" dirty="0"/>
                    </a:p>
                  </a:txBody>
                  <a:tcPr marL="76200" marR="76200" marT="38100" marB="38100"/>
                </a:tc>
                <a:tc>
                  <a:txBody>
                    <a:bodyPr/>
                    <a:lstStyle/>
                    <a:p>
                      <a:r>
                        <a:rPr lang="en-US" sz="1500" dirty="0" smtClean="0"/>
                        <a:t>Location</a:t>
                      </a:r>
                      <a:endParaRPr lang="en-US" sz="1500" dirty="0"/>
                    </a:p>
                  </a:txBody>
                  <a:tcPr marL="76200" marR="76200" marT="38100" marB="38100"/>
                </a:tc>
                <a:tc>
                  <a:txBody>
                    <a:bodyPr/>
                    <a:lstStyle/>
                    <a:p>
                      <a:r>
                        <a:rPr lang="en-US" sz="1500" dirty="0" smtClean="0"/>
                        <a:t>Address</a:t>
                      </a:r>
                      <a:endParaRPr lang="en-US" sz="1500" dirty="0"/>
                    </a:p>
                  </a:txBody>
                  <a:tcPr marL="76200" marR="76200" marT="38100" marB="38100"/>
                </a:tc>
              </a:tr>
              <a:tr h="381000">
                <a:tc>
                  <a:txBody>
                    <a:bodyPr/>
                    <a:lstStyle/>
                    <a:p>
                      <a:r>
                        <a:rPr lang="en-US" sz="1000" dirty="0" smtClean="0"/>
                        <a:t>AZURE Express Route Locations</a:t>
                      </a:r>
                      <a:endParaRPr lang="en-US" sz="1000" dirty="0"/>
                    </a:p>
                  </a:txBody>
                  <a:tcPr marL="76200" marR="76200" marT="38100" marB="38100"/>
                </a:tc>
                <a:tc>
                  <a:txBody>
                    <a:bodyPr/>
                    <a:lstStyle/>
                    <a:p>
                      <a:r>
                        <a:rPr lang="en-US" sz="1000" dirty="0" smtClean="0"/>
                        <a:t>Chicago</a:t>
                      </a:r>
                      <a:endParaRPr lang="en-US" sz="1000" dirty="0"/>
                    </a:p>
                  </a:txBody>
                  <a:tcPr marL="76200" marR="76200" marT="38100" marB="38100"/>
                </a:tc>
                <a:tc>
                  <a:txBody>
                    <a:bodyPr/>
                    <a:lstStyle/>
                    <a:p>
                      <a:r>
                        <a:rPr lang="en-US" sz="1000" dirty="0" smtClean="0"/>
                        <a:t>350 E CERMAK RD, 7th Floor Transport, CHICAGO, IL, 60616</a:t>
                      </a:r>
                      <a:endParaRPr lang="en-US" sz="1000" dirty="0"/>
                    </a:p>
                  </a:txBody>
                  <a:tcPr marL="76200" marR="76200" marT="38100" marB="38100"/>
                </a:tc>
              </a:tr>
              <a:tr h="381000">
                <a:tc>
                  <a:txBody>
                    <a:bodyPr/>
                    <a:lstStyle/>
                    <a:p>
                      <a:r>
                        <a:rPr lang="en-US" sz="1000" smtClean="0"/>
                        <a:t>AZURE Express Route Locations</a:t>
                      </a:r>
                      <a:endParaRPr lang="en-US" sz="1000" dirty="0"/>
                    </a:p>
                  </a:txBody>
                  <a:tcPr marL="76200" marR="76200" marT="38100" marB="38100"/>
                </a:tc>
                <a:tc>
                  <a:txBody>
                    <a:bodyPr/>
                    <a:lstStyle/>
                    <a:p>
                      <a:r>
                        <a:rPr lang="en-US" sz="1000" dirty="0" smtClean="0"/>
                        <a:t>Silicon Valley</a:t>
                      </a:r>
                      <a:endParaRPr lang="en-US" sz="1000" dirty="0"/>
                    </a:p>
                  </a:txBody>
                  <a:tcPr marL="76200" marR="76200" marT="38100" marB="38100"/>
                </a:tc>
                <a:tc>
                  <a:txBody>
                    <a:bodyPr/>
                    <a:lstStyle/>
                    <a:p>
                      <a:r>
                        <a:rPr lang="en-US" sz="1000" dirty="0" smtClean="0"/>
                        <a:t>11 Great Oaks Blvd, San Jose CA 95119 Suite 100</a:t>
                      </a:r>
                      <a:endParaRPr lang="en-US" sz="1000" dirty="0"/>
                    </a:p>
                  </a:txBody>
                  <a:tcPr marL="76200" marR="76200" marT="38100" marB="38100"/>
                </a:tc>
              </a:tr>
              <a:tr h="381000">
                <a:tc>
                  <a:txBody>
                    <a:bodyPr/>
                    <a:lstStyle/>
                    <a:p>
                      <a:r>
                        <a:rPr lang="en-US" sz="1000" dirty="0" smtClean="0"/>
                        <a:t>AZURE Express Route Locations</a:t>
                      </a:r>
                      <a:endParaRPr lang="en-US" sz="1000" dirty="0"/>
                    </a:p>
                  </a:txBody>
                  <a:tcPr marL="76200" marR="76200" marT="38100" marB="38100"/>
                </a:tc>
                <a:tc>
                  <a:txBody>
                    <a:bodyPr/>
                    <a:lstStyle/>
                    <a:p>
                      <a:r>
                        <a:rPr lang="en-US" sz="1000" dirty="0" smtClean="0"/>
                        <a:t>Washington DC</a:t>
                      </a:r>
                      <a:endParaRPr lang="en-US" sz="1000" dirty="0"/>
                    </a:p>
                  </a:txBody>
                  <a:tcPr marL="76200" marR="76200" marT="38100" marB="38100"/>
                </a:tc>
                <a:tc>
                  <a:txBody>
                    <a:bodyPr/>
                    <a:lstStyle/>
                    <a:p>
                      <a:r>
                        <a:rPr lang="fr-FR" sz="1000" dirty="0" smtClean="0"/>
                        <a:t>21701 FILIGREE CT, ASHBURN, VA 20147, Suite 100</a:t>
                      </a:r>
                      <a:endParaRPr lang="en-US" sz="1000" dirty="0"/>
                    </a:p>
                  </a:txBody>
                  <a:tcPr marL="76200" marR="76200" marT="38100" marB="38100"/>
                </a:tc>
              </a:tr>
              <a:tr h="381000">
                <a:tc>
                  <a:txBody>
                    <a:bodyPr/>
                    <a:lstStyle/>
                    <a:p>
                      <a:r>
                        <a:rPr lang="en-US" sz="1000" smtClean="0"/>
                        <a:t>AZURE Express Route Locations</a:t>
                      </a:r>
                      <a:endParaRPr lang="en-US" sz="1000" dirty="0"/>
                    </a:p>
                  </a:txBody>
                  <a:tcPr marL="76200" marR="76200" marT="38100" marB="38100"/>
                </a:tc>
                <a:tc>
                  <a:txBody>
                    <a:bodyPr/>
                    <a:lstStyle/>
                    <a:p>
                      <a:r>
                        <a:rPr lang="en-US" sz="1000" dirty="0" smtClean="0"/>
                        <a:t>Dallas</a:t>
                      </a:r>
                      <a:endParaRPr lang="en-US" sz="1000" dirty="0"/>
                    </a:p>
                  </a:txBody>
                  <a:tcPr marL="76200" marR="76200" marT="38100" marB="38100"/>
                </a:tc>
                <a:tc>
                  <a:txBody>
                    <a:bodyPr/>
                    <a:lstStyle/>
                    <a:p>
                      <a:r>
                        <a:rPr lang="en-US" sz="1000" dirty="0" smtClean="0"/>
                        <a:t>1950 North Stemmons Freeway, Suite 3050, Dallas, TX  75207</a:t>
                      </a:r>
                      <a:endParaRPr lang="en-US" sz="1000" dirty="0"/>
                    </a:p>
                  </a:txBody>
                  <a:tcPr marL="76200" marR="76200" marT="38100" marB="38100"/>
                </a:tc>
              </a:tr>
              <a:tr h="381000">
                <a:tc>
                  <a:txBody>
                    <a:bodyPr/>
                    <a:lstStyle/>
                    <a:p>
                      <a:r>
                        <a:rPr lang="en-US" sz="1000" smtClean="0"/>
                        <a:t>AZURE Express Route Locations</a:t>
                      </a:r>
                      <a:endParaRPr lang="en-US" sz="1000" dirty="0"/>
                    </a:p>
                  </a:txBody>
                  <a:tcPr marL="76200" marR="76200" marT="38100" marB="38100"/>
                </a:tc>
                <a:tc>
                  <a:txBody>
                    <a:bodyPr/>
                    <a:lstStyle/>
                    <a:p>
                      <a:r>
                        <a:rPr lang="en-US" sz="1000" dirty="0" smtClean="0"/>
                        <a:t>New York</a:t>
                      </a:r>
                      <a:endParaRPr lang="en-US" sz="1000" dirty="0"/>
                    </a:p>
                  </a:txBody>
                  <a:tcPr marL="76200" marR="76200" marT="38100" marB="38100"/>
                </a:tc>
                <a:tc>
                  <a:txBody>
                    <a:bodyPr/>
                    <a:lstStyle/>
                    <a:p>
                      <a:r>
                        <a:rPr lang="en-US" sz="1000" dirty="0" smtClean="0"/>
                        <a:t>755 Secaucus Rd, Secaucus, NJ 07094</a:t>
                      </a:r>
                      <a:endParaRPr lang="en-US" sz="1000" dirty="0"/>
                    </a:p>
                  </a:txBody>
                  <a:tcPr marL="76200" marR="76200" marT="38100" marB="38100"/>
                </a:tc>
              </a:tr>
              <a:tr h="381000">
                <a:tc>
                  <a:txBody>
                    <a:bodyPr/>
                    <a:lstStyle/>
                    <a:p>
                      <a:r>
                        <a:rPr lang="en-US" sz="1000" smtClean="0"/>
                        <a:t>AZURE Express Route Locations</a:t>
                      </a:r>
                      <a:endParaRPr lang="en-US" sz="1000" dirty="0"/>
                    </a:p>
                  </a:txBody>
                  <a:tcPr marL="76200" marR="76200" marT="38100" marB="38100"/>
                </a:tc>
                <a:tc>
                  <a:txBody>
                    <a:bodyPr/>
                    <a:lstStyle/>
                    <a:p>
                      <a:r>
                        <a:rPr lang="en-US" sz="1000" dirty="0" smtClean="0"/>
                        <a:t>Seattle</a:t>
                      </a:r>
                      <a:endParaRPr lang="en-US" sz="1000" dirty="0"/>
                    </a:p>
                  </a:txBody>
                  <a:tcPr marL="76200" marR="76200" marT="38100" marB="38100"/>
                </a:tc>
                <a:tc>
                  <a:txBody>
                    <a:bodyPr/>
                    <a:lstStyle/>
                    <a:p>
                      <a:r>
                        <a:rPr lang="en-US" sz="1000" dirty="0" smtClean="0"/>
                        <a:t>2001 Sixth Ave, The Westin Bldg Suite 1202, Seattle, WA 98121</a:t>
                      </a:r>
                      <a:endParaRPr lang="en-US" sz="1000" dirty="0"/>
                    </a:p>
                  </a:txBody>
                  <a:tcPr marL="76200" marR="76200" marT="38100" marB="38100"/>
                </a:tc>
              </a:tr>
              <a:tr h="381000">
                <a:tc>
                  <a:txBody>
                    <a:bodyPr/>
                    <a:lstStyle/>
                    <a:p>
                      <a:r>
                        <a:rPr lang="en-US" sz="1000" smtClean="0"/>
                        <a:t>AZURE Express Route Locations</a:t>
                      </a:r>
                      <a:endParaRPr lang="en-US" sz="1000" dirty="0"/>
                    </a:p>
                  </a:txBody>
                  <a:tcPr marL="76200" marR="76200" marT="38100" marB="38100"/>
                </a:tc>
                <a:tc>
                  <a:txBody>
                    <a:bodyPr/>
                    <a:lstStyle/>
                    <a:p>
                      <a:r>
                        <a:rPr lang="en-US" sz="1000" dirty="0" smtClean="0"/>
                        <a:t>LA, Atlanta, Virginia and Iowa</a:t>
                      </a:r>
                      <a:endParaRPr lang="en-US" sz="1000" dirty="0"/>
                    </a:p>
                  </a:txBody>
                  <a:tcPr marL="76200" marR="76200" marT="38100" marB="38100"/>
                </a:tc>
                <a:tc>
                  <a:txBody>
                    <a:bodyPr/>
                    <a:lstStyle/>
                    <a:p>
                      <a:endParaRPr lang="en-US" sz="1000" dirty="0"/>
                    </a:p>
                  </a:txBody>
                  <a:tcPr marL="76200" marR="76200" marT="38100" marB="38100"/>
                </a:tc>
              </a:tr>
            </a:tbl>
          </a:graphicData>
        </a:graphic>
      </p:graphicFrame>
      <p:sp>
        <p:nvSpPr>
          <p:cNvPr id="7" name="Rectangle 6"/>
          <p:cNvSpPr/>
          <p:nvPr/>
        </p:nvSpPr>
        <p:spPr>
          <a:xfrm>
            <a:off x="6702142" y="1777586"/>
            <a:ext cx="1465443" cy="14557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t>Azure solution in process with CTL product management and Microsoft</a:t>
            </a:r>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260963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908539" y="152729"/>
            <a:ext cx="7347276" cy="4770963"/>
          </a:xfrm>
          <a:prstGeom prst="rect">
            <a:avLst/>
          </a:prstGeom>
          <a:solidFill>
            <a:schemeClr val="tx1">
              <a:lumMod val="85000"/>
              <a:lumOff val="15000"/>
            </a:schemeClr>
          </a:solidFill>
        </p:spPr>
        <p:txBody>
          <a:bodyPr vert="horz" lIns="76200" tIns="38100" rIns="76200" bIns="38100" rtlCol="0" anchor="ctr">
            <a:normAutofit/>
          </a:bodyPr>
          <a:lstStyle>
            <a:lvl1pPr algn="l" defTabSz="457200" rtl="0" eaLnBrk="1" latinLnBrk="0" hangingPunct="1">
              <a:spcBef>
                <a:spcPct val="0"/>
              </a:spcBef>
              <a:buNone/>
              <a:defRPr sz="3200" b="0" kern="1200">
                <a:solidFill>
                  <a:schemeClr val="tx1"/>
                </a:solidFill>
                <a:latin typeface="Arial Narrow"/>
                <a:ea typeface="+mj-ea"/>
                <a:cs typeface="Arial Narrow"/>
              </a:defRPr>
            </a:lvl1pPr>
          </a:lstStyle>
          <a:p>
            <a:pPr algn="ctr"/>
            <a:r>
              <a:rPr lang="en-US" sz="3667" b="1" dirty="0">
                <a:solidFill>
                  <a:srgbClr val="92D050"/>
                </a:solidFill>
                <a:latin typeface="Century Gothic" panose="020B0502020202020204" pitchFamily="34" charset="0"/>
              </a:rPr>
              <a:t>Questions?</a:t>
            </a:r>
          </a:p>
          <a:p>
            <a:pPr algn="ctr"/>
            <a:endParaRPr lang="en-US" sz="3667" b="1" dirty="0">
              <a:solidFill>
                <a:srgbClr val="92D050"/>
              </a:solidFill>
              <a:latin typeface="Century Gothic" panose="020B0502020202020204" pitchFamily="34" charset="0"/>
            </a:endParaRPr>
          </a:p>
          <a:p>
            <a:pPr algn="ctr"/>
            <a:r>
              <a:rPr lang="en-US" sz="3667" b="1" dirty="0">
                <a:solidFill>
                  <a:srgbClr val="92D050"/>
                </a:solidFill>
                <a:latin typeface="Century Gothic" panose="020B0502020202020204" pitchFamily="34" charset="0"/>
              </a:rPr>
              <a:t>Thank You</a:t>
            </a:r>
          </a:p>
        </p:txBody>
      </p:sp>
      <p:sp>
        <p:nvSpPr>
          <p:cNvPr id="2" name="Date Placeholder 1"/>
          <p:cNvSpPr>
            <a:spLocks noGrp="1"/>
          </p:cNvSpPr>
          <p:nvPr>
            <p:ph type="dt" sz="half" idx="10"/>
          </p:nvPr>
        </p:nvSpPr>
        <p:spPr/>
        <p:txBody>
          <a:bodyPr/>
          <a:lstStyle/>
          <a:p>
            <a:r>
              <a:rPr lang="en-US" smtClean="0"/>
              <a:t>9/29/2016</a:t>
            </a:r>
            <a:endParaRPr lang="en-US" dirty="0"/>
          </a:p>
        </p:txBody>
      </p:sp>
      <p:sp>
        <p:nvSpPr>
          <p:cNvPr id="3" name="Footer Placeholder 2"/>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4" name="Slide Number Placeholder 3"/>
          <p:cNvSpPr>
            <a:spLocks noGrp="1"/>
          </p:cNvSpPr>
          <p:nvPr>
            <p:ph type="sldNum" sz="quarter" idx="12"/>
          </p:nvPr>
        </p:nvSpPr>
        <p:spPr/>
        <p:txBody>
          <a:bodyPr/>
          <a:lstStyle/>
          <a:p>
            <a:fld id="{0B84AFC9-1F07-4B4F-B919-230372FCEA65}" type="slidenum">
              <a:rPr lang="en-US" smtClean="0"/>
              <a:pPr/>
              <a:t>28</a:t>
            </a:fld>
            <a:endParaRPr lang="en-US" dirty="0"/>
          </a:p>
        </p:txBody>
      </p:sp>
    </p:spTree>
    <p:extLst>
      <p:ext uri="{BB962C8B-B14F-4D97-AF65-F5344CB8AC3E}">
        <p14:creationId xmlns:p14="http://schemas.microsoft.com/office/powerpoint/2010/main" val="251812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fade">
                                      <p:cBhvr>
                                        <p:cTn id="7" dur="1000"/>
                                        <p:tgtEl>
                                          <p:spTgt spid="58">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58">
                                            <p:txEl>
                                              <p:pRg st="2" end="2"/>
                                            </p:txEl>
                                          </p:spTgt>
                                        </p:tgtEl>
                                        <p:attrNameLst>
                                          <p:attrName>style.visibility</p:attrName>
                                        </p:attrNameLst>
                                      </p:cBhvr>
                                      <p:to>
                                        <p:strVal val="visible"/>
                                      </p:to>
                                    </p:set>
                                    <p:animEffect transition="in" filter="fade">
                                      <p:cBhvr>
                                        <p:cTn id="10" dur="1000"/>
                                        <p:tgtEl>
                                          <p:spTgt spid="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17979" y="876300"/>
            <a:ext cx="6183021" cy="1828800"/>
          </a:xfrm>
        </p:spPr>
        <p:txBody>
          <a:bodyPr>
            <a:normAutofit fontScale="90000"/>
          </a:bodyPr>
          <a:lstStyle/>
          <a:p>
            <a:pPr algn="ctr"/>
            <a:r>
              <a:rPr lang="en-US" dirty="0" smtClean="0"/>
              <a:t>Shared Hosted Data Center</a:t>
            </a:r>
            <a:br>
              <a:rPr lang="en-US" dirty="0" smtClean="0"/>
            </a:br>
            <a:r>
              <a:rPr lang="en-US" dirty="0" smtClean="0"/>
              <a:t>Phase I </a:t>
            </a:r>
            <a:br>
              <a:rPr lang="en-US" dirty="0" smtClean="0"/>
            </a:br>
            <a:r>
              <a:rPr lang="en-US" dirty="0" smtClean="0"/>
              <a:t>Establish Presence	</a:t>
            </a:r>
            <a:endParaRPr lang="en-US" dirty="0"/>
          </a:p>
        </p:txBody>
      </p:sp>
      <p:sp>
        <p:nvSpPr>
          <p:cNvPr id="7" name="Subtitle 6"/>
          <p:cNvSpPr>
            <a:spLocks noGrp="1"/>
          </p:cNvSpPr>
          <p:nvPr>
            <p:ph type="subTitle" idx="1"/>
          </p:nvPr>
        </p:nvSpPr>
        <p:spPr>
          <a:xfrm>
            <a:off x="315621" y="3644900"/>
            <a:ext cx="4332579" cy="889000"/>
          </a:xfrm>
        </p:spPr>
        <p:txBody>
          <a:bodyPr>
            <a:normAutofit/>
          </a:bodyPr>
          <a:lstStyle/>
          <a:p>
            <a:r>
              <a:rPr lang="en-US" sz="2000" i="1" dirty="0" smtClean="0"/>
              <a:t>Suzan Tasvibi-Tanha</a:t>
            </a:r>
          </a:p>
          <a:p>
            <a:r>
              <a:rPr lang="en-US" sz="2000" i="1" dirty="0" smtClean="0"/>
              <a:t>Chief of Managed Services</a:t>
            </a:r>
            <a:endParaRPr lang="en-US" sz="2000" i="1" dirty="0"/>
          </a:p>
        </p:txBody>
      </p:sp>
    </p:spTree>
    <p:extLst>
      <p:ext uri="{BB962C8B-B14F-4D97-AF65-F5344CB8AC3E}">
        <p14:creationId xmlns:p14="http://schemas.microsoft.com/office/powerpoint/2010/main" val="298293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Oversight Membership</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3</a:t>
            </a:fld>
            <a:endParaRPr lang="en-US" dirty="0"/>
          </a:p>
        </p:txBody>
      </p:sp>
      <p:cxnSp>
        <p:nvCxnSpPr>
          <p:cNvPr id="7" name="Straight Connector 6"/>
          <p:cNvCxnSpPr/>
          <p:nvPr/>
        </p:nvCxnSpPr>
        <p:spPr>
          <a:xfrm>
            <a:off x="269516" y="826977"/>
            <a:ext cx="864588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738197360"/>
              </p:ext>
            </p:extLst>
          </p:nvPr>
        </p:nvGraphicFramePr>
        <p:xfrm>
          <a:off x="481630" y="884209"/>
          <a:ext cx="8318598" cy="3213178"/>
        </p:xfrm>
        <a:graphic>
          <a:graphicData uri="http://schemas.openxmlformats.org/drawingml/2006/table">
            <a:tbl>
              <a:tblPr/>
              <a:tblGrid>
                <a:gridCol w="1772958"/>
                <a:gridCol w="4969869"/>
                <a:gridCol w="1575771"/>
              </a:tblGrid>
              <a:tr h="196139">
                <a:tc gridSpan="3">
                  <a:txBody>
                    <a:bodyPr/>
                    <a:lstStyle/>
                    <a:p>
                      <a:r>
                        <a:rPr lang="en-US" sz="1300" dirty="0" smtClean="0"/>
                        <a:t>Voting</a:t>
                      </a:r>
                      <a:r>
                        <a:rPr lang="en-US" sz="1300" baseline="0" dirty="0" smtClean="0"/>
                        <a:t> Members </a:t>
                      </a:r>
                      <a:endParaRPr lang="en-US" sz="1300" dirty="0"/>
                    </a:p>
                  </a:txBody>
                  <a:tcPr marL="6745" marR="6745" marT="6745" marB="6745" anchor="ctr"/>
                </a:tc>
                <a:tc hMerge="1">
                  <a:txBody>
                    <a:bodyPr/>
                    <a:lstStyle/>
                    <a:p>
                      <a:endParaRPr lang="en-US"/>
                    </a:p>
                  </a:txBody>
                  <a:tcPr/>
                </a:tc>
                <a:tc hMerge="1">
                  <a:txBody>
                    <a:bodyPr/>
                    <a:lstStyle/>
                    <a:p>
                      <a:endParaRPr lang="en-US"/>
                    </a:p>
                  </a:txBody>
                  <a:tcPr/>
                </a:tc>
              </a:tr>
              <a:tr h="196139">
                <a:tc>
                  <a:txBody>
                    <a:bodyPr/>
                    <a:lstStyle/>
                    <a:p>
                      <a:r>
                        <a:rPr lang="en-US" sz="1300" dirty="0" smtClean="0"/>
                        <a:t>Suzan</a:t>
                      </a:r>
                      <a:r>
                        <a:rPr lang="en-US" sz="1300" baseline="0" dirty="0" smtClean="0"/>
                        <a:t> </a:t>
                      </a:r>
                      <a:r>
                        <a:rPr lang="en-US" sz="1300" baseline="0" dirty="0" err="1" smtClean="0"/>
                        <a:t>Tasvibi-Tanha</a:t>
                      </a:r>
                      <a:r>
                        <a:rPr lang="en-US" sz="1300" dirty="0" smtClean="0"/>
                        <a:t>, co-chair</a:t>
                      </a:r>
                      <a:endParaRPr lang="en-US" sz="1300" dirty="0"/>
                    </a:p>
                  </a:txBody>
                  <a:tcPr marL="6745" marR="6745" marT="6745" marB="6745" anchor="ctr">
                    <a:lnL>
                      <a:noFill/>
                    </a:lnL>
                    <a:lnR>
                      <a:noFill/>
                    </a:lnR>
                    <a:lnB>
                      <a:noFill/>
                    </a:lnB>
                  </a:tcPr>
                </a:tc>
                <a:tc>
                  <a:txBody>
                    <a:bodyPr/>
                    <a:lstStyle/>
                    <a:p>
                      <a:r>
                        <a:rPr lang="en-US" sz="1300" dirty="0" smtClean="0"/>
                        <a:t>ASET </a:t>
                      </a:r>
                      <a:r>
                        <a:rPr lang="en-US" sz="1300" dirty="0"/>
                        <a:t>Enterprise Infrastructure &amp; </a:t>
                      </a:r>
                      <a:r>
                        <a:rPr lang="en-US" sz="1300" dirty="0" smtClean="0"/>
                        <a:t>Communications</a:t>
                      </a:r>
                      <a:endParaRPr lang="en-US" sz="1300" dirty="0"/>
                    </a:p>
                  </a:txBody>
                  <a:tcPr marL="6745" marR="6745" marT="6745" marB="6745" anchor="ctr">
                    <a:lnL>
                      <a:noFill/>
                    </a:lnL>
                    <a:lnR>
                      <a:noFill/>
                    </a:lnR>
                    <a:lnT>
                      <a:noFill/>
                    </a:lnT>
                    <a:lnB>
                      <a:noFill/>
                    </a:lnB>
                  </a:tcPr>
                </a:tc>
                <a:tc>
                  <a:txBody>
                    <a:bodyPr/>
                    <a:lstStyle/>
                    <a:p>
                      <a:r>
                        <a:rPr lang="en-US" sz="1300" dirty="0" smtClean="0"/>
                        <a:t>ADOA-ASET-EIC</a:t>
                      </a:r>
                      <a:endParaRPr lang="en-US" sz="1300" dirty="0"/>
                    </a:p>
                  </a:txBody>
                  <a:tcPr marL="6745" marR="6745" marT="6745" marB="6745" anchor="ctr">
                    <a:lnL>
                      <a:noFill/>
                    </a:lnL>
                    <a:lnR>
                      <a:noFill/>
                    </a:lnR>
                    <a:lnT>
                      <a:noFill/>
                    </a:lnT>
                    <a:lnB>
                      <a:noFill/>
                    </a:lnB>
                  </a:tcPr>
                </a:tc>
              </a:tr>
              <a:tr h="196139">
                <a:tc>
                  <a:txBody>
                    <a:bodyPr/>
                    <a:lstStyle/>
                    <a:p>
                      <a:r>
                        <a:rPr lang="en-US" sz="1300" dirty="0"/>
                        <a:t>Roger </a:t>
                      </a:r>
                      <a:r>
                        <a:rPr lang="en-US" sz="1300" dirty="0" smtClean="0"/>
                        <a:t>Baune, co-chair</a:t>
                      </a:r>
                      <a:endParaRPr lang="en-US" sz="1300" dirty="0"/>
                    </a:p>
                  </a:txBody>
                  <a:tcPr marL="6745" marR="6745" marT="6745" marB="6745" anchor="ctr">
                    <a:lnL>
                      <a:noFill/>
                    </a:lnL>
                    <a:lnR>
                      <a:noFill/>
                    </a:lnR>
                    <a:lnT>
                      <a:noFill/>
                    </a:lnT>
                    <a:lnB>
                      <a:noFill/>
                    </a:lnB>
                  </a:tcPr>
                </a:tc>
                <a:tc>
                  <a:txBody>
                    <a:bodyPr/>
                    <a:lstStyle/>
                    <a:p>
                      <a:r>
                        <a:rPr lang="en-US" sz="1300" dirty="0"/>
                        <a:t>Department of Public Safety </a:t>
                      </a:r>
                      <a:r>
                        <a:rPr lang="en-US" sz="1300" dirty="0" smtClean="0"/>
                        <a:t>(PS</a:t>
                      </a:r>
                      <a:r>
                        <a:rPr lang="en-US" sz="1300" dirty="0"/>
                        <a:t>)</a:t>
                      </a:r>
                    </a:p>
                  </a:txBody>
                  <a:tcPr marL="6745" marR="6745" marT="6745" marB="6745" anchor="ctr">
                    <a:lnL>
                      <a:noFill/>
                    </a:lnL>
                    <a:lnR>
                      <a:noFill/>
                    </a:lnR>
                    <a:lnT>
                      <a:noFill/>
                    </a:lnT>
                    <a:lnB>
                      <a:noFill/>
                    </a:lnB>
                  </a:tcPr>
                </a:tc>
                <a:tc>
                  <a:txBody>
                    <a:bodyPr/>
                    <a:lstStyle/>
                    <a:p>
                      <a:r>
                        <a:rPr lang="en-US" sz="1300" dirty="0" smtClean="0"/>
                        <a:t>Medium Agency</a:t>
                      </a:r>
                      <a:endParaRPr lang="en-US" sz="1300" dirty="0"/>
                    </a:p>
                  </a:txBody>
                  <a:tcPr marL="6745" marR="6745" marT="6745" marB="6745" anchor="ctr">
                    <a:lnL>
                      <a:noFill/>
                    </a:lnL>
                    <a:lnR>
                      <a:noFill/>
                    </a:lnR>
                    <a:lnT>
                      <a:noFill/>
                    </a:lnT>
                    <a:lnB>
                      <a:noFill/>
                    </a:lnB>
                  </a:tcPr>
                </a:tc>
              </a:tr>
              <a:tr h="196139">
                <a:tc>
                  <a:txBody>
                    <a:bodyPr/>
                    <a:lstStyle/>
                    <a:p>
                      <a:r>
                        <a:rPr lang="en-US" sz="1300" dirty="0"/>
                        <a:t>Charles Brown</a:t>
                      </a:r>
                    </a:p>
                  </a:txBody>
                  <a:tcPr marL="6745" marR="6745" marT="6745" marB="6745" anchor="ctr">
                    <a:lnL>
                      <a:noFill/>
                    </a:lnL>
                    <a:lnR>
                      <a:noFill/>
                    </a:lnR>
                    <a:lnT>
                      <a:noFill/>
                    </a:lnT>
                    <a:lnB>
                      <a:noFill/>
                    </a:lnB>
                  </a:tcPr>
                </a:tc>
                <a:tc>
                  <a:txBody>
                    <a:bodyPr/>
                    <a:lstStyle/>
                    <a:p>
                      <a:r>
                        <a:rPr lang="en-US" sz="1300" dirty="0"/>
                        <a:t>Board of Physical Therapy </a:t>
                      </a:r>
                      <a:r>
                        <a:rPr lang="en-US" sz="1300" dirty="0" smtClean="0"/>
                        <a:t>(PT)</a:t>
                      </a:r>
                      <a:endParaRPr lang="en-US" sz="1300" dirty="0"/>
                    </a:p>
                  </a:txBody>
                  <a:tcPr marL="6745" marR="6745" marT="6745" marB="6745" anchor="ctr">
                    <a:lnL>
                      <a:noFill/>
                    </a:lnL>
                    <a:lnR>
                      <a:noFill/>
                    </a:lnR>
                    <a:lnT>
                      <a:noFill/>
                    </a:lnT>
                    <a:lnB>
                      <a:noFill/>
                    </a:lnB>
                  </a:tcPr>
                </a:tc>
                <a:tc>
                  <a:txBody>
                    <a:bodyPr/>
                    <a:lstStyle/>
                    <a:p>
                      <a:r>
                        <a:rPr lang="en-US" sz="1300" dirty="0" smtClean="0"/>
                        <a:t>90-10 Representative</a:t>
                      </a:r>
                      <a:endParaRPr lang="en-US" sz="1300" dirty="0"/>
                    </a:p>
                  </a:txBody>
                  <a:tcPr marL="6745" marR="6745" marT="6745" marB="6745" anchor="ctr">
                    <a:lnL>
                      <a:noFill/>
                    </a:lnL>
                    <a:lnR>
                      <a:noFill/>
                    </a:lnR>
                    <a:lnT>
                      <a:noFill/>
                    </a:lnT>
                    <a:lnB>
                      <a:noFill/>
                    </a:lnB>
                  </a:tcPr>
                </a:tc>
              </a:tr>
              <a:tr h="196139">
                <a:tc>
                  <a:txBody>
                    <a:bodyPr/>
                    <a:lstStyle/>
                    <a:p>
                      <a:r>
                        <a:rPr lang="en-US" sz="1300" dirty="0" smtClean="0"/>
                        <a:t>Gary Heller</a:t>
                      </a:r>
                      <a:endParaRPr lang="en-US" sz="1300" dirty="0"/>
                    </a:p>
                  </a:txBody>
                  <a:tcPr marL="6745" marR="6745" marT="6745" marB="6745" anchor="ctr">
                    <a:lnL>
                      <a:noFill/>
                    </a:lnL>
                    <a:lnR>
                      <a:noFill/>
                    </a:lnR>
                    <a:lnT>
                      <a:noFill/>
                    </a:lnT>
                    <a:lnB>
                      <a:noFill/>
                    </a:lnB>
                  </a:tcPr>
                </a:tc>
                <a:tc>
                  <a:txBody>
                    <a:bodyPr/>
                    <a:lstStyle/>
                    <a:p>
                      <a:r>
                        <a:rPr lang="en-US" sz="1300" dirty="0" smtClean="0"/>
                        <a:t>Department of Environmental Quality (EV)</a:t>
                      </a:r>
                      <a:endParaRPr lang="en-US" sz="1300" dirty="0"/>
                    </a:p>
                  </a:txBody>
                  <a:tcPr marL="6745" marR="6745" marT="6745" marB="6745" anchor="ctr">
                    <a:lnL>
                      <a:noFill/>
                    </a:lnL>
                    <a:lnR>
                      <a:noFill/>
                    </a:lnR>
                    <a:lnT>
                      <a:noFill/>
                    </a:lnT>
                    <a:lnB>
                      <a:noFill/>
                    </a:lnB>
                  </a:tcPr>
                </a:tc>
                <a:tc>
                  <a:txBody>
                    <a:bodyPr/>
                    <a:lstStyle/>
                    <a:p>
                      <a:r>
                        <a:rPr lang="en-US" sz="1300" dirty="0" smtClean="0"/>
                        <a:t>Medium Agency</a:t>
                      </a:r>
                      <a:endParaRPr lang="en-US" sz="1300" dirty="0"/>
                    </a:p>
                  </a:txBody>
                  <a:tcPr marL="6745" marR="6745" marT="6745" marB="6745" anchor="ctr">
                    <a:lnL>
                      <a:noFill/>
                    </a:lnL>
                    <a:lnR>
                      <a:noFill/>
                    </a:lnR>
                    <a:lnT>
                      <a:noFill/>
                    </a:lnT>
                    <a:lnB>
                      <a:noFill/>
                    </a:lnB>
                  </a:tcPr>
                </a:tc>
              </a:tr>
              <a:tr h="196139">
                <a:tc>
                  <a:txBody>
                    <a:bodyPr/>
                    <a:lstStyle/>
                    <a:p>
                      <a:r>
                        <a:rPr lang="en-US" sz="1300" dirty="0"/>
                        <a:t>Jennifer Dvorak</a:t>
                      </a:r>
                    </a:p>
                  </a:txBody>
                  <a:tcPr marL="6745" marR="6745" marT="6745" marB="6745" anchor="ctr">
                    <a:lnL>
                      <a:noFill/>
                    </a:lnL>
                    <a:lnR>
                      <a:noFill/>
                    </a:lnR>
                    <a:lnT>
                      <a:noFill/>
                    </a:lnT>
                    <a:lnB>
                      <a:noFill/>
                    </a:lnB>
                  </a:tcPr>
                </a:tc>
                <a:tc>
                  <a:txBody>
                    <a:bodyPr/>
                    <a:lstStyle/>
                    <a:p>
                      <a:r>
                        <a:rPr lang="en-US" sz="1300" dirty="0" smtClean="0"/>
                        <a:t>ASET </a:t>
                      </a:r>
                      <a:r>
                        <a:rPr lang="en-US" sz="1300" dirty="0"/>
                        <a:t>Security Privacy &amp; </a:t>
                      </a:r>
                      <a:r>
                        <a:rPr lang="en-US" sz="1300" dirty="0" smtClean="0"/>
                        <a:t>Risk</a:t>
                      </a:r>
                      <a:endParaRPr lang="en-US" sz="1300" dirty="0"/>
                    </a:p>
                  </a:txBody>
                  <a:tcPr marL="6745" marR="6745" marT="6745" marB="6745" anchor="ctr">
                    <a:lnL>
                      <a:noFill/>
                    </a:lnL>
                    <a:lnR>
                      <a:noFill/>
                    </a:lnR>
                    <a:lnT>
                      <a:noFill/>
                    </a:lnT>
                    <a:lnB>
                      <a:noFill/>
                    </a:lnB>
                  </a:tcPr>
                </a:tc>
                <a:tc>
                  <a:txBody>
                    <a:bodyPr/>
                    <a:lstStyle/>
                    <a:p>
                      <a:r>
                        <a:rPr lang="en-US" sz="1300" dirty="0" smtClean="0"/>
                        <a:t>CISO</a:t>
                      </a:r>
                      <a:r>
                        <a:rPr lang="en-US" sz="1300" baseline="0" dirty="0" smtClean="0"/>
                        <a:t> Designee</a:t>
                      </a:r>
                      <a:endParaRPr lang="en-US" sz="1300" dirty="0"/>
                    </a:p>
                  </a:txBody>
                  <a:tcPr marL="6745" marR="6745" marT="6745" marB="6745" anchor="ctr">
                    <a:lnL>
                      <a:noFill/>
                    </a:lnL>
                    <a:lnR>
                      <a:noFill/>
                    </a:lnR>
                    <a:lnT>
                      <a:noFill/>
                    </a:lnT>
                    <a:lnB>
                      <a:noFill/>
                    </a:lnB>
                  </a:tcPr>
                </a:tc>
              </a:tr>
              <a:tr h="196139">
                <a:tc>
                  <a:txBody>
                    <a:bodyPr/>
                    <a:lstStyle/>
                    <a:p>
                      <a:r>
                        <a:rPr lang="en-US" sz="1300" dirty="0"/>
                        <a:t>Joseph Nicoletti</a:t>
                      </a:r>
                    </a:p>
                  </a:txBody>
                  <a:tcPr marL="6745" marR="6745" marT="6745" marB="6745" anchor="ctr">
                    <a:lnL>
                      <a:noFill/>
                    </a:lnL>
                    <a:lnR>
                      <a:noFill/>
                    </a:lnR>
                    <a:lnT>
                      <a:noFill/>
                    </a:lnT>
                    <a:lnB>
                      <a:noFill/>
                    </a:lnB>
                  </a:tcPr>
                </a:tc>
                <a:tc>
                  <a:txBody>
                    <a:bodyPr/>
                    <a:lstStyle/>
                    <a:p>
                      <a:r>
                        <a:rPr lang="en-US" sz="1300" dirty="0"/>
                        <a:t>Department of Corrections (</a:t>
                      </a:r>
                      <a:r>
                        <a:rPr lang="en-US" sz="1300" dirty="0" smtClean="0"/>
                        <a:t>DC</a:t>
                      </a:r>
                      <a:r>
                        <a:rPr lang="en-US" sz="1300" dirty="0"/>
                        <a:t>)</a:t>
                      </a:r>
                    </a:p>
                  </a:txBody>
                  <a:tcPr marL="6745" marR="6745" marT="6745" marB="6745" anchor="ctr">
                    <a:lnL>
                      <a:noFill/>
                    </a:lnL>
                    <a:lnR>
                      <a:noFill/>
                    </a:lnR>
                    <a:lnT>
                      <a:noFill/>
                    </a:lnT>
                    <a:lnB>
                      <a:noFill/>
                    </a:lnB>
                  </a:tcPr>
                </a:tc>
                <a:tc>
                  <a:txBody>
                    <a:bodyPr/>
                    <a:lstStyle/>
                    <a:p>
                      <a:r>
                        <a:rPr lang="en-US" sz="1300" dirty="0" smtClean="0"/>
                        <a:t>Large Agency </a:t>
                      </a:r>
                      <a:endParaRPr lang="en-US" sz="1300" dirty="0"/>
                    </a:p>
                  </a:txBody>
                  <a:tcPr marL="6745" marR="6745" marT="6745" marB="6745" anchor="ctr">
                    <a:lnL>
                      <a:noFill/>
                    </a:lnL>
                    <a:lnR>
                      <a:noFill/>
                    </a:lnR>
                    <a:lnT>
                      <a:noFill/>
                    </a:lnT>
                    <a:lnB>
                      <a:noFill/>
                    </a:lnB>
                  </a:tcPr>
                </a:tc>
              </a:tr>
              <a:tr h="196139">
                <a:tc>
                  <a:txBody>
                    <a:bodyPr/>
                    <a:lstStyle/>
                    <a:p>
                      <a:r>
                        <a:rPr lang="en-US" sz="1300" dirty="0"/>
                        <a:t>Mike Collins</a:t>
                      </a:r>
                    </a:p>
                  </a:txBody>
                  <a:tcPr marL="6745" marR="6745" marT="6745" marB="6745" anchor="ctr">
                    <a:lnL>
                      <a:noFill/>
                    </a:lnL>
                    <a:lnR>
                      <a:noFill/>
                    </a:lnR>
                    <a:lnT>
                      <a:noFill/>
                    </a:lnT>
                    <a:lnB>
                      <a:noFill/>
                    </a:lnB>
                  </a:tcPr>
                </a:tc>
                <a:tc>
                  <a:txBody>
                    <a:bodyPr/>
                    <a:lstStyle/>
                    <a:p>
                      <a:r>
                        <a:rPr lang="en-US" sz="1300" dirty="0"/>
                        <a:t>Department of Gaming </a:t>
                      </a:r>
                      <a:r>
                        <a:rPr lang="en-US" sz="1300" dirty="0" smtClean="0"/>
                        <a:t>(GM)</a:t>
                      </a:r>
                      <a:endParaRPr lang="en-US" sz="1300" dirty="0"/>
                    </a:p>
                  </a:txBody>
                  <a:tcPr marL="6745" marR="6745" marT="6745" marB="6745" anchor="ctr">
                    <a:lnL>
                      <a:noFill/>
                    </a:lnL>
                    <a:lnR>
                      <a:noFill/>
                    </a:lnR>
                    <a:lnT>
                      <a:noFill/>
                    </a:lnT>
                    <a:lnB>
                      <a:noFill/>
                    </a:lnB>
                  </a:tcPr>
                </a:tc>
                <a:tc>
                  <a:txBody>
                    <a:bodyPr/>
                    <a:lstStyle/>
                    <a:p>
                      <a:r>
                        <a:rPr lang="en-US" sz="1300" dirty="0" smtClean="0"/>
                        <a:t>Small Agency </a:t>
                      </a:r>
                      <a:endParaRPr lang="en-US" sz="1300" dirty="0"/>
                    </a:p>
                  </a:txBody>
                  <a:tcPr marL="6745" marR="6745" marT="6745" marB="6745" anchor="ctr">
                    <a:lnL>
                      <a:noFill/>
                    </a:lnL>
                    <a:lnR>
                      <a:noFill/>
                    </a:lnR>
                    <a:lnT>
                      <a:noFill/>
                    </a:lnT>
                    <a:lnB>
                      <a:noFill/>
                    </a:lnB>
                  </a:tcPr>
                </a:tc>
              </a:tr>
              <a:tr h="210948">
                <a:tc>
                  <a:txBody>
                    <a:bodyPr/>
                    <a:lstStyle/>
                    <a:p>
                      <a:r>
                        <a:rPr lang="en-US" sz="1300" dirty="0"/>
                        <a:t>Mike Upchurch</a:t>
                      </a:r>
                    </a:p>
                  </a:txBody>
                  <a:tcPr marL="6745" marR="6745" marT="6745" marB="6745" anchor="ctr">
                    <a:lnL>
                      <a:noFill/>
                    </a:lnL>
                    <a:lnR>
                      <a:noFill/>
                    </a:lnR>
                    <a:lnT>
                      <a:noFill/>
                    </a:lnT>
                    <a:lnB>
                      <a:noFill/>
                    </a:lnB>
                  </a:tcPr>
                </a:tc>
                <a:tc>
                  <a:txBody>
                    <a:bodyPr/>
                    <a:lstStyle/>
                    <a:p>
                      <a:r>
                        <a:rPr lang="en-US" sz="1300" dirty="0"/>
                        <a:t>AZ Health Care Cost Containment System </a:t>
                      </a:r>
                      <a:r>
                        <a:rPr lang="en-US" sz="1300" dirty="0" smtClean="0"/>
                        <a:t>(HC)</a:t>
                      </a:r>
                      <a:endParaRPr lang="en-US" sz="1300" dirty="0"/>
                    </a:p>
                  </a:txBody>
                  <a:tcPr marL="6745" marR="6745" marT="6745" marB="6745" anchor="ctr">
                    <a:lnL>
                      <a:noFill/>
                    </a:lnL>
                    <a:lnR>
                      <a:noFill/>
                    </a:lnR>
                    <a:lnT>
                      <a:noFill/>
                    </a:lnT>
                    <a:lnB>
                      <a:noFill/>
                    </a:lnB>
                  </a:tcPr>
                </a:tc>
                <a:tc>
                  <a:txBody>
                    <a:bodyPr/>
                    <a:lstStyle/>
                    <a:p>
                      <a:r>
                        <a:rPr lang="en-US" sz="1300" dirty="0" smtClean="0"/>
                        <a:t>Medium</a:t>
                      </a:r>
                      <a:r>
                        <a:rPr lang="en-US" sz="1300" baseline="0" dirty="0" smtClean="0"/>
                        <a:t> Agency</a:t>
                      </a:r>
                      <a:endParaRPr lang="en-US" sz="1300" dirty="0"/>
                    </a:p>
                  </a:txBody>
                  <a:tcPr marL="6745" marR="6745" marT="6745" marB="6745" anchor="ctr">
                    <a:lnL>
                      <a:noFill/>
                    </a:lnL>
                    <a:lnR>
                      <a:noFill/>
                    </a:lnR>
                    <a:lnT>
                      <a:noFill/>
                    </a:lnT>
                    <a:lnB>
                      <a:noFill/>
                    </a:lnB>
                  </a:tcPr>
                </a:tc>
              </a:tr>
              <a:tr h="210948">
                <a:tc>
                  <a:txBody>
                    <a:bodyPr/>
                    <a:lstStyle/>
                    <a:p>
                      <a:r>
                        <a:rPr lang="en-US" sz="1300" dirty="0"/>
                        <a:t>Owen Zorge</a:t>
                      </a:r>
                    </a:p>
                  </a:txBody>
                  <a:tcPr marL="6745" marR="6745" marT="6745" marB="6745" anchor="ctr">
                    <a:lnL>
                      <a:noFill/>
                    </a:lnL>
                    <a:lnR>
                      <a:noFill/>
                    </a:lnR>
                    <a:lnT>
                      <a:noFill/>
                    </a:lnT>
                    <a:lnB>
                      <a:noFill/>
                    </a:lnB>
                  </a:tcPr>
                </a:tc>
                <a:tc>
                  <a:txBody>
                    <a:bodyPr/>
                    <a:lstStyle/>
                    <a:p>
                      <a:r>
                        <a:rPr lang="en-US" sz="1300" dirty="0"/>
                        <a:t>Department of Emergency &amp; Military Affairs </a:t>
                      </a:r>
                      <a:r>
                        <a:rPr lang="en-US" sz="1300" dirty="0" smtClean="0"/>
                        <a:t>(MA</a:t>
                      </a:r>
                      <a:r>
                        <a:rPr lang="en-US" sz="1300" dirty="0"/>
                        <a:t>)</a:t>
                      </a:r>
                    </a:p>
                  </a:txBody>
                  <a:tcPr marL="6745" marR="6745" marT="6745" marB="6745" anchor="ctr">
                    <a:lnL>
                      <a:noFill/>
                    </a:lnL>
                    <a:lnR>
                      <a:noFill/>
                    </a:lnR>
                    <a:lnT>
                      <a:noFill/>
                    </a:lnT>
                    <a:lnB>
                      <a:noFill/>
                    </a:lnB>
                  </a:tcPr>
                </a:tc>
                <a:tc>
                  <a:txBody>
                    <a:bodyPr/>
                    <a:lstStyle/>
                    <a:p>
                      <a:r>
                        <a:rPr lang="en-US" sz="1300" dirty="0" smtClean="0"/>
                        <a:t>Small Agency</a:t>
                      </a:r>
                      <a:endParaRPr lang="en-US" sz="1300" dirty="0"/>
                    </a:p>
                  </a:txBody>
                  <a:tcPr marL="6745" marR="6745" marT="6745" marB="6745" anchor="ctr">
                    <a:lnL>
                      <a:noFill/>
                    </a:lnL>
                    <a:lnR>
                      <a:noFill/>
                    </a:lnR>
                    <a:lnT>
                      <a:noFill/>
                    </a:lnT>
                    <a:lnB>
                      <a:noFill/>
                    </a:lnB>
                  </a:tcPr>
                </a:tc>
              </a:tr>
              <a:tr h="129005">
                <a:tc>
                  <a:txBody>
                    <a:bodyPr/>
                    <a:lstStyle/>
                    <a:p>
                      <a:pPr marL="0" algn="l" defTabSz="914400" rtl="0" eaLnBrk="1" latinLnBrk="0" hangingPunct="1"/>
                      <a:r>
                        <a:rPr lang="en-US" sz="1300" kern="1200" dirty="0">
                          <a:solidFill>
                            <a:schemeClr val="tx1"/>
                          </a:solidFill>
                          <a:latin typeface="+mn-lt"/>
                          <a:ea typeface="+mn-ea"/>
                          <a:cs typeface="+mn-cs"/>
                        </a:rPr>
                        <a:t>Robert Fisher</a:t>
                      </a:r>
                    </a:p>
                  </a:txBody>
                  <a:tcPr marL="6745" marR="6745" marT="6745" marB="6745" anchor="ctr">
                    <a:lnL>
                      <a:noFill/>
                    </a:lnL>
                    <a:lnR>
                      <a:noFill/>
                    </a:lnR>
                    <a:lnT>
                      <a:noFill/>
                    </a:lnT>
                    <a:lnB>
                      <a:noFill/>
                    </a:lnB>
                  </a:tcPr>
                </a:tc>
                <a:tc>
                  <a:txBody>
                    <a:bodyPr/>
                    <a:lstStyle/>
                    <a:p>
                      <a:pPr marL="0" algn="l" defTabSz="914400" rtl="0" eaLnBrk="1" latinLnBrk="0" hangingPunct="1"/>
                      <a:r>
                        <a:rPr lang="en-US" sz="1300" kern="1200" dirty="0" smtClean="0">
                          <a:solidFill>
                            <a:schemeClr val="tx1"/>
                          </a:solidFill>
                          <a:latin typeface="+mn-lt"/>
                          <a:ea typeface="+mn-ea"/>
                          <a:cs typeface="+mn-cs"/>
                        </a:rPr>
                        <a:t>ASET </a:t>
                      </a:r>
                      <a:r>
                        <a:rPr lang="en-US" sz="1300" kern="1200" dirty="0">
                          <a:solidFill>
                            <a:schemeClr val="tx1"/>
                          </a:solidFill>
                          <a:latin typeface="+mn-lt"/>
                          <a:ea typeface="+mn-ea"/>
                          <a:cs typeface="+mn-cs"/>
                        </a:rPr>
                        <a:t>Enterprise Infrastructure &amp; </a:t>
                      </a:r>
                      <a:r>
                        <a:rPr lang="en-US" sz="1300" kern="1200" dirty="0" smtClean="0">
                          <a:solidFill>
                            <a:schemeClr val="tx1"/>
                          </a:solidFill>
                          <a:latin typeface="+mn-lt"/>
                          <a:ea typeface="+mn-ea"/>
                          <a:cs typeface="+mn-cs"/>
                        </a:rPr>
                        <a:t>Communications</a:t>
                      </a:r>
                      <a:endParaRPr lang="en-US" sz="1300" kern="1200" dirty="0">
                        <a:solidFill>
                          <a:schemeClr val="tx1"/>
                        </a:solidFill>
                        <a:latin typeface="+mn-lt"/>
                        <a:ea typeface="+mn-ea"/>
                        <a:cs typeface="+mn-cs"/>
                      </a:endParaRPr>
                    </a:p>
                  </a:txBody>
                  <a:tcPr marL="6745" marR="6745" marT="6745" marB="6745"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ADOA-ASET-EIC</a:t>
                      </a:r>
                    </a:p>
                  </a:txBody>
                  <a:tcPr marL="6745" marR="6745" marT="6745" marB="6745" anchor="ctr">
                    <a:lnL>
                      <a:noFill/>
                    </a:lnL>
                    <a:lnR>
                      <a:noFill/>
                    </a:lnR>
                    <a:lnT>
                      <a:noFill/>
                    </a:lnT>
                    <a:lnB>
                      <a:noFill/>
                    </a:lnB>
                  </a:tcPr>
                </a:tc>
              </a:tr>
              <a:tr h="0">
                <a:tc>
                  <a:txBody>
                    <a:bodyPr/>
                    <a:lstStyle/>
                    <a:p>
                      <a:r>
                        <a:rPr lang="en-US" sz="1300"/>
                        <a:t>Sally Grimm</a:t>
                      </a:r>
                    </a:p>
                  </a:txBody>
                  <a:tcPr marL="6745" marR="6745" marT="6745" marB="6745" anchor="ctr">
                    <a:lnL>
                      <a:noFill/>
                    </a:lnL>
                    <a:lnR>
                      <a:noFill/>
                    </a:lnR>
                    <a:lnT>
                      <a:noFill/>
                    </a:lnT>
                    <a:lnB>
                      <a:noFill/>
                    </a:lnB>
                  </a:tcPr>
                </a:tc>
                <a:tc>
                  <a:txBody>
                    <a:bodyPr/>
                    <a:lstStyle/>
                    <a:p>
                      <a:r>
                        <a:rPr lang="en-US" sz="1300" dirty="0"/>
                        <a:t>Department of Economic Security (</a:t>
                      </a:r>
                      <a:r>
                        <a:rPr lang="en-US" sz="1300" dirty="0" smtClean="0"/>
                        <a:t>DE)</a:t>
                      </a:r>
                      <a:endParaRPr lang="en-US" sz="1300" dirty="0"/>
                    </a:p>
                  </a:txBody>
                  <a:tcPr marL="6745" marR="6745" marT="6745" marB="6745" anchor="ctr">
                    <a:lnL>
                      <a:noFill/>
                    </a:lnL>
                    <a:lnR>
                      <a:noFill/>
                    </a:lnR>
                    <a:lnT>
                      <a:noFill/>
                    </a:lnT>
                    <a:lnB>
                      <a:noFill/>
                    </a:lnB>
                  </a:tcPr>
                </a:tc>
                <a:tc>
                  <a:txBody>
                    <a:bodyPr/>
                    <a:lstStyle/>
                    <a:p>
                      <a:r>
                        <a:rPr lang="en-US" sz="1300" dirty="0" smtClean="0"/>
                        <a:t>Large Agency </a:t>
                      </a:r>
                      <a:endParaRPr lang="en-US" sz="1300" dirty="0"/>
                    </a:p>
                  </a:txBody>
                  <a:tcPr marL="6745" marR="6745" marT="6745" marB="6745" anchor="ctr">
                    <a:lnL>
                      <a:noFill/>
                    </a:lnL>
                    <a:lnR>
                      <a:noFill/>
                    </a:lnR>
                    <a:lnT>
                      <a:noFill/>
                    </a:lnT>
                    <a:lnB>
                      <a:noFill/>
                    </a:lnB>
                  </a:tcPr>
                </a:tc>
              </a:tr>
              <a:tr h="264128">
                <a:tc>
                  <a:txBody>
                    <a:bodyPr/>
                    <a:lstStyle/>
                    <a:p>
                      <a:r>
                        <a:rPr lang="en-US" sz="1300" dirty="0" err="1"/>
                        <a:t>Sandip</a:t>
                      </a:r>
                      <a:r>
                        <a:rPr lang="en-US" sz="1300" dirty="0"/>
                        <a:t> Dholakia</a:t>
                      </a:r>
                    </a:p>
                  </a:txBody>
                  <a:tcPr marL="6745" marR="6745" marT="6745" marB="6745" anchor="ctr">
                    <a:lnL>
                      <a:noFill/>
                    </a:lnL>
                    <a:lnR>
                      <a:noFill/>
                    </a:lnR>
                    <a:lnT>
                      <a:noFill/>
                    </a:lnT>
                    <a:lnB>
                      <a:noFill/>
                    </a:lnB>
                  </a:tcPr>
                </a:tc>
                <a:tc>
                  <a:txBody>
                    <a:bodyPr/>
                    <a:lstStyle/>
                    <a:p>
                      <a:r>
                        <a:rPr lang="en-US" sz="1300" dirty="0"/>
                        <a:t>Department of Revenue </a:t>
                      </a:r>
                      <a:r>
                        <a:rPr lang="en-US" sz="1300" dirty="0" smtClean="0"/>
                        <a:t>(RV)</a:t>
                      </a:r>
                      <a:endParaRPr lang="en-US" sz="1300" dirty="0"/>
                    </a:p>
                  </a:txBody>
                  <a:tcPr marL="6745" marR="6745" marT="6745" marB="6745" anchor="ctr">
                    <a:lnL>
                      <a:noFill/>
                    </a:lnL>
                    <a:lnR>
                      <a:noFill/>
                    </a:lnR>
                    <a:lnT>
                      <a:noFill/>
                    </a:lnT>
                    <a:lnB>
                      <a:noFill/>
                    </a:lnB>
                  </a:tcPr>
                </a:tc>
                <a:tc>
                  <a:txBody>
                    <a:bodyPr/>
                    <a:lstStyle/>
                    <a:p>
                      <a:r>
                        <a:rPr lang="en-US" sz="1300" dirty="0" smtClean="0"/>
                        <a:t>Medium Agency</a:t>
                      </a:r>
                      <a:endParaRPr lang="en-US" sz="1300" dirty="0"/>
                    </a:p>
                  </a:txBody>
                  <a:tcPr marL="6745" marR="6745" marT="6745" marB="6745" anchor="ctr">
                    <a:lnL>
                      <a:noFill/>
                    </a:lnL>
                    <a:lnR>
                      <a:noFill/>
                    </a:lnR>
                    <a:lnT>
                      <a:noFill/>
                    </a:lnT>
                    <a:lnB>
                      <a:noFill/>
                    </a:lnB>
                  </a:tcPr>
                </a:tc>
              </a:tr>
              <a:tr h="196139">
                <a:tc>
                  <a:txBody>
                    <a:bodyPr/>
                    <a:lstStyle/>
                    <a:p>
                      <a:r>
                        <a:rPr lang="en-US" sz="1300" dirty="0" smtClean="0"/>
                        <a:t>Tami </a:t>
                      </a:r>
                      <a:r>
                        <a:rPr lang="en-US" sz="1300" dirty="0"/>
                        <a:t>Price</a:t>
                      </a:r>
                    </a:p>
                  </a:txBody>
                  <a:tcPr marL="6745" marR="6745" marT="6745" marB="6745" anchor="ctr">
                    <a:lnL>
                      <a:noFill/>
                    </a:lnL>
                    <a:lnR>
                      <a:noFill/>
                    </a:lnR>
                    <a:lnT>
                      <a:noFill/>
                    </a:lnT>
                    <a:lnB>
                      <a:noFill/>
                    </a:lnB>
                  </a:tcPr>
                </a:tc>
                <a:tc>
                  <a:txBody>
                    <a:bodyPr/>
                    <a:lstStyle/>
                    <a:p>
                      <a:r>
                        <a:rPr lang="en-US" sz="1300" dirty="0"/>
                        <a:t>Department of Transportation (</a:t>
                      </a:r>
                      <a:r>
                        <a:rPr lang="en-US" sz="1300" dirty="0" smtClean="0"/>
                        <a:t>DT</a:t>
                      </a:r>
                      <a:r>
                        <a:rPr lang="en-US" sz="1300" dirty="0"/>
                        <a:t>)</a:t>
                      </a:r>
                    </a:p>
                  </a:txBody>
                  <a:tcPr marL="6745" marR="6745" marT="6745" marB="6745" anchor="ctr">
                    <a:lnL>
                      <a:noFill/>
                    </a:lnL>
                    <a:lnR>
                      <a:noFill/>
                    </a:lnR>
                    <a:lnT>
                      <a:noFill/>
                    </a:lnT>
                    <a:lnB>
                      <a:noFill/>
                    </a:lnB>
                  </a:tcPr>
                </a:tc>
                <a:tc>
                  <a:txBody>
                    <a:bodyPr/>
                    <a:lstStyle/>
                    <a:p>
                      <a:r>
                        <a:rPr lang="en-US" sz="1300" dirty="0" smtClean="0"/>
                        <a:t>Large Agency</a:t>
                      </a:r>
                      <a:endParaRPr lang="en-US" sz="1300" dirty="0"/>
                    </a:p>
                  </a:txBody>
                  <a:tcPr marL="6745" marR="6745" marT="6745" marB="6745" anchor="ctr">
                    <a:lnL>
                      <a:noFill/>
                    </a:lnL>
                    <a:lnR>
                      <a:noFill/>
                    </a:lnR>
                    <a:lnT>
                      <a:noFill/>
                    </a:lnT>
                    <a:lnB>
                      <a:noFill/>
                    </a:lnB>
                  </a:tcPr>
                </a:tc>
              </a:tr>
            </a:tbl>
          </a:graphicData>
        </a:graphic>
      </p:graphicFrame>
      <p:sp>
        <p:nvSpPr>
          <p:cNvPr id="12" name="TextBox 11"/>
          <p:cNvSpPr txBox="1"/>
          <p:nvPr/>
        </p:nvSpPr>
        <p:spPr>
          <a:xfrm>
            <a:off x="457200" y="4186313"/>
            <a:ext cx="8343028" cy="92333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dirty="0" smtClean="0"/>
              <a:t>Co-Chair Decision for 2017</a:t>
            </a:r>
          </a:p>
          <a:p>
            <a:r>
              <a:rPr lang="en-US" dirty="0" smtClean="0"/>
              <a:t>Currently have 13 members, charter calls for 14 – Missing 1 small agency</a:t>
            </a:r>
          </a:p>
          <a:p>
            <a:endParaRPr lang="en-US" dirty="0"/>
          </a:p>
        </p:txBody>
      </p:sp>
      <p:sp>
        <p:nvSpPr>
          <p:cNvPr id="8" name="Footer Placeholder 7"/>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1765769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Business Problem </a:t>
            </a:r>
          </a:p>
        </p:txBody>
      </p:sp>
      <p:sp>
        <p:nvSpPr>
          <p:cNvPr id="3" name="Content Placeholder 2"/>
          <p:cNvSpPr>
            <a:spLocks noGrp="1"/>
          </p:cNvSpPr>
          <p:nvPr>
            <p:ph idx="1"/>
          </p:nvPr>
        </p:nvSpPr>
        <p:spPr/>
        <p:txBody>
          <a:bodyPr>
            <a:normAutofit/>
          </a:bodyPr>
          <a:lstStyle/>
          <a:p>
            <a:pPr marL="0" indent="0">
              <a:buNone/>
            </a:pPr>
            <a:r>
              <a:rPr lang="en-US" sz="1800" dirty="0"/>
              <a:t> </a:t>
            </a:r>
            <a:endParaRPr lang="en-US" sz="1800" dirty="0" smtClean="0"/>
          </a:p>
          <a:p>
            <a:r>
              <a:rPr lang="en-US" sz="2000" dirty="0" smtClean="0"/>
              <a:t>State Data Center (SDC) Aging Facility not Sustainable.</a:t>
            </a:r>
          </a:p>
          <a:p>
            <a:r>
              <a:rPr lang="en-US" sz="2000" dirty="0" smtClean="0"/>
              <a:t>There </a:t>
            </a:r>
            <a:r>
              <a:rPr lang="en-US" sz="2000" dirty="0"/>
              <a:t>are more than 140 State entities that leverage the SDC’s infrastructure, </a:t>
            </a:r>
            <a:r>
              <a:rPr lang="en-US" sz="2000" dirty="0" smtClean="0"/>
              <a:t>services</a:t>
            </a:r>
            <a:r>
              <a:rPr lang="en-US" sz="2000" dirty="0"/>
              <a:t>, and </a:t>
            </a:r>
            <a:r>
              <a:rPr lang="en-US" sz="2000" dirty="0" smtClean="0"/>
              <a:t>capabilities</a:t>
            </a:r>
            <a:r>
              <a:rPr lang="en-US" sz="2000" dirty="0"/>
              <a:t> </a:t>
            </a:r>
            <a:r>
              <a:rPr lang="en-US" sz="2000" dirty="0" smtClean="0"/>
              <a:t>for mission-critical services.</a:t>
            </a:r>
          </a:p>
          <a:p>
            <a:r>
              <a:rPr lang="en-US" sz="2000" dirty="0"/>
              <a:t>The current facility is </a:t>
            </a:r>
            <a:r>
              <a:rPr lang="en-US" sz="2000" dirty="0" smtClean="0"/>
              <a:t>considered one of two </a:t>
            </a:r>
            <a:r>
              <a:rPr lang="en-US" sz="2000" dirty="0"/>
              <a:t>major </a:t>
            </a:r>
            <a:r>
              <a:rPr lang="en-US" sz="2000" dirty="0" smtClean="0"/>
              <a:t>points </a:t>
            </a:r>
            <a:r>
              <a:rPr lang="en-US" sz="2000" dirty="0"/>
              <a:t>of </a:t>
            </a:r>
            <a:r>
              <a:rPr lang="en-US" sz="2000" dirty="0" smtClean="0"/>
              <a:t>entrance </a:t>
            </a:r>
            <a:r>
              <a:rPr lang="en-US" sz="2000" dirty="0"/>
              <a:t>and </a:t>
            </a:r>
            <a:r>
              <a:rPr lang="en-US" sz="2000" dirty="0" smtClean="0"/>
              <a:t>exit of IT services </a:t>
            </a:r>
            <a:r>
              <a:rPr lang="en-US" sz="2000" dirty="0"/>
              <a:t>into the State </a:t>
            </a:r>
            <a:r>
              <a:rPr lang="en-US" sz="2000" dirty="0" smtClean="0"/>
              <a:t>owned fiber/copper networks.</a:t>
            </a:r>
          </a:p>
          <a:p>
            <a:r>
              <a:rPr lang="en-US" sz="2000" dirty="0" smtClean="0"/>
              <a:t>Abandonment of State owned Fiber will result in extensive carrier cost for service delivery to each facility. </a:t>
            </a:r>
          </a:p>
          <a:p>
            <a:r>
              <a:rPr lang="en-US" sz="2000" dirty="0"/>
              <a:t>O</a:t>
            </a:r>
            <a:r>
              <a:rPr lang="en-US" sz="2000" dirty="0" smtClean="0"/>
              <a:t>ver </a:t>
            </a:r>
            <a:r>
              <a:rPr lang="en-US" sz="2000" dirty="0"/>
              <a:t>35 </a:t>
            </a:r>
            <a:r>
              <a:rPr lang="en-US" sz="2000" dirty="0" smtClean="0"/>
              <a:t>facilities and 11,000 users are on </a:t>
            </a:r>
            <a:r>
              <a:rPr lang="en-US" sz="2000" dirty="0"/>
              <a:t>the Capitol </a:t>
            </a:r>
            <a:r>
              <a:rPr lang="en-US" sz="2000" dirty="0" smtClean="0"/>
              <a:t>Mall, including the Governor’s Tower.</a:t>
            </a:r>
            <a:endParaRPr lang="en-US" sz="2000" dirty="0"/>
          </a:p>
        </p:txBody>
      </p:sp>
      <p:sp>
        <p:nvSpPr>
          <p:cNvPr id="4" name="Slide Number Placeholder 3"/>
          <p:cNvSpPr>
            <a:spLocks noGrp="1"/>
          </p:cNvSpPr>
          <p:nvPr>
            <p:ph type="sldNum" sz="quarter" idx="12"/>
          </p:nvPr>
        </p:nvSpPr>
        <p:spPr/>
        <p:txBody>
          <a:bodyPr/>
          <a:lstStyle/>
          <a:p>
            <a:fld id="{0B84AFC9-1F07-4B4F-B919-230372FCEA65}" type="slidenum">
              <a:rPr lang="en-US" smtClean="0"/>
              <a:t>30</a:t>
            </a:fld>
            <a:endParaRPr lang="en-US" dirty="0"/>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816476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CAPITOL MALL INFRASTRUCTURE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47700"/>
            <a:ext cx="8839200" cy="4419600"/>
          </a:xfrm>
        </p:spPr>
      </p:pic>
      <p:sp>
        <p:nvSpPr>
          <p:cNvPr id="4" name="Slide Number Placeholder 3"/>
          <p:cNvSpPr>
            <a:spLocks noGrp="1"/>
          </p:cNvSpPr>
          <p:nvPr>
            <p:ph type="sldNum" sz="quarter" idx="12"/>
          </p:nvPr>
        </p:nvSpPr>
        <p:spPr/>
        <p:txBody>
          <a:bodyPr/>
          <a:lstStyle/>
          <a:p>
            <a:fld id="{0B84AFC9-1F07-4B4F-B919-230372FCEA65}" type="slidenum">
              <a:rPr lang="en-US" smtClean="0"/>
              <a:t>31</a:t>
            </a:fld>
            <a:endParaRPr lang="en-US" dirty="0"/>
          </a:p>
        </p:txBody>
      </p:sp>
      <p:sp>
        <p:nvSpPr>
          <p:cNvPr id="3" name="Date Placeholder 2"/>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1055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Requirement</a:t>
            </a:r>
            <a:endParaRPr lang="en-US" dirty="0"/>
          </a:p>
        </p:txBody>
      </p:sp>
      <p:sp>
        <p:nvSpPr>
          <p:cNvPr id="3" name="Content Placeholder 2"/>
          <p:cNvSpPr>
            <a:spLocks noGrp="1"/>
          </p:cNvSpPr>
          <p:nvPr>
            <p:ph idx="1"/>
          </p:nvPr>
        </p:nvSpPr>
        <p:spPr/>
        <p:txBody>
          <a:bodyPr>
            <a:normAutofit/>
          </a:bodyPr>
          <a:lstStyle/>
          <a:p>
            <a:pPr lvl="0"/>
            <a:r>
              <a:rPr lang="en-US" i="1" dirty="0"/>
              <a:t>Shared Hosted Data Center(HDC) </a:t>
            </a:r>
            <a:r>
              <a:rPr lang="en-US" i="1" dirty="0" smtClean="0"/>
              <a:t>must:</a:t>
            </a:r>
          </a:p>
          <a:p>
            <a:pPr lvl="1"/>
            <a:r>
              <a:rPr lang="en-US" sz="2000" dirty="0" smtClean="0"/>
              <a:t>Be </a:t>
            </a:r>
            <a:r>
              <a:rPr lang="en-US" sz="2000" dirty="0"/>
              <a:t>minimum a Tier 3 as defined by Telecommunications Industry Association(TIA)-942: Data Center Standards. </a:t>
            </a:r>
          </a:p>
          <a:p>
            <a:pPr lvl="1"/>
            <a:r>
              <a:rPr lang="en-US" sz="2000" dirty="0" smtClean="0"/>
              <a:t>Large enough for expansion </a:t>
            </a:r>
            <a:r>
              <a:rPr lang="en-US" sz="2000" dirty="0"/>
              <a:t>of State agencies </a:t>
            </a:r>
            <a:r>
              <a:rPr lang="en-US" sz="2000" dirty="0" smtClean="0"/>
              <a:t>footprint</a:t>
            </a:r>
          </a:p>
          <a:p>
            <a:pPr lvl="1"/>
            <a:r>
              <a:rPr lang="en-US" sz="2000" dirty="0" smtClean="0"/>
              <a:t>Have both white (raised floor) space and Modular space</a:t>
            </a:r>
          </a:p>
          <a:p>
            <a:pPr lvl="1"/>
            <a:r>
              <a:rPr lang="en-US" sz="2000" dirty="0" smtClean="0"/>
              <a:t>Meet all state &amp; federal security requirements</a:t>
            </a:r>
            <a:endParaRPr lang="en-US" sz="2000" dirty="0"/>
          </a:p>
          <a:p>
            <a:pPr lvl="0"/>
            <a:r>
              <a:rPr lang="en-US" i="1" dirty="0" smtClean="0"/>
              <a:t>Technology solution must: </a:t>
            </a:r>
          </a:p>
          <a:p>
            <a:pPr lvl="1"/>
            <a:r>
              <a:rPr lang="en-US" sz="2000" dirty="0" smtClean="0"/>
              <a:t>Provide redundancy by design</a:t>
            </a:r>
            <a:endParaRPr lang="en-US" sz="2000" dirty="0"/>
          </a:p>
          <a:p>
            <a:pPr lvl="1" indent="-342900"/>
            <a:r>
              <a:rPr lang="en-US" sz="2000" dirty="0" smtClean="0"/>
              <a:t>Allow </a:t>
            </a:r>
            <a:r>
              <a:rPr lang="en-US" sz="2000" dirty="0"/>
              <a:t>leveraging and extending of State owned Fiber</a:t>
            </a:r>
          </a:p>
          <a:p>
            <a:pPr lvl="1"/>
            <a:r>
              <a:rPr lang="en-US" sz="2000" dirty="0" smtClean="0"/>
              <a:t>Allow multi agency service </a:t>
            </a:r>
            <a:r>
              <a:rPr lang="en-US" sz="2000" dirty="0"/>
              <a:t>hand </a:t>
            </a:r>
            <a:r>
              <a:rPr lang="en-US" sz="2000" dirty="0" smtClean="0"/>
              <a:t>off via equipment specifications</a:t>
            </a:r>
            <a:endParaRPr lang="en-US" sz="2000" dirty="0"/>
          </a:p>
          <a:p>
            <a:pPr marL="0" lvl="0" indent="0">
              <a:buNone/>
            </a:pPr>
            <a:endParaRPr lang="en-US" dirty="0"/>
          </a:p>
        </p:txBody>
      </p:sp>
      <p:sp>
        <p:nvSpPr>
          <p:cNvPr id="4" name="Slide Number Placeholder 3"/>
          <p:cNvSpPr>
            <a:spLocks noGrp="1"/>
          </p:cNvSpPr>
          <p:nvPr>
            <p:ph type="sldNum" sz="quarter" idx="12"/>
          </p:nvPr>
        </p:nvSpPr>
        <p:spPr/>
        <p:txBody>
          <a:bodyPr/>
          <a:lstStyle/>
          <a:p>
            <a:fld id="{0B84AFC9-1F07-4B4F-B919-230372FCEA65}" type="slidenum">
              <a:rPr lang="en-US" smtClean="0"/>
              <a:t>32</a:t>
            </a:fld>
            <a:endParaRPr lang="en-US" dirty="0"/>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97740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Recommended Solution</a:t>
            </a:r>
            <a:endParaRPr lang="en-US" dirty="0"/>
          </a:p>
        </p:txBody>
      </p:sp>
      <p:sp>
        <p:nvSpPr>
          <p:cNvPr id="3" name="Content Placeholder 2"/>
          <p:cNvSpPr>
            <a:spLocks noGrp="1"/>
          </p:cNvSpPr>
          <p:nvPr>
            <p:ph idx="1"/>
          </p:nvPr>
        </p:nvSpPr>
        <p:spPr/>
        <p:txBody>
          <a:bodyPr>
            <a:normAutofit/>
          </a:bodyPr>
          <a:lstStyle/>
          <a:p>
            <a:pPr marL="457200">
              <a:buFont typeface="Wingdings" panose="05000000000000000000" pitchFamily="2" charset="2"/>
              <a:buChar char="q"/>
            </a:pPr>
            <a:r>
              <a:rPr lang="en-US" dirty="0" smtClean="0"/>
              <a:t> </a:t>
            </a:r>
            <a:r>
              <a:rPr lang="en-US" sz="2800" dirty="0" smtClean="0"/>
              <a:t>Lease </a:t>
            </a:r>
            <a:r>
              <a:rPr lang="en-US" sz="2800" dirty="0"/>
              <a:t>space </a:t>
            </a:r>
            <a:r>
              <a:rPr lang="en-US" sz="2800" dirty="0" smtClean="0"/>
              <a:t>at </a:t>
            </a:r>
            <a:r>
              <a:rPr lang="en-US" sz="2800" dirty="0"/>
              <a:t>I/O Data </a:t>
            </a:r>
            <a:r>
              <a:rPr lang="en-US" sz="2800" dirty="0" smtClean="0"/>
              <a:t>Center</a:t>
            </a:r>
            <a:endParaRPr lang="en-US" sz="2800" dirty="0"/>
          </a:p>
          <a:p>
            <a:pPr marL="457200" lvl="0">
              <a:buFont typeface="Wingdings" panose="05000000000000000000" pitchFamily="2" charset="2"/>
              <a:buChar char="q"/>
            </a:pPr>
            <a:r>
              <a:rPr lang="en-US" sz="2800" dirty="0" smtClean="0"/>
              <a:t> Lease 4 strands of Commercial Fiber </a:t>
            </a:r>
          </a:p>
          <a:p>
            <a:pPr marL="457200" lvl="0">
              <a:buFont typeface="Wingdings" panose="05000000000000000000" pitchFamily="2" charset="2"/>
              <a:buChar char="q"/>
            </a:pPr>
            <a:r>
              <a:rPr lang="en-US" sz="2800" dirty="0"/>
              <a:t> Fiber Splicing at the Capitol </a:t>
            </a:r>
            <a:r>
              <a:rPr lang="en-US" sz="2800" dirty="0" smtClean="0"/>
              <a:t>Mall </a:t>
            </a:r>
          </a:p>
          <a:p>
            <a:pPr marL="457200" lvl="0">
              <a:buFont typeface="Wingdings" panose="05000000000000000000" pitchFamily="2" charset="2"/>
              <a:buChar char="q"/>
            </a:pPr>
            <a:r>
              <a:rPr lang="en-US" sz="2800" dirty="0" smtClean="0"/>
              <a:t> Acquire and Deploy Dense </a:t>
            </a:r>
            <a:r>
              <a:rPr lang="en-US" sz="2800" dirty="0"/>
              <a:t>Wavelength Division Multiplexing (DWDM) </a:t>
            </a:r>
            <a:r>
              <a:rPr lang="en-US" sz="2800" dirty="0" smtClean="0"/>
              <a:t>to connect Capitol Mall to I/O via leased Fiber</a:t>
            </a:r>
          </a:p>
          <a:p>
            <a:pPr marL="457200" lvl="0">
              <a:buFont typeface="Wingdings" panose="05000000000000000000" pitchFamily="2" charset="2"/>
              <a:buChar char="q"/>
            </a:pPr>
            <a:r>
              <a:rPr lang="en-US" sz="2800" dirty="0" smtClean="0"/>
              <a:t> Acquire and Deploy Data </a:t>
            </a:r>
            <a:r>
              <a:rPr lang="en-US" sz="2800" dirty="0"/>
              <a:t>Center switching </a:t>
            </a:r>
            <a:r>
              <a:rPr lang="en-US" sz="2800" dirty="0" smtClean="0"/>
              <a:t>Infrastructure</a:t>
            </a:r>
            <a:endParaRPr lang="en-US" sz="2800" dirty="0"/>
          </a:p>
        </p:txBody>
      </p:sp>
      <p:sp>
        <p:nvSpPr>
          <p:cNvPr id="4" name="Slide Number Placeholder 3"/>
          <p:cNvSpPr>
            <a:spLocks noGrp="1"/>
          </p:cNvSpPr>
          <p:nvPr>
            <p:ph type="sldNum" sz="quarter" idx="12"/>
          </p:nvPr>
        </p:nvSpPr>
        <p:spPr/>
        <p:txBody>
          <a:bodyPr/>
          <a:lstStyle/>
          <a:p>
            <a:fld id="{0B84AFC9-1F07-4B4F-B919-230372FCEA65}" type="slidenum">
              <a:rPr lang="en-US" smtClean="0"/>
              <a:t>33</a:t>
            </a:fld>
            <a:endParaRPr lang="en-US" dirty="0"/>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875675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Benefits</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i="1" dirty="0" smtClean="0"/>
              <a:t>Service Enhancement</a:t>
            </a:r>
          </a:p>
          <a:p>
            <a:pPr lvl="1" indent="-342900"/>
            <a:r>
              <a:rPr lang="en-US" dirty="0" smtClean="0"/>
              <a:t>Leverage </a:t>
            </a:r>
            <a:r>
              <a:rPr lang="en-US" dirty="0"/>
              <a:t>a Tier III Datacenter physical security and </a:t>
            </a:r>
            <a:r>
              <a:rPr lang="en-US" dirty="0" smtClean="0"/>
              <a:t>environment </a:t>
            </a:r>
            <a:endParaRPr lang="en-US" dirty="0"/>
          </a:p>
          <a:p>
            <a:pPr marL="0" lvl="0" indent="0">
              <a:buNone/>
            </a:pPr>
            <a:r>
              <a:rPr lang="en-US" i="1" dirty="0" smtClean="0"/>
              <a:t>Problem Avoidance</a:t>
            </a:r>
          </a:p>
          <a:p>
            <a:pPr lvl="1"/>
            <a:r>
              <a:rPr lang="en-US" dirty="0"/>
              <a:t>Reduce major IT system outage due to environmental issues, </a:t>
            </a:r>
            <a:r>
              <a:rPr lang="en-US" dirty="0" smtClean="0"/>
              <a:t>i.e. </a:t>
            </a:r>
            <a:r>
              <a:rPr lang="en-US" dirty="0"/>
              <a:t>e</a:t>
            </a:r>
            <a:r>
              <a:rPr lang="en-US" dirty="0" smtClean="0"/>
              <a:t>lectrical </a:t>
            </a:r>
            <a:r>
              <a:rPr lang="en-US" dirty="0"/>
              <a:t>or building cooling </a:t>
            </a:r>
            <a:r>
              <a:rPr lang="en-US" dirty="0" smtClean="0"/>
              <a:t>systems</a:t>
            </a:r>
            <a:endParaRPr lang="en-US" dirty="0"/>
          </a:p>
          <a:p>
            <a:pPr marL="0" lvl="0" indent="0">
              <a:buNone/>
            </a:pPr>
            <a:r>
              <a:rPr lang="en-US" i="1" dirty="0" smtClean="0"/>
              <a:t>Risk Avoidance</a:t>
            </a:r>
          </a:p>
          <a:p>
            <a:pPr lvl="1" indent="-342900"/>
            <a:r>
              <a:rPr lang="en-US" dirty="0"/>
              <a:t>Moving a critical system out of an aging </a:t>
            </a:r>
            <a:r>
              <a:rPr lang="en-US" dirty="0" smtClean="0"/>
              <a:t>building</a:t>
            </a:r>
            <a:endParaRPr lang="en-US" dirty="0"/>
          </a:p>
          <a:p>
            <a:pPr marL="0" lvl="0" indent="0">
              <a:buNone/>
            </a:pPr>
            <a:r>
              <a:rPr lang="en-US" i="1" dirty="0" smtClean="0"/>
              <a:t>Cost Avoidance/Reduction </a:t>
            </a:r>
          </a:p>
          <a:p>
            <a:pPr lvl="1"/>
            <a:r>
              <a:rPr lang="en-US" dirty="0" smtClean="0"/>
              <a:t>No additional carrier charge by leveraging the DWDM</a:t>
            </a:r>
          </a:p>
          <a:p>
            <a:pPr lvl="1"/>
            <a:r>
              <a:rPr lang="en-US" dirty="0" smtClean="0"/>
              <a:t>Disconnect agencies dedicated carrier connection from the Capitol Mall to I/O and leverage DWDM</a:t>
            </a:r>
            <a:endParaRPr lang="en-US" dirty="0"/>
          </a:p>
          <a:p>
            <a:pPr lvl="0"/>
            <a:endParaRPr lang="en-US" dirty="0"/>
          </a:p>
        </p:txBody>
      </p:sp>
      <p:sp>
        <p:nvSpPr>
          <p:cNvPr id="4" name="Slide Number Placeholder 3"/>
          <p:cNvSpPr>
            <a:spLocks noGrp="1"/>
          </p:cNvSpPr>
          <p:nvPr>
            <p:ph type="sldNum" sz="quarter" idx="12"/>
          </p:nvPr>
        </p:nvSpPr>
        <p:spPr/>
        <p:txBody>
          <a:bodyPr/>
          <a:lstStyle/>
          <a:p>
            <a:fld id="{0B84AFC9-1F07-4B4F-B919-230372FCEA65}" type="slidenum">
              <a:rPr lang="en-US" smtClean="0"/>
              <a:t>34</a:t>
            </a:fld>
            <a:endParaRPr lang="en-US" dirty="0"/>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595427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TimeLine</a:t>
            </a:r>
            <a:endParaRPr lang="en-US" dirty="0"/>
          </a:p>
        </p:txBody>
      </p:sp>
      <p:sp>
        <p:nvSpPr>
          <p:cNvPr id="4" name="Slide Number Placeholder 3"/>
          <p:cNvSpPr>
            <a:spLocks noGrp="1"/>
          </p:cNvSpPr>
          <p:nvPr>
            <p:ph type="sldNum" sz="quarter" idx="12"/>
          </p:nvPr>
        </p:nvSpPr>
        <p:spPr/>
        <p:txBody>
          <a:bodyPr/>
          <a:lstStyle/>
          <a:p>
            <a:fld id="{0B84AFC9-1F07-4B4F-B919-230372FCEA65}" type="slidenum">
              <a:rPr lang="en-US" smtClean="0"/>
              <a:t>35</a:t>
            </a:fld>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457200" y="723900"/>
            <a:ext cx="8229600" cy="1982624"/>
          </a:xfrm>
          <a:prstGeom prst="rect">
            <a:avLst/>
          </a:prstGeom>
          <a:noFill/>
          <a:ln w="9525">
            <a:noFill/>
            <a:miter lim="800000"/>
            <a:headEnd/>
            <a:tailEnd/>
          </a:ln>
        </p:spPr>
      </p:pic>
      <p:sp>
        <p:nvSpPr>
          <p:cNvPr id="6" name="TextBox 5"/>
          <p:cNvSpPr txBox="1"/>
          <p:nvPr/>
        </p:nvSpPr>
        <p:spPr>
          <a:xfrm>
            <a:off x="457200" y="2781300"/>
            <a:ext cx="8229600" cy="2246769"/>
          </a:xfrm>
          <a:prstGeom prst="rect">
            <a:avLst/>
          </a:prstGeom>
          <a:noFill/>
        </p:spPr>
        <p:txBody>
          <a:bodyPr wrap="square" rtlCol="0">
            <a:spAutoFit/>
          </a:bodyPr>
          <a:lstStyle/>
          <a:p>
            <a:pPr marL="171450" indent="-171450">
              <a:buFont typeface="Wingdings" panose="05000000000000000000" pitchFamily="2" charset="2"/>
              <a:buChar char="ü"/>
            </a:pPr>
            <a:r>
              <a:rPr lang="en-US" sz="1400" dirty="0" smtClean="0"/>
              <a:t>An </a:t>
            </a:r>
            <a:r>
              <a:rPr lang="en-US" sz="1400" dirty="0"/>
              <a:t>alternate main distribution frame (MDF) has been identified to replace </a:t>
            </a:r>
            <a:r>
              <a:rPr lang="en-US" sz="1400" dirty="0" smtClean="0"/>
              <a:t>the State Data Center </a:t>
            </a:r>
            <a:r>
              <a:rPr lang="en-US" sz="1400" dirty="0"/>
              <a:t>as a new </a:t>
            </a:r>
            <a:r>
              <a:rPr lang="en-US" sz="1400" b="1" dirty="0"/>
              <a:t>HUB for State Fiber </a:t>
            </a:r>
            <a:r>
              <a:rPr lang="en-US" sz="1400" dirty="0"/>
              <a:t>(main distribution </a:t>
            </a:r>
            <a:r>
              <a:rPr lang="en-US" sz="1400" dirty="0" smtClean="0"/>
              <a:t>Frame(MDF)).</a:t>
            </a:r>
          </a:p>
          <a:p>
            <a:pPr marL="285750" indent="-285750">
              <a:buFont typeface="Wingdings" panose="05000000000000000000" pitchFamily="2" charset="2"/>
              <a:buChar char="q"/>
            </a:pPr>
            <a:r>
              <a:rPr lang="en-US" sz="1400" dirty="0" smtClean="0"/>
              <a:t>Installation </a:t>
            </a:r>
            <a:r>
              <a:rPr lang="en-US" sz="1400" dirty="0"/>
              <a:t>of conduit and Fiber Splicing for 1116 strand of Fiber into the new MDF need to be </a:t>
            </a:r>
            <a:r>
              <a:rPr lang="en-US" sz="1400" dirty="0" smtClean="0"/>
              <a:t>completed</a:t>
            </a:r>
          </a:p>
          <a:p>
            <a:pPr marL="285750" indent="-285750">
              <a:buFont typeface="Wingdings" panose="05000000000000000000" pitchFamily="2" charset="2"/>
              <a:buChar char="q"/>
            </a:pPr>
            <a:r>
              <a:rPr lang="en-US" sz="1400" dirty="0" smtClean="0"/>
              <a:t>Identify</a:t>
            </a:r>
            <a:r>
              <a:rPr lang="en-US" sz="1400" dirty="0"/>
              <a:t>, validate required space and execute the task order through State Data Center contract at I/O Data Center (referred to as </a:t>
            </a:r>
            <a:r>
              <a:rPr lang="en-US" sz="1400" dirty="0" smtClean="0"/>
              <a:t>Shared Hosted </a:t>
            </a:r>
            <a:r>
              <a:rPr lang="en-US" sz="1400" dirty="0"/>
              <a:t>Data </a:t>
            </a:r>
            <a:r>
              <a:rPr lang="en-US" sz="1400" dirty="0" smtClean="0"/>
              <a:t>Center (HDC)). </a:t>
            </a:r>
            <a:endParaRPr lang="en-US" sz="1400" dirty="0"/>
          </a:p>
          <a:p>
            <a:pPr marL="171450" indent="-171450">
              <a:buFont typeface="Wingdings" panose="05000000000000000000" pitchFamily="2" charset="2"/>
              <a:buChar char="q"/>
            </a:pPr>
            <a:r>
              <a:rPr lang="en-US" sz="1400" dirty="0" smtClean="0"/>
              <a:t> Secure </a:t>
            </a:r>
            <a:r>
              <a:rPr lang="en-US" sz="1400" dirty="0"/>
              <a:t>2@ 2 pair of Dark Fiber from commercial carriers to extend state Fiber to a remote Data </a:t>
            </a:r>
            <a:r>
              <a:rPr lang="en-US" sz="1400" dirty="0" smtClean="0"/>
              <a:t>Center.</a:t>
            </a:r>
          </a:p>
          <a:p>
            <a:pPr marL="171450" indent="-171450">
              <a:buFont typeface="Wingdings" panose="05000000000000000000" pitchFamily="2" charset="2"/>
              <a:buChar char="q"/>
            </a:pPr>
            <a:r>
              <a:rPr lang="en-US" sz="1400" dirty="0" smtClean="0"/>
              <a:t> Acquire managed Dense </a:t>
            </a:r>
            <a:r>
              <a:rPr lang="en-US" sz="1400" dirty="0"/>
              <a:t>Wavelength Division Multiplexing (DWDM) equipment to channelize the lease fiber to </a:t>
            </a:r>
            <a:r>
              <a:rPr lang="en-US" sz="1400" b="1" dirty="0"/>
              <a:t>match current capacity of the state  owned </a:t>
            </a:r>
            <a:r>
              <a:rPr lang="en-US" sz="1400" b="1" dirty="0" smtClean="0"/>
              <a:t>Fiber</a:t>
            </a:r>
          </a:p>
          <a:p>
            <a:pPr marL="171450" indent="-171450">
              <a:buFont typeface="Wingdings" panose="05000000000000000000" pitchFamily="2" charset="2"/>
              <a:buChar char="q"/>
            </a:pPr>
            <a:r>
              <a:rPr lang="en-US" sz="1400" dirty="0"/>
              <a:t> </a:t>
            </a:r>
            <a:r>
              <a:rPr lang="en-US" sz="1400" dirty="0" smtClean="0"/>
              <a:t>Purchase</a:t>
            </a:r>
            <a:r>
              <a:rPr lang="en-US" sz="1400" dirty="0"/>
              <a:t>, Configure and install Data Center </a:t>
            </a:r>
            <a:r>
              <a:rPr lang="en-US" sz="1400" dirty="0" smtClean="0"/>
              <a:t>switching.</a:t>
            </a:r>
          </a:p>
          <a:p>
            <a:pPr marL="171450" indent="-171450">
              <a:buFont typeface="Wingdings" panose="05000000000000000000" pitchFamily="2" charset="2"/>
              <a:buChar char="q"/>
            </a:pPr>
            <a:r>
              <a:rPr lang="en-US" sz="1400" dirty="0"/>
              <a:t> </a:t>
            </a:r>
            <a:r>
              <a:rPr lang="en-US" sz="1400" dirty="0" smtClean="0"/>
              <a:t>Purchase, install 1</a:t>
            </a:r>
            <a:r>
              <a:rPr lang="en-US" sz="1400" baseline="30000" dirty="0" smtClean="0"/>
              <a:t>st</a:t>
            </a:r>
            <a:r>
              <a:rPr lang="en-US" sz="1400" dirty="0" smtClean="0"/>
              <a:t> row of Data Center Rack with required connection to start the migration of servers</a:t>
            </a:r>
            <a:endParaRPr lang="en-US" sz="1400" dirty="0"/>
          </a:p>
        </p:txBody>
      </p:sp>
      <p:sp>
        <p:nvSpPr>
          <p:cNvPr id="3" name="Date Placeholder 2"/>
          <p:cNvSpPr>
            <a:spLocks noGrp="1"/>
          </p:cNvSpPr>
          <p:nvPr>
            <p:ph type="dt" sz="half" idx="10"/>
          </p:nvPr>
        </p:nvSpPr>
        <p:spPr/>
        <p:txBody>
          <a:bodyPr/>
          <a:lstStyle/>
          <a:p>
            <a:r>
              <a:rPr lang="en-US" smtClean="0"/>
              <a:t>9/29/2016</a:t>
            </a:r>
            <a:endParaRPr lang="en-US" dirty="0"/>
          </a:p>
        </p:txBody>
      </p:sp>
      <p:sp>
        <p:nvSpPr>
          <p:cNvPr id="7" name="Footer Placeholder 6"/>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4109307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368300"/>
          </a:xfrm>
        </p:spPr>
        <p:txBody>
          <a:bodyPr>
            <a:noAutofit/>
          </a:bodyPr>
          <a:lstStyle/>
          <a:p>
            <a:pPr algn="ctr"/>
            <a:r>
              <a:rPr lang="en-US" sz="2800" dirty="0" smtClean="0"/>
              <a:t>Budget</a:t>
            </a:r>
            <a:endParaRPr lang="en-US" sz="2800" dirty="0"/>
          </a:p>
        </p:txBody>
      </p:sp>
      <p:sp>
        <p:nvSpPr>
          <p:cNvPr id="4" name="Slide Number Placeholder 3"/>
          <p:cNvSpPr>
            <a:spLocks noGrp="1"/>
          </p:cNvSpPr>
          <p:nvPr>
            <p:ph type="sldNum" sz="quarter" idx="12"/>
          </p:nvPr>
        </p:nvSpPr>
        <p:spPr/>
        <p:txBody>
          <a:bodyPr/>
          <a:lstStyle/>
          <a:p>
            <a:fld id="{0B84AFC9-1F07-4B4F-B919-230372FCEA65}" type="slidenum">
              <a:rPr lang="en-US" smtClean="0">
                <a:solidFill>
                  <a:schemeClr val="tx1"/>
                </a:solidFill>
              </a:rPr>
              <a:t>36</a:t>
            </a:fld>
            <a:endParaRPr lang="en-US" dirty="0">
              <a:solidFill>
                <a:schemeClr val="tx1"/>
              </a:solidFill>
            </a:endParaRPr>
          </a:p>
        </p:txBody>
      </p:sp>
      <p:sp>
        <p:nvSpPr>
          <p:cNvPr id="9" name="TextBox 8"/>
          <p:cNvSpPr txBox="1"/>
          <p:nvPr/>
        </p:nvSpPr>
        <p:spPr>
          <a:xfrm>
            <a:off x="7315200" y="952500"/>
            <a:ext cx="914400" cy="369332"/>
          </a:xfrm>
          <a:prstGeom prst="rect">
            <a:avLst/>
          </a:prstGeom>
          <a:noFill/>
        </p:spPr>
        <p:txBody>
          <a:bodyPr wrap="square" rtlCol="0">
            <a:spAutoFit/>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4068796"/>
              </p:ext>
            </p:extLst>
          </p:nvPr>
        </p:nvGraphicFramePr>
        <p:xfrm>
          <a:off x="152402" y="571500"/>
          <a:ext cx="8763001" cy="4495801"/>
        </p:xfrm>
        <a:graphic>
          <a:graphicData uri="http://schemas.openxmlformats.org/drawingml/2006/table">
            <a:tbl>
              <a:tblPr/>
              <a:tblGrid>
                <a:gridCol w="497192"/>
                <a:gridCol w="497192"/>
                <a:gridCol w="994383"/>
                <a:gridCol w="1129039"/>
                <a:gridCol w="1129039"/>
                <a:gridCol w="1129039"/>
                <a:gridCol w="1129039"/>
                <a:gridCol w="1129039"/>
                <a:gridCol w="1129039"/>
              </a:tblGrid>
              <a:tr h="319048">
                <a:tc gridSpan="2">
                  <a:txBody>
                    <a:bodyPr/>
                    <a:lstStyle/>
                    <a:p>
                      <a:pPr algn="ctr" fontAlgn="ctr"/>
                      <a:r>
                        <a:rPr lang="en-US" sz="1000" b="1" i="0" u="none" strike="noStrike" dirty="0">
                          <a:solidFill>
                            <a:schemeClr val="tx1"/>
                          </a:solidFill>
                          <a:effectLst/>
                          <a:latin typeface="Calibri" panose="020F0502020204030204" pitchFamily="34" charset="0"/>
                        </a:rPr>
                        <a:t>Description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ctr"/>
                      <a:r>
                        <a:rPr lang="en-US" sz="1000" b="1" i="0" u="none" strike="noStrike" dirty="0">
                          <a:solidFill>
                            <a:schemeClr val="tx1"/>
                          </a:solidFill>
                          <a:effectLst/>
                          <a:latin typeface="Calibri" panose="020F0502020204030204" pitchFamily="34" charset="0"/>
                        </a:rPr>
                        <a:t>Type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chemeClr val="tx1"/>
                          </a:solidFill>
                          <a:effectLst/>
                          <a:latin typeface="Calibri" panose="020F0502020204030204" pitchFamily="34" charset="0"/>
                        </a:rPr>
                        <a:t>Year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chemeClr val="tx1"/>
                          </a:solidFill>
                          <a:effectLst/>
                          <a:latin typeface="Calibri" panose="020F0502020204030204" pitchFamily="34" charset="0"/>
                        </a:rPr>
                        <a:t>Year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chemeClr val="tx1"/>
                          </a:solidFill>
                          <a:effectLst/>
                          <a:latin typeface="Calibri" panose="020F0502020204030204" pitchFamily="34" charset="0"/>
                        </a:rPr>
                        <a:t>Year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chemeClr val="tx1"/>
                          </a:solidFill>
                          <a:effectLst/>
                          <a:latin typeface="Calibri" panose="020F0502020204030204" pitchFamily="34" charset="0"/>
                        </a:rPr>
                        <a:t>Year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chemeClr val="tx1"/>
                          </a:solidFill>
                          <a:effectLst/>
                          <a:latin typeface="Calibri" panose="020F0502020204030204" pitchFamily="34" charset="0"/>
                        </a:rPr>
                        <a:t>Year 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chemeClr val="tx1"/>
                          </a:solidFill>
                          <a:effectLst/>
                          <a:latin typeface="Calibri" panose="020F0502020204030204" pitchFamily="34" charset="0"/>
                        </a:rPr>
                        <a:t>Extended Cost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rowSpan="2" gridSpan="2">
                  <a:txBody>
                    <a:bodyPr/>
                    <a:lstStyle/>
                    <a:p>
                      <a:pPr algn="ctr" fontAlgn="ctr"/>
                      <a:r>
                        <a:rPr lang="en-US" sz="1000" b="0" i="0" u="none" strike="noStrike" dirty="0">
                          <a:solidFill>
                            <a:schemeClr val="tx1"/>
                          </a:solidFill>
                          <a:effectLst/>
                          <a:latin typeface="Calibri" panose="020F0502020204030204" pitchFamily="34" charset="0"/>
                        </a:rPr>
                        <a:t>Professional  &amp; Outside Services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$28,156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$28,156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Operational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rowSpan="2" gridSpan="2">
                  <a:txBody>
                    <a:bodyPr/>
                    <a:lstStyle/>
                    <a:p>
                      <a:pPr algn="ctr" fontAlgn="ctr"/>
                      <a:r>
                        <a:rPr lang="en-US" sz="1000" b="0" i="0" u="none" strike="noStrike" dirty="0">
                          <a:solidFill>
                            <a:schemeClr val="tx1"/>
                          </a:solidFill>
                          <a:effectLst/>
                          <a:latin typeface="Calibri" panose="020F0502020204030204" pitchFamily="34" charset="0"/>
                        </a:rPr>
                        <a:t>Hardware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$1,656,008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$1,656,008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Operational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$591,251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$591,251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rowSpan="2" gridSpan="2">
                  <a:txBody>
                    <a:bodyPr/>
                    <a:lstStyle/>
                    <a:p>
                      <a:pPr algn="ctr" fontAlgn="ctr"/>
                      <a:r>
                        <a:rPr lang="en-US" sz="1000" b="0" i="0" u="none" strike="noStrike" dirty="0">
                          <a:solidFill>
                            <a:schemeClr val="tx1"/>
                          </a:solidFill>
                          <a:effectLst/>
                          <a:latin typeface="Calibri" panose="020F0502020204030204" pitchFamily="34" charset="0"/>
                        </a:rPr>
                        <a:t>Software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Operational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0493">
                <a:tc rowSpan="2" gridSpan="2">
                  <a:txBody>
                    <a:bodyPr/>
                    <a:lstStyle/>
                    <a:p>
                      <a:pPr algn="ctr" fontAlgn="ctr"/>
                      <a:r>
                        <a:rPr lang="en-US" sz="1000" b="0" i="0" u="none" strike="noStrike" dirty="0">
                          <a:solidFill>
                            <a:schemeClr val="tx1"/>
                          </a:solidFill>
                          <a:effectLst/>
                          <a:latin typeface="Calibri" panose="020F0502020204030204" pitchFamily="34" charset="0"/>
                        </a:rPr>
                        <a:t>Communications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$41,051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$41,051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0493">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Operational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$41,051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$41,051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rowSpan="2" gridSpan="2">
                  <a:txBody>
                    <a:bodyPr/>
                    <a:lstStyle/>
                    <a:p>
                      <a:pPr algn="ctr" fontAlgn="ctr"/>
                      <a:r>
                        <a:rPr lang="en-US" sz="1000" b="0" i="0" u="none" strike="noStrike" dirty="0">
                          <a:solidFill>
                            <a:schemeClr val="tx1"/>
                          </a:solidFill>
                          <a:effectLst/>
                          <a:latin typeface="Calibri" panose="020F0502020204030204" pitchFamily="34" charset="0"/>
                        </a:rPr>
                        <a:t>Facilities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$245,583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$245,583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Operational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$740,850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$1,481,699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$1,481,699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$1,481,699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$1,481,699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$6,667,647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rowSpan="2" gridSpan="2">
                  <a:txBody>
                    <a:bodyPr/>
                    <a:lstStyle/>
                    <a:p>
                      <a:pPr algn="ctr" fontAlgn="ctr"/>
                      <a:r>
                        <a:rPr lang="en-US" sz="1000" b="0" i="0" u="none" strike="noStrike" dirty="0">
                          <a:solidFill>
                            <a:schemeClr val="tx1"/>
                          </a:solidFill>
                          <a:effectLst/>
                          <a:latin typeface="Calibri" panose="020F0502020204030204" pitchFamily="34" charset="0"/>
                        </a:rPr>
                        <a:t>Licensing &amp; Maintenance Fees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$118,956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$118,956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Operational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rowSpan="2" gridSpan="2">
                  <a:txBody>
                    <a:bodyPr/>
                    <a:lstStyle/>
                    <a:p>
                      <a:pPr algn="ctr" fontAlgn="ctr"/>
                      <a:r>
                        <a:rPr lang="en-US" sz="1000" b="0" i="0" u="none" strike="noStrike" dirty="0">
                          <a:solidFill>
                            <a:schemeClr val="tx1"/>
                          </a:solidFill>
                          <a:effectLst/>
                          <a:latin typeface="Calibri" panose="020F0502020204030204" pitchFamily="34" charset="0"/>
                        </a:rPr>
                        <a:t>Other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Development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$215,028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$215,028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1704">
                <a:tc gridSpan="2" vMerge="1">
                  <a:txBody>
                    <a:bodyPr/>
                    <a:lstStyle/>
                    <a:p>
                      <a:endParaRPr lang="en-US"/>
                    </a:p>
                  </a:txBody>
                  <a:tcPr/>
                </a:tc>
                <a:tc hMerge="1" vMerge="1">
                  <a:txBody>
                    <a:bodyPr/>
                    <a:lstStyle/>
                    <a:p>
                      <a:endParaRPr lang="en-US"/>
                    </a:p>
                  </a:txBody>
                  <a:tcPr/>
                </a:tc>
                <a:tc>
                  <a:txBody>
                    <a:bodyPr/>
                    <a:lstStyle/>
                    <a:p>
                      <a:pPr algn="ctr" fontAlgn="ctr"/>
                      <a:r>
                        <a:rPr lang="en-US" sz="900" b="1" i="0" u="none" strike="noStrike" dirty="0">
                          <a:solidFill>
                            <a:schemeClr val="tx1"/>
                          </a:solidFill>
                          <a:effectLst/>
                          <a:latin typeface="Calibri" panose="020F0502020204030204" pitchFamily="34" charset="0"/>
                        </a:rPr>
                        <a:t>Operational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4333">
                <a:tc gridSpan="2">
                  <a:txBody>
                    <a:bodyPr/>
                    <a:lstStyle/>
                    <a:p>
                      <a:pPr algn="r" fontAlgn="ctr"/>
                      <a:endParaRPr lang="en-US" sz="1000" b="1" i="0" u="none" strike="noStrike" dirty="0">
                        <a:solidFill>
                          <a:schemeClr val="tx1"/>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ctr"/>
                      <a:r>
                        <a:rPr lang="en-US" sz="1000" b="1" i="0" u="none" strike="noStrike" dirty="0">
                          <a:solidFill>
                            <a:schemeClr val="tx1"/>
                          </a:solidFill>
                          <a:effectLst/>
                          <a:latin typeface="Calibri" panose="020F0502020204030204" pitchFamily="34" charset="0"/>
                        </a:rPr>
                        <a:t>Development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$2,304,781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$2,304,781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0493">
                <a:tc gridSpan="2">
                  <a:txBody>
                    <a:bodyPr/>
                    <a:lstStyle/>
                    <a:p>
                      <a:pPr algn="r" fontAlgn="ctr"/>
                      <a:endParaRPr lang="en-US" sz="1000" b="1" i="0" u="none" strike="noStrike" dirty="0">
                        <a:solidFill>
                          <a:schemeClr val="tx1"/>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r>
                        <a:rPr lang="en-US" sz="1000" b="1" i="0" u="none" strike="noStrike" dirty="0">
                          <a:solidFill>
                            <a:schemeClr val="tx1"/>
                          </a:solidFill>
                          <a:effectLst/>
                          <a:latin typeface="Calibri" panose="020F0502020204030204" pitchFamily="34" charset="0"/>
                        </a:rPr>
                        <a:t>Operational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$740,850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$2,114,001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$1,481,699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$1,481,699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$1,481,699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$7,299,948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0493">
                <a:tc>
                  <a:txBody>
                    <a:bodyPr/>
                    <a:lstStyle/>
                    <a:p>
                      <a:pPr algn="l" fontAlgn="b"/>
                      <a:endParaRPr lang="en-US" sz="5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chemeClr val="tx1"/>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solidFill>
                            <a:schemeClr val="tx1"/>
                          </a:solidFill>
                          <a:effectLst/>
                          <a:latin typeface="Calibri" panose="020F0502020204030204" pitchFamily="34" charset="0"/>
                        </a:rPr>
                        <a:t>Total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chemeClr val="tx1"/>
                          </a:solidFill>
                          <a:effectLst/>
                          <a:latin typeface="Calibri" panose="020F0502020204030204" pitchFamily="34" charset="0"/>
                        </a:rPr>
                        <a:t>$9,604,729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3" name="Date Placeholder 2"/>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85842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ROI on DWDM</a:t>
            </a:r>
          </a:p>
        </p:txBody>
      </p:sp>
      <p:sp>
        <p:nvSpPr>
          <p:cNvPr id="3" name="Content Placeholder 2"/>
          <p:cNvSpPr>
            <a:spLocks noGrp="1"/>
          </p:cNvSpPr>
          <p:nvPr>
            <p:ph idx="1"/>
          </p:nvPr>
        </p:nvSpPr>
        <p:spPr/>
        <p:txBody>
          <a:bodyPr/>
          <a:lstStyle/>
          <a:p>
            <a:pPr marL="0" lvl="0" indent="0" algn="ctr" eaLnBrk="0" fontAlgn="base" hangingPunct="0">
              <a:spcBef>
                <a:spcPct val="0"/>
              </a:spcBef>
              <a:spcAft>
                <a:spcPct val="0"/>
              </a:spcAft>
              <a:buNone/>
            </a:pPr>
            <a:r>
              <a:rPr lang="en-US" altLang="en-US" sz="1400" dirty="0">
                <a:latin typeface="Times New Roman" panose="02020603050405020304" pitchFamily="18" charset="0"/>
                <a:ea typeface="Calibri" panose="020F0502020204030204" pitchFamily="34" charset="0"/>
                <a:cs typeface="Times New Roman" panose="02020603050405020304" pitchFamily="18" charset="0"/>
              </a:rPr>
              <a:t>The following table illustrates the ROI for implementing the proposed DWDM network infrastructure  </a:t>
            </a:r>
            <a:r>
              <a:rPr lang="en-US" altLang="en-US" sz="1400" dirty="0" smtClean="0">
                <a:latin typeface="Times New Roman" panose="02020603050405020304" pitchFamily="18" charset="0"/>
                <a:ea typeface="Calibri" panose="020F0502020204030204" pitchFamily="34" charset="0"/>
                <a:cs typeface="Times New Roman" panose="02020603050405020304" pitchFamily="18" charset="0"/>
              </a:rPr>
              <a:t>vs. implementing </a:t>
            </a:r>
            <a:r>
              <a:rPr lang="en-US" altLang="en-US" sz="1400" dirty="0">
                <a:latin typeface="Times New Roman" panose="02020603050405020304" pitchFamily="18" charset="0"/>
                <a:ea typeface="Calibri" panose="020F0502020204030204" pitchFamily="34" charset="0"/>
                <a:cs typeface="Times New Roman" panose="02020603050405020304" pitchFamily="18" charset="0"/>
              </a:rPr>
              <a:t>point-to-point network connections. </a:t>
            </a:r>
            <a:endParaRPr lang="en-US" altLang="en-US" sz="1400" dirty="0"/>
          </a:p>
          <a:p>
            <a:pPr marL="0" lvl="0" indent="0" eaLnBrk="0" fontAlgn="base" hangingPunct="0">
              <a:spcBef>
                <a:spcPct val="0"/>
              </a:spcBef>
              <a:spcAft>
                <a:spcPct val="0"/>
              </a:spcAft>
              <a:buNone/>
            </a:pPr>
            <a:endParaRPr lang="en-US" altLang="en-US" sz="1800" dirty="0">
              <a:solidFill>
                <a:schemeClr val="tx1"/>
              </a:solidFill>
              <a:latin typeface="Arial" panose="020B0604020202020204" pitchFamily="34" charset="0"/>
            </a:endParaRPr>
          </a:p>
          <a:p>
            <a:pPr lvl="2"/>
            <a:endParaRPr lang="en-US" dirty="0"/>
          </a:p>
          <a:p>
            <a:endParaRPr lang="en-US" dirty="0"/>
          </a:p>
        </p:txBody>
      </p:sp>
      <p:sp>
        <p:nvSpPr>
          <p:cNvPr id="8" name="Slide Number Placeholder 7"/>
          <p:cNvSpPr>
            <a:spLocks noGrp="1"/>
          </p:cNvSpPr>
          <p:nvPr>
            <p:ph type="sldNum" sz="quarter" idx="12"/>
          </p:nvPr>
        </p:nvSpPr>
        <p:spPr/>
        <p:txBody>
          <a:bodyPr/>
          <a:lstStyle/>
          <a:p>
            <a:fld id="{0B84AFC9-1F07-4B4F-B919-230372FCEA65}" type="slidenum">
              <a:rPr lang="en-US" smtClean="0"/>
              <a:t>37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8541021"/>
              </p:ext>
            </p:extLst>
          </p:nvPr>
        </p:nvGraphicFramePr>
        <p:xfrm>
          <a:off x="1397000" y="1538287"/>
          <a:ext cx="6349999" cy="2828925"/>
        </p:xfrm>
        <a:graphic>
          <a:graphicData uri="http://schemas.openxmlformats.org/drawingml/2006/table">
            <a:tbl>
              <a:tblPr/>
              <a:tblGrid>
                <a:gridCol w="1323313"/>
                <a:gridCol w="609295"/>
                <a:gridCol w="850475"/>
                <a:gridCol w="939330"/>
                <a:gridCol w="1091654"/>
                <a:gridCol w="1535932"/>
              </a:tblGrid>
              <a:tr h="600075">
                <a:tc>
                  <a:txBody>
                    <a:bodyPr/>
                    <a:lstStyle/>
                    <a:p>
                      <a:pPr algn="ctr" rtl="0" fontAlgn="b"/>
                      <a:r>
                        <a:rPr lang="en-US" sz="1200" b="0" i="0" u="none" strike="noStrike" dirty="0">
                          <a:solidFill>
                            <a:schemeClr val="tx1"/>
                          </a:solidFill>
                          <a:effectLst/>
                          <a:latin typeface="Calibri" panose="020F0502020204030204" pitchFamily="34" charset="0"/>
                        </a:rPr>
                        <a:t>Implementation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Carrier Wavelength</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Carrier Wavelength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Carrier Wavelength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Implementation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rowSpan="2">
                  <a:txBody>
                    <a:bodyPr/>
                    <a:lstStyle/>
                    <a:p>
                      <a:pPr algn="ctr" rtl="0" fontAlgn="b"/>
                      <a:r>
                        <a:rPr lang="en-US" sz="1200" b="0" i="0" u="none" strike="noStrike" dirty="0">
                          <a:solidFill>
                            <a:srgbClr val="000000"/>
                          </a:solidFill>
                          <a:effectLst/>
                          <a:latin typeface="Calibri" panose="020F0502020204030204" pitchFamily="34" charset="0"/>
                        </a:rPr>
                        <a:t>Cumulative ROI</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609600">
                <a:tc>
                  <a:txBody>
                    <a:bodyPr/>
                    <a:lstStyle/>
                    <a:p>
                      <a:pPr algn="ctr" rtl="0" fontAlgn="b"/>
                      <a:r>
                        <a:rPr lang="en-US" sz="1200" b="0" i="0" u="none" strike="noStrike" dirty="0">
                          <a:solidFill>
                            <a:srgbClr val="000000"/>
                          </a:solidFill>
                          <a:effectLst/>
                          <a:latin typeface="Calibri" panose="020F0502020204030204" pitchFamily="34" charset="0"/>
                        </a:rPr>
                        <a:t> with out DWDM Equipment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 QTY Implemented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Cost Annually</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with DWDM Equipment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vMerge="1">
                  <a:txBody>
                    <a:bodyPr/>
                    <a:lstStyle/>
                    <a:p>
                      <a:endParaRPr lang="en-US"/>
                    </a:p>
                  </a:txBody>
                  <a:tcPr/>
                </a:tc>
              </a:tr>
              <a:tr h="209550">
                <a:tc>
                  <a:txBody>
                    <a:bodyPr/>
                    <a:lstStyle/>
                    <a:p>
                      <a:pPr algn="ctr" rtl="0" fontAlgn="b"/>
                      <a:r>
                        <a:rPr lang="en-US" sz="1200" b="0" i="0" u="none" strike="noStrike" dirty="0">
                          <a:solidFill>
                            <a:srgbClr val="000000"/>
                          </a:solidFill>
                          <a:effectLst/>
                          <a:latin typeface="Calibri" panose="020F0502020204030204" pitchFamily="34" charset="0"/>
                        </a:rPr>
                        <a:t>Year 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23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23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$828,000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$2,956,255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($2,128,255)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09550">
                <a:tc>
                  <a:txBody>
                    <a:bodyPr/>
                    <a:lstStyle/>
                    <a:p>
                      <a:pPr algn="ctr" rtl="0" fontAlgn="b"/>
                      <a:r>
                        <a:rPr lang="en-US" sz="1200" b="0" i="0" u="none" strike="noStrike" dirty="0">
                          <a:solidFill>
                            <a:srgbClr val="000000"/>
                          </a:solidFill>
                          <a:effectLst/>
                          <a:latin typeface="Calibri" panose="020F0502020204030204" pitchFamily="34" charset="0"/>
                        </a:rPr>
                        <a:t>Year 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47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$1,692,000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$2,128,255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($436,255)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09550">
                <a:tc>
                  <a:txBody>
                    <a:bodyPr/>
                    <a:lstStyle/>
                    <a:p>
                      <a:pPr algn="ctr" rtl="0" fontAlgn="b"/>
                      <a:r>
                        <a:rPr lang="en-US" sz="1200" b="0" i="0" u="none" strike="noStrike" dirty="0">
                          <a:solidFill>
                            <a:srgbClr val="000000"/>
                          </a:solidFill>
                          <a:effectLst/>
                          <a:latin typeface="Calibri" panose="020F0502020204030204" pitchFamily="34" charset="0"/>
                        </a:rPr>
                        <a:t>Year 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71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$2,556,000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$436,255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$2,119,745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209550">
                <a:tc>
                  <a:txBody>
                    <a:bodyPr/>
                    <a:lstStyle/>
                    <a:p>
                      <a:pPr algn="ctr" rtl="0" fontAlgn="b"/>
                      <a:r>
                        <a:rPr lang="en-US" sz="1200" b="0" i="0" u="none" strike="noStrike" dirty="0">
                          <a:solidFill>
                            <a:srgbClr val="000000"/>
                          </a:solidFill>
                          <a:effectLst/>
                          <a:latin typeface="Calibri" panose="020F0502020204030204" pitchFamily="34" charset="0"/>
                        </a:rPr>
                        <a:t>Year 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80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$2,880,000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$4,999,745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209550">
                <a:tc>
                  <a:txBody>
                    <a:bodyPr/>
                    <a:lstStyle/>
                    <a:p>
                      <a:pPr algn="ctr" rtl="0" fontAlgn="b"/>
                      <a:r>
                        <a:rPr lang="en-US" sz="1200" b="0" i="0" u="none" strike="noStrike" dirty="0">
                          <a:solidFill>
                            <a:srgbClr val="000000"/>
                          </a:solidFill>
                          <a:effectLst/>
                          <a:latin typeface="Calibri" panose="020F0502020204030204" pitchFamily="34" charset="0"/>
                        </a:rPr>
                        <a:t>Year 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1200" b="0" i="0" u="none" strike="noStrike" dirty="0">
                          <a:solidFill>
                            <a:srgbClr val="000000"/>
                          </a:solidFill>
                          <a:effectLst/>
                          <a:latin typeface="Calibri" panose="020F0502020204030204" pitchFamily="34" charset="0"/>
                        </a:rPr>
                        <a:t>80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$2,880,000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$7,879,745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304800">
                <a:tc>
                  <a:txBody>
                    <a:bodyPr/>
                    <a:lstStyle/>
                    <a:p>
                      <a:pPr algn="r" rtl="0" fontAlgn="b"/>
                      <a:r>
                        <a:rPr lang="en-US" sz="1200" b="0" i="0" u="none" strike="noStrike" dirty="0">
                          <a:solidFill>
                            <a:srgbClr val="000000"/>
                          </a:solidFill>
                          <a:effectLst/>
                          <a:latin typeface="Calibri" panose="020F0502020204030204" pitchFamily="34" charset="0"/>
                        </a:rPr>
                        <a:t>Total 5 Years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US" sz="1200" b="0" i="0" u="none" strike="noStrike" dirty="0">
                          <a:solidFill>
                            <a:srgbClr val="000000"/>
                          </a:solidFill>
                          <a:effectLst/>
                          <a:latin typeface="Calibri" panose="020F0502020204030204" pitchFamily="34" charset="0"/>
                        </a:rPr>
                        <a:t>$10,836,000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en-U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6700">
                <a:tc gridSpan="6">
                  <a:txBody>
                    <a:bodyPr/>
                    <a:lstStyle/>
                    <a:p>
                      <a:pPr algn="ctr" fontAlgn="b"/>
                      <a:r>
                        <a:rPr lang="en-US" sz="1600" b="0" i="0" u="none" strike="noStrike" dirty="0">
                          <a:solidFill>
                            <a:schemeClr val="bg1"/>
                          </a:solidFill>
                          <a:effectLst/>
                          <a:latin typeface="Calibri" panose="020F0502020204030204" pitchFamily="34" charset="0"/>
                        </a:rPr>
                        <a:t>Annual Cost Avoidance on 80 Gig of connection after YR 4=  $</a:t>
                      </a:r>
                      <a:r>
                        <a:rPr lang="en-US" sz="1600" b="0" i="0" u="none" strike="noStrike" dirty="0" smtClean="0">
                          <a:solidFill>
                            <a:schemeClr val="bg1"/>
                          </a:solidFill>
                          <a:effectLst/>
                          <a:latin typeface="Calibri" panose="020F0502020204030204" pitchFamily="34" charset="0"/>
                        </a:rPr>
                        <a:t>2,880,000</a:t>
                      </a:r>
                      <a:endParaRPr lang="en-US" sz="1600" b="0" i="0" u="none" strike="noStrike" dirty="0">
                        <a:solidFill>
                          <a:schemeClr val="bg1"/>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84658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672"/>
            <a:ext cx="8229600" cy="1886828"/>
          </a:xfrm>
        </p:spPr>
        <p:txBody>
          <a:bodyPr>
            <a:normAutofit/>
          </a:bodyPr>
          <a:lstStyle/>
          <a:p>
            <a:pPr algn="ctr"/>
            <a:r>
              <a:rPr lang="en-US" sz="2800" dirty="0" smtClean="0"/>
              <a:t>QUESTIONS</a:t>
            </a:r>
            <a:endParaRPr lang="en-US" sz="2800" dirty="0"/>
          </a:p>
        </p:txBody>
      </p:sp>
      <p:sp>
        <p:nvSpPr>
          <p:cNvPr id="8" name="Slide Number Placeholder 7"/>
          <p:cNvSpPr>
            <a:spLocks noGrp="1"/>
          </p:cNvSpPr>
          <p:nvPr>
            <p:ph type="sldNum" sz="quarter" idx="12"/>
          </p:nvPr>
        </p:nvSpPr>
        <p:spPr/>
        <p:txBody>
          <a:bodyPr/>
          <a:lstStyle/>
          <a:p>
            <a:fld id="{0B84AFC9-1F07-4B4F-B919-230372FCEA65}" type="slidenum">
              <a:rPr lang="en-US" smtClean="0"/>
              <a:t>38</a:t>
            </a:fld>
            <a:endParaRPr lang="en-US" dirty="0"/>
          </a:p>
        </p:txBody>
      </p:sp>
      <p:sp>
        <p:nvSpPr>
          <p:cNvPr id="3" name="Date Placeholder 2"/>
          <p:cNvSpPr>
            <a:spLocks noGrp="1"/>
          </p:cNvSpPr>
          <p:nvPr>
            <p:ph type="dt" sz="half" idx="10"/>
          </p:nvPr>
        </p:nvSpPr>
        <p:spPr/>
        <p:txBody>
          <a:bodyPr/>
          <a:lstStyle/>
          <a:p>
            <a:r>
              <a:rPr lang="en-US" smtClean="0"/>
              <a:t>9/29/2016</a:t>
            </a:r>
            <a:endParaRPr lang="en-US" dirty="0"/>
          </a:p>
        </p:txBody>
      </p:sp>
      <p:sp>
        <p:nvSpPr>
          <p:cNvPr id="4" name="Footer Placeholder 3"/>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208048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70000" y="279400"/>
            <a:ext cx="6858000" cy="591428"/>
          </a:xfrm>
          <a:prstGeom prst="rect">
            <a:avLst/>
          </a:prstGeom>
        </p:spPr>
        <p:txBody>
          <a:bodyPr vert="horz" lIns="76200" tIns="38100" rIns="76200" bIns="3810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r>
              <a:rPr lang="en-US" sz="3333" dirty="0"/>
              <a:t>DR Testing Schedules</a:t>
            </a:r>
          </a:p>
        </p:txBody>
      </p:sp>
      <p:sp>
        <p:nvSpPr>
          <p:cNvPr id="8" name="Content Placeholder 2"/>
          <p:cNvSpPr txBox="1">
            <a:spLocks/>
          </p:cNvSpPr>
          <p:nvPr/>
        </p:nvSpPr>
        <p:spPr>
          <a:xfrm>
            <a:off x="1206500" y="1020726"/>
            <a:ext cx="6858000" cy="4160874"/>
          </a:xfrm>
          <a:prstGeom prst="rect">
            <a:avLst/>
          </a:prstGeom>
        </p:spPr>
        <p:txBody>
          <a:bodyPr vert="horz" lIns="76200" tIns="38100" rIns="76200" bIns="38100" rtlCol="0">
            <a:normAutofit/>
          </a:bodyPr>
          <a:lstStyle>
            <a:lvl1pPr marL="342900" indent="-342900" algn="l" defTabSz="914400" rtl="0" eaLnBrk="1" latinLnBrk="0" hangingPunct="1">
              <a:spcBef>
                <a:spcPct val="20000"/>
              </a:spcBef>
              <a:buClr>
                <a:srgbClr val="AB3333"/>
              </a:buClr>
              <a:buFont typeface="Wingdings" panose="05000000000000000000" pitchFamily="2" charset="2"/>
              <a:buChar char="ü"/>
              <a:defRPr sz="2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400" b="1" i="1" kern="1200">
                <a:solidFill>
                  <a:srgbClr val="AB3333"/>
                </a:solidFill>
                <a:latin typeface="+mn-lt"/>
                <a:ea typeface="+mn-ea"/>
                <a:cs typeface="+mn-cs"/>
              </a:defRPr>
            </a:lvl2pPr>
            <a:lvl3pPr marL="914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i="1" kern="1200">
                <a:solidFill>
                  <a:srgbClr val="AB3333"/>
                </a:solidFill>
                <a:latin typeface="+mn-lt"/>
                <a:ea typeface="+mn-ea"/>
                <a:cs typeface="+mn-cs"/>
              </a:defRPr>
            </a:lvl4pPr>
            <a:lvl5pPr marL="1828800" indent="0" algn="l" defTabSz="914400" rtl="0" eaLnBrk="1" latinLnBrk="0" hangingPunct="1">
              <a:spcBef>
                <a:spcPct val="20000"/>
              </a:spcBef>
              <a:buFont typeface="Arial" pitchFamily="34" charset="0"/>
              <a:buNone/>
              <a:defRPr sz="18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sz="2000" dirty="0"/>
          </a:p>
          <a:p>
            <a:pPr lvl="1"/>
            <a:endParaRPr lang="en-US" sz="1333" dirty="0"/>
          </a:p>
          <a:p>
            <a:pPr>
              <a:buNone/>
            </a:pPr>
            <a:r>
              <a:rPr lang="en-US" sz="1333" dirty="0"/>
              <a:t>	</a:t>
            </a:r>
          </a:p>
          <a:p>
            <a:pPr lvl="2"/>
            <a:endParaRPr lang="en-US" sz="1667" dirty="0"/>
          </a:p>
        </p:txBody>
      </p:sp>
      <p:cxnSp>
        <p:nvCxnSpPr>
          <p:cNvPr id="9" name="Straight Connector 8"/>
          <p:cNvCxnSpPr/>
          <p:nvPr/>
        </p:nvCxnSpPr>
        <p:spPr>
          <a:xfrm>
            <a:off x="942869" y="925207"/>
            <a:ext cx="7204903"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4763" y="2488893"/>
            <a:ext cx="2117223" cy="400110"/>
          </a:xfrm>
          <a:prstGeom prst="homePlate">
            <a:avLst/>
          </a:prstGeom>
          <a:solidFill>
            <a:schemeClr val="bg1">
              <a:lumMod val="50000"/>
            </a:schemeClr>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spc="108" dirty="0"/>
              <a:t>SECURITY</a:t>
            </a:r>
          </a:p>
        </p:txBody>
      </p:sp>
      <p:sp>
        <p:nvSpPr>
          <p:cNvPr id="11" name="TextBox 10"/>
          <p:cNvSpPr txBox="1"/>
          <p:nvPr/>
        </p:nvSpPr>
        <p:spPr>
          <a:xfrm>
            <a:off x="399749" y="1023987"/>
            <a:ext cx="2117223" cy="400110"/>
          </a:xfrm>
          <a:prstGeom prst="homePlate">
            <a:avLst/>
          </a:prstGeom>
          <a:solidFill>
            <a:srgbClr val="4283A4"/>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spc="108" dirty="0"/>
              <a:t>DATA</a:t>
            </a:r>
          </a:p>
        </p:txBody>
      </p:sp>
      <p:sp>
        <p:nvSpPr>
          <p:cNvPr id="12" name="TextBox 11"/>
          <p:cNvSpPr txBox="1"/>
          <p:nvPr/>
        </p:nvSpPr>
        <p:spPr>
          <a:xfrm>
            <a:off x="399750" y="3784442"/>
            <a:ext cx="2117223" cy="400110"/>
          </a:xfrm>
          <a:prstGeom prst="homePlate">
            <a:avLst/>
          </a:prstGeom>
          <a:solidFill>
            <a:srgbClr val="C00000"/>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spc="108" dirty="0"/>
              <a:t>VOICE</a:t>
            </a:r>
          </a:p>
        </p:txBody>
      </p:sp>
      <p:sp>
        <p:nvSpPr>
          <p:cNvPr id="18" name="Folded Corner 17"/>
          <p:cNvSpPr/>
          <p:nvPr/>
        </p:nvSpPr>
        <p:spPr>
          <a:xfrm rot="843429">
            <a:off x="6656975" y="2100586"/>
            <a:ext cx="2007695" cy="1824920"/>
          </a:xfrm>
          <a:prstGeom prst="foldedCorner">
            <a:avLst>
              <a:gd name="adj" fmla="val 28090"/>
            </a:avLst>
          </a:prstGeom>
          <a:solidFill>
            <a:srgbClr val="FDF9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i="1" dirty="0">
              <a:solidFill>
                <a:srgbClr val="C00000"/>
              </a:solidFill>
            </a:endParaRPr>
          </a:p>
          <a:p>
            <a:pPr algn="ctr"/>
            <a:r>
              <a:rPr lang="en-US" sz="1500" b="1" i="1" dirty="0">
                <a:solidFill>
                  <a:srgbClr val="C00000"/>
                </a:solidFill>
              </a:rPr>
              <a:t>All documents can be found at: </a:t>
            </a:r>
            <a:r>
              <a:rPr lang="en-US" sz="1167" dirty="0">
                <a:solidFill>
                  <a:prstClr val="black"/>
                </a:solidFill>
                <a:hlinkClick r:id="rId2"/>
              </a:rPr>
              <a:t>https://</a:t>
            </a:r>
            <a:r>
              <a:rPr lang="en-US" sz="1167" dirty="0" smtClean="0">
                <a:solidFill>
                  <a:prstClr val="black"/>
                </a:solidFill>
                <a:hlinkClick r:id="rId2"/>
              </a:rPr>
              <a:t>mycenturylinkonline.net/AZNetII/Disaster%20Recovery/Forms/AllItems.aspx</a:t>
            </a:r>
            <a:endParaRPr lang="en-US" sz="1167" dirty="0" smtClean="0">
              <a:solidFill>
                <a:prstClr val="black"/>
              </a:solidFill>
            </a:endParaRPr>
          </a:p>
          <a:p>
            <a:pPr algn="ctr"/>
            <a:endParaRPr lang="en-US" sz="1167" dirty="0">
              <a:solidFill>
                <a:prstClr val="black"/>
              </a:solidFill>
            </a:endParaRPr>
          </a:p>
          <a:p>
            <a:pPr algn="ctr"/>
            <a:r>
              <a:rPr lang="en-US" sz="850" dirty="0" smtClean="0">
                <a:solidFill>
                  <a:prstClr val="black"/>
                </a:solidFill>
              </a:rPr>
              <a:t>SharePoint </a:t>
            </a:r>
            <a:r>
              <a:rPr lang="en-US" sz="850" dirty="0" smtClean="0">
                <a:solidFill>
                  <a:prstClr val="black"/>
                </a:solidFill>
                <a:sym typeface="Wingdings" panose="05000000000000000000" pitchFamily="2" charset="2"/>
              </a:rPr>
              <a:t> Disaster Recovery  DR 2016</a:t>
            </a:r>
            <a:endParaRPr lang="en-US" sz="850" dirty="0">
              <a:solidFill>
                <a:prstClr val="black"/>
              </a:solidFill>
            </a:endParaRPr>
          </a:p>
        </p:txBody>
      </p:sp>
      <p:sp>
        <p:nvSpPr>
          <p:cNvPr id="17" name="TextBox 16"/>
          <p:cNvSpPr txBox="1"/>
          <p:nvPr/>
        </p:nvSpPr>
        <p:spPr>
          <a:xfrm>
            <a:off x="2957844" y="1103005"/>
            <a:ext cx="4818665" cy="1015663"/>
          </a:xfrm>
          <a:prstGeom prst="rect">
            <a:avLst/>
          </a:prstGeom>
          <a:noFill/>
        </p:spPr>
        <p:txBody>
          <a:bodyPr wrap="square" rtlCol="0">
            <a:spAutoFit/>
          </a:bodyPr>
          <a:lstStyle/>
          <a:p>
            <a:endParaRPr lang="en-US" sz="1500" dirty="0"/>
          </a:p>
          <a:p>
            <a:r>
              <a:rPr lang="en-US" sz="1500" dirty="0"/>
              <a:t>Data Core </a:t>
            </a:r>
            <a:r>
              <a:rPr lang="en-US" sz="1500" dirty="0" smtClean="0"/>
              <a:t>	</a:t>
            </a:r>
            <a:r>
              <a:rPr lang="en-US" sz="1500" dirty="0"/>
              <a:t>	</a:t>
            </a:r>
            <a:r>
              <a:rPr lang="en-US" sz="1500" dirty="0" smtClean="0"/>
              <a:t>Data </a:t>
            </a:r>
            <a:r>
              <a:rPr lang="en-US" sz="1500" dirty="0"/>
              <a:t>Center PE Failover</a:t>
            </a:r>
          </a:p>
          <a:p>
            <a:r>
              <a:rPr lang="en-US" sz="1500" dirty="0"/>
              <a:t>October 02, </a:t>
            </a:r>
            <a:r>
              <a:rPr lang="en-US" sz="1500" dirty="0" smtClean="0"/>
              <a:t>2016</a:t>
            </a:r>
            <a:r>
              <a:rPr lang="en-US" sz="1500" dirty="0"/>
              <a:t>	</a:t>
            </a:r>
            <a:r>
              <a:rPr lang="en-US" sz="1500" dirty="0" smtClean="0"/>
              <a:t>October </a:t>
            </a:r>
            <a:r>
              <a:rPr lang="en-US" sz="1500" dirty="0"/>
              <a:t>30, 2016</a:t>
            </a:r>
          </a:p>
          <a:p>
            <a:r>
              <a:rPr lang="en-US" sz="1500" dirty="0"/>
              <a:t>8:00am to 4:00pm	</a:t>
            </a:r>
            <a:r>
              <a:rPr lang="en-US" sz="1500" dirty="0" smtClean="0"/>
              <a:t>8:00am </a:t>
            </a:r>
            <a:r>
              <a:rPr lang="en-US" sz="1500" dirty="0"/>
              <a:t>to 2:00pm</a:t>
            </a:r>
          </a:p>
        </p:txBody>
      </p:sp>
      <p:sp>
        <p:nvSpPr>
          <p:cNvPr id="19" name="TextBox 18"/>
          <p:cNvSpPr txBox="1"/>
          <p:nvPr/>
        </p:nvSpPr>
        <p:spPr>
          <a:xfrm>
            <a:off x="2979541" y="2291909"/>
            <a:ext cx="2386266" cy="784830"/>
          </a:xfrm>
          <a:prstGeom prst="rect">
            <a:avLst/>
          </a:prstGeom>
          <a:noFill/>
        </p:spPr>
        <p:txBody>
          <a:bodyPr wrap="square" rtlCol="0">
            <a:spAutoFit/>
          </a:bodyPr>
          <a:lstStyle/>
          <a:p>
            <a:endParaRPr lang="en-US" sz="1500" dirty="0"/>
          </a:p>
          <a:p>
            <a:r>
              <a:rPr lang="en-US" sz="1500" dirty="0"/>
              <a:t>October 16, 2016</a:t>
            </a:r>
          </a:p>
          <a:p>
            <a:r>
              <a:rPr lang="en-US" sz="1500" dirty="0"/>
              <a:t>8:00am to 2:00pm</a:t>
            </a:r>
          </a:p>
        </p:txBody>
      </p:sp>
      <p:sp>
        <p:nvSpPr>
          <p:cNvPr id="15" name="TextBox 14"/>
          <p:cNvSpPr txBox="1"/>
          <p:nvPr/>
        </p:nvSpPr>
        <p:spPr>
          <a:xfrm>
            <a:off x="2957844" y="3597318"/>
            <a:ext cx="4299298" cy="1015663"/>
          </a:xfrm>
          <a:prstGeom prst="rect">
            <a:avLst/>
          </a:prstGeom>
          <a:noFill/>
        </p:spPr>
        <p:txBody>
          <a:bodyPr wrap="square" rtlCol="0">
            <a:spAutoFit/>
          </a:bodyPr>
          <a:lstStyle/>
          <a:p>
            <a:endParaRPr lang="en-US" sz="1500" dirty="0"/>
          </a:p>
          <a:p>
            <a:r>
              <a:rPr lang="en-US" sz="1500" dirty="0"/>
              <a:t>Enterprise Core	</a:t>
            </a:r>
            <a:r>
              <a:rPr lang="en-US" sz="1500" dirty="0" smtClean="0"/>
              <a:t>UCCE </a:t>
            </a:r>
            <a:r>
              <a:rPr lang="en-US" sz="1500" dirty="0"/>
              <a:t>Core</a:t>
            </a:r>
          </a:p>
          <a:p>
            <a:r>
              <a:rPr lang="en-US" sz="1500" dirty="0"/>
              <a:t>October 15, 2016	</a:t>
            </a:r>
            <a:r>
              <a:rPr lang="en-US" sz="1500" dirty="0" smtClean="0"/>
              <a:t>October </a:t>
            </a:r>
            <a:r>
              <a:rPr lang="en-US" sz="1500" dirty="0"/>
              <a:t>22, 2016</a:t>
            </a:r>
          </a:p>
          <a:p>
            <a:r>
              <a:rPr lang="en-US" sz="1500" dirty="0"/>
              <a:t>8:00am to 5:00pm	</a:t>
            </a:r>
            <a:r>
              <a:rPr lang="en-US" sz="1500" dirty="0" smtClean="0"/>
              <a:t>8:00am </a:t>
            </a:r>
            <a:r>
              <a:rPr lang="en-US" sz="1500" dirty="0"/>
              <a:t>to 5:00pm</a:t>
            </a:r>
          </a:p>
        </p:txBody>
      </p:sp>
      <p:sp>
        <p:nvSpPr>
          <p:cNvPr id="2" name="Date Placeholder 1"/>
          <p:cNvSpPr>
            <a:spLocks noGrp="1"/>
          </p:cNvSpPr>
          <p:nvPr>
            <p:ph type="dt" sz="half" idx="10"/>
          </p:nvPr>
        </p:nvSpPr>
        <p:spPr/>
        <p:txBody>
          <a:bodyPr/>
          <a:lstStyle/>
          <a:p>
            <a:r>
              <a:rPr lang="en-US" smtClean="0"/>
              <a:t>9/29/2016</a:t>
            </a:r>
            <a:endParaRPr lang="en-US" dirty="0"/>
          </a:p>
        </p:txBody>
      </p:sp>
      <p:sp>
        <p:nvSpPr>
          <p:cNvPr id="3" name="Footer Placeholder 2"/>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4" name="Slide Number Placeholder 3"/>
          <p:cNvSpPr>
            <a:spLocks noGrp="1"/>
          </p:cNvSpPr>
          <p:nvPr>
            <p:ph type="sldNum" sz="quarter" idx="12"/>
          </p:nvPr>
        </p:nvSpPr>
        <p:spPr/>
        <p:txBody>
          <a:bodyPr/>
          <a:lstStyle/>
          <a:p>
            <a:fld id="{0B84AFC9-1F07-4B4F-B919-230372FCEA65}" type="slidenum">
              <a:rPr lang="en-US" smtClean="0"/>
              <a:pPr/>
              <a:t>39</a:t>
            </a:fld>
            <a:endParaRPr lang="en-US" dirty="0"/>
          </a:p>
        </p:txBody>
      </p:sp>
      <p:sp>
        <p:nvSpPr>
          <p:cNvPr id="5" name="TextBox 4"/>
          <p:cNvSpPr txBox="1"/>
          <p:nvPr/>
        </p:nvSpPr>
        <p:spPr>
          <a:xfrm>
            <a:off x="414763" y="1473333"/>
            <a:ext cx="3433032"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Core Network</a:t>
            </a:r>
          </a:p>
          <a:p>
            <a:pPr marL="285750" indent="-285750">
              <a:buFont typeface="Wingdings" panose="05000000000000000000" pitchFamily="2" charset="2"/>
              <a:buChar char="ü"/>
            </a:pPr>
            <a:r>
              <a:rPr lang="en-US" dirty="0" smtClean="0"/>
              <a:t>Circuit Redundancy</a:t>
            </a:r>
          </a:p>
          <a:p>
            <a:pPr marL="285750" indent="-285750">
              <a:buFont typeface="Wingdings" panose="05000000000000000000" pitchFamily="2" charset="2"/>
              <a:buChar char="ü"/>
            </a:pPr>
            <a:r>
              <a:rPr lang="en-US" dirty="0" smtClean="0"/>
              <a:t>Fiber Failover</a:t>
            </a:r>
            <a:endParaRPr lang="en-US" dirty="0"/>
          </a:p>
        </p:txBody>
      </p:sp>
      <p:sp>
        <p:nvSpPr>
          <p:cNvPr id="6" name="Rectangle 5"/>
          <p:cNvSpPr/>
          <p:nvPr/>
        </p:nvSpPr>
        <p:spPr>
          <a:xfrm>
            <a:off x="399749" y="2839483"/>
            <a:ext cx="4572000" cy="923330"/>
          </a:xfrm>
          <a:prstGeom prst="rect">
            <a:avLst/>
          </a:prstGeom>
        </p:spPr>
        <p:txBody>
          <a:bodyPr>
            <a:spAutoFit/>
          </a:bodyPr>
          <a:lstStyle/>
          <a:p>
            <a:pPr marL="285750" indent="-285750">
              <a:buFont typeface="Wingdings" panose="05000000000000000000" pitchFamily="2" charset="2"/>
              <a:buChar char="ü"/>
            </a:pPr>
            <a:r>
              <a:rPr lang="en-US" dirty="0" smtClean="0"/>
              <a:t>Internet Carrier</a:t>
            </a:r>
            <a:endParaRPr lang="en-US" dirty="0"/>
          </a:p>
          <a:p>
            <a:pPr marL="285750" indent="-285750">
              <a:buFont typeface="Wingdings" panose="05000000000000000000" pitchFamily="2" charset="2"/>
              <a:buChar char="ü"/>
            </a:pPr>
            <a:r>
              <a:rPr lang="en-US" dirty="0" smtClean="0"/>
              <a:t>VPN</a:t>
            </a:r>
            <a:endParaRPr lang="en-US" dirty="0"/>
          </a:p>
          <a:p>
            <a:pPr marL="285750" indent="-285750">
              <a:buFont typeface="Wingdings" panose="05000000000000000000" pitchFamily="2" charset="2"/>
              <a:buChar char="ü"/>
            </a:pPr>
            <a:r>
              <a:rPr lang="en-US" dirty="0" smtClean="0"/>
              <a:t>Firewall/IPS</a:t>
            </a:r>
            <a:endParaRPr lang="en-US" dirty="0"/>
          </a:p>
        </p:txBody>
      </p:sp>
      <p:sp>
        <p:nvSpPr>
          <p:cNvPr id="13" name="Rectangle 12"/>
          <p:cNvSpPr/>
          <p:nvPr/>
        </p:nvSpPr>
        <p:spPr>
          <a:xfrm>
            <a:off x="399750" y="4233788"/>
            <a:ext cx="4572000" cy="646331"/>
          </a:xfrm>
          <a:prstGeom prst="rect">
            <a:avLst/>
          </a:prstGeom>
        </p:spPr>
        <p:txBody>
          <a:bodyPr>
            <a:spAutoFit/>
          </a:bodyPr>
          <a:lstStyle/>
          <a:p>
            <a:pPr marL="285750" indent="-285750">
              <a:buFont typeface="Wingdings" panose="05000000000000000000" pitchFamily="2" charset="2"/>
              <a:buChar char="ü"/>
            </a:pPr>
            <a:r>
              <a:rPr lang="en-US" dirty="0" smtClean="0"/>
              <a:t>Voice Core Equipment</a:t>
            </a:r>
            <a:endParaRPr lang="en-US" dirty="0"/>
          </a:p>
          <a:p>
            <a:pPr marL="285750" indent="-285750">
              <a:buFont typeface="Wingdings" panose="05000000000000000000" pitchFamily="2" charset="2"/>
              <a:buChar char="ü"/>
            </a:pPr>
            <a:r>
              <a:rPr lang="en-US" dirty="0" smtClean="0"/>
              <a:t>Call Center Failover</a:t>
            </a:r>
            <a:endParaRPr lang="en-US" dirty="0"/>
          </a:p>
        </p:txBody>
      </p:sp>
    </p:spTree>
    <p:extLst>
      <p:ext uri="{BB962C8B-B14F-4D97-AF65-F5344CB8AC3E}">
        <p14:creationId xmlns:p14="http://schemas.microsoft.com/office/powerpoint/2010/main" val="102621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Oversight Charter </a:t>
            </a:r>
            <a:endParaRPr lang="en-US" dirty="0"/>
          </a:p>
        </p:txBody>
      </p:sp>
      <p:sp>
        <p:nvSpPr>
          <p:cNvPr id="3" name="Content Placeholder 2"/>
          <p:cNvSpPr>
            <a:spLocks noGrp="1"/>
          </p:cNvSpPr>
          <p:nvPr>
            <p:ph idx="1"/>
          </p:nvPr>
        </p:nvSpPr>
        <p:spPr/>
        <p:txBody>
          <a:bodyPr/>
          <a:lstStyle/>
          <a:p>
            <a:r>
              <a:rPr lang="en-US" dirty="0" smtClean="0"/>
              <a:t>Shifted Focus from Refresh to Operational</a:t>
            </a:r>
          </a:p>
          <a:p>
            <a:r>
              <a:rPr lang="en-US" dirty="0" smtClean="0"/>
              <a:t>Updated Title Changes within ADOA-ASET</a:t>
            </a:r>
          </a:p>
          <a:p>
            <a:r>
              <a:rPr lang="en-US" dirty="0" smtClean="0"/>
              <a:t>Confirmed Committee Responsibilities</a:t>
            </a:r>
          </a:p>
          <a:p>
            <a:endParaRPr lang="en-US" dirty="0"/>
          </a:p>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4</a:t>
            </a:fld>
            <a:endParaRPr lang="en-US" dirty="0"/>
          </a:p>
        </p:txBody>
      </p:sp>
      <p:cxnSp>
        <p:nvCxnSpPr>
          <p:cNvPr id="7" name="Straight Connector 6"/>
          <p:cNvCxnSpPr/>
          <p:nvPr/>
        </p:nvCxnSpPr>
        <p:spPr>
          <a:xfrm>
            <a:off x="269516" y="826977"/>
            <a:ext cx="864588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619" y="2213427"/>
            <a:ext cx="3289451" cy="2206099"/>
          </a:xfrm>
          <a:prstGeom prst="rect">
            <a:avLst/>
          </a:prstGeom>
        </p:spPr>
      </p:pic>
      <p:sp>
        <p:nvSpPr>
          <p:cNvPr id="9" name="Footer Placeholder 8"/>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2654039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127000"/>
            <a:ext cx="8746837" cy="840766"/>
          </a:xfrm>
        </p:spPr>
        <p:txBody>
          <a:bodyPr/>
          <a:lstStyle/>
          <a:p>
            <a:r>
              <a:rPr lang="en-US" sz="3600" dirty="0" smtClean="0"/>
              <a:t>NCC Procedure Changes</a:t>
            </a:r>
            <a:endParaRPr lang="en-US" sz="3600" dirty="0"/>
          </a:p>
        </p:txBody>
      </p:sp>
      <p:sp>
        <p:nvSpPr>
          <p:cNvPr id="3" name="Content Placeholder 2"/>
          <p:cNvSpPr>
            <a:spLocks noGrp="1"/>
          </p:cNvSpPr>
          <p:nvPr>
            <p:ph idx="1"/>
          </p:nvPr>
        </p:nvSpPr>
        <p:spPr>
          <a:xfrm>
            <a:off x="457200" y="1139519"/>
            <a:ext cx="8229600" cy="4254500"/>
          </a:xfrm>
        </p:spPr>
        <p:txBody>
          <a:bodyPr/>
          <a:lstStyle/>
          <a:p>
            <a:r>
              <a:rPr lang="en-US" dirty="0" smtClean="0"/>
              <a:t>Low Risk/Standard Changes </a:t>
            </a:r>
          </a:p>
          <a:p>
            <a:pPr lvl="1"/>
            <a:r>
              <a:rPr lang="en-US" dirty="0"/>
              <a:t>Low Risk/Standard Changes have been identified </a:t>
            </a:r>
            <a:r>
              <a:rPr lang="en-US" dirty="0" smtClean="0"/>
              <a:t>and Pre-Approved </a:t>
            </a:r>
            <a:r>
              <a:rPr lang="en-US" dirty="0"/>
              <a:t>with blanket NCC – Voice, Network, Security</a:t>
            </a:r>
          </a:p>
          <a:p>
            <a:pPr lvl="1"/>
            <a:r>
              <a:rPr lang="en-US" dirty="0" smtClean="0"/>
              <a:t>Conducted during Normal Maintenance Window (Tuesday/Thursday)</a:t>
            </a:r>
          </a:p>
          <a:p>
            <a:r>
              <a:rPr lang="en-US" dirty="0" smtClean="0"/>
              <a:t>Medium and High Risk</a:t>
            </a:r>
          </a:p>
          <a:p>
            <a:pPr lvl="1"/>
            <a:r>
              <a:rPr lang="en-US" dirty="0" smtClean="0"/>
              <a:t>Not impacted by change</a:t>
            </a:r>
            <a:endParaRPr lang="en-US" dirty="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40</a:t>
            </a:fld>
            <a:endParaRPr lang="en-US" dirty="0"/>
          </a:p>
        </p:txBody>
      </p:sp>
    </p:spTree>
    <p:extLst>
      <p:ext uri="{BB962C8B-B14F-4D97-AF65-F5344CB8AC3E}">
        <p14:creationId xmlns:p14="http://schemas.microsoft.com/office/powerpoint/2010/main" val="1151310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NOC Notification Template Changes</a:t>
            </a:r>
            <a:endParaRPr lang="en-US" dirty="0"/>
          </a:p>
        </p:txBody>
      </p:sp>
      <p:sp>
        <p:nvSpPr>
          <p:cNvPr id="3" name="Content Placeholder 2"/>
          <p:cNvSpPr>
            <a:spLocks noGrp="1"/>
          </p:cNvSpPr>
          <p:nvPr>
            <p:ph idx="1"/>
          </p:nvPr>
        </p:nvSpPr>
        <p:spPr>
          <a:xfrm>
            <a:off x="384048" y="718428"/>
            <a:ext cx="8229600" cy="4254500"/>
          </a:xfrm>
        </p:spPr>
        <p:txBody>
          <a:bodyPr>
            <a:normAutofit lnSpcReduction="10000"/>
          </a:bodyPr>
          <a:lstStyle/>
          <a:p>
            <a:r>
              <a:rPr lang="en-US" dirty="0" smtClean="0"/>
              <a:t>Updated Template </a:t>
            </a:r>
            <a:r>
              <a:rPr lang="en-US" dirty="0"/>
              <a:t>is designed for a cleaner view via email and smart </a:t>
            </a:r>
            <a:r>
              <a:rPr lang="en-US" dirty="0" smtClean="0"/>
              <a:t>phones</a:t>
            </a:r>
            <a:endParaRPr lang="en-US" dirty="0"/>
          </a:p>
          <a:p>
            <a:r>
              <a:rPr lang="en-US" dirty="0"/>
              <a:t>It will bring attention to the current status, activity and next update time</a:t>
            </a:r>
          </a:p>
          <a:p>
            <a:pPr lvl="0"/>
            <a:r>
              <a:rPr lang="en-US" dirty="0"/>
              <a:t>The same pertinent information will be included on the notification as well as some new data </a:t>
            </a:r>
            <a:r>
              <a:rPr lang="en-US" dirty="0" smtClean="0"/>
              <a:t>elements:</a:t>
            </a:r>
            <a:endParaRPr lang="en-US" dirty="0"/>
          </a:p>
          <a:p>
            <a:pPr lvl="1"/>
            <a:r>
              <a:rPr lang="en-US" dirty="0"/>
              <a:t>Reported By</a:t>
            </a:r>
          </a:p>
          <a:p>
            <a:pPr lvl="1"/>
            <a:r>
              <a:rPr lang="en-US" dirty="0"/>
              <a:t>Technical Owner</a:t>
            </a:r>
          </a:p>
          <a:p>
            <a:pPr lvl="1"/>
            <a:r>
              <a:rPr lang="en-US" dirty="0"/>
              <a:t>Engaged Resources</a:t>
            </a:r>
          </a:p>
          <a:p>
            <a:r>
              <a:rPr lang="en-US" dirty="0"/>
              <a:t>Customer Bridge information will be included in the Key Groups Engaged section when applicable</a:t>
            </a:r>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41</a:t>
            </a:fld>
            <a:endParaRPr lang="en-US" dirty="0"/>
          </a:p>
        </p:txBody>
      </p:sp>
    </p:spTree>
    <p:extLst>
      <p:ext uri="{BB962C8B-B14F-4D97-AF65-F5344CB8AC3E}">
        <p14:creationId xmlns:p14="http://schemas.microsoft.com/office/powerpoint/2010/main" val="1953578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Voice Mail Password Procedure Changes </a:t>
            </a:r>
            <a:endParaRPr lang="en-US" sz="3600" dirty="0"/>
          </a:p>
        </p:txBody>
      </p:sp>
      <p:sp>
        <p:nvSpPr>
          <p:cNvPr id="3" name="Content Placeholder 2"/>
          <p:cNvSpPr>
            <a:spLocks noGrp="1"/>
          </p:cNvSpPr>
          <p:nvPr>
            <p:ph idx="1"/>
          </p:nvPr>
        </p:nvSpPr>
        <p:spPr>
          <a:xfrm>
            <a:off x="457200" y="914400"/>
            <a:ext cx="8086436" cy="3325092"/>
          </a:xfrm>
        </p:spPr>
        <p:txBody>
          <a:bodyPr>
            <a:normAutofit/>
          </a:bodyPr>
          <a:lstStyle/>
          <a:p>
            <a:r>
              <a:rPr lang="en-US" dirty="0"/>
              <a:t>Summary </a:t>
            </a:r>
            <a:r>
              <a:rPr lang="en-US" dirty="0" smtClean="0"/>
              <a:t>must </a:t>
            </a:r>
            <a:r>
              <a:rPr lang="en-US" dirty="0"/>
              <a:t>contain Primary </a:t>
            </a:r>
            <a:r>
              <a:rPr lang="en-US" dirty="0" smtClean="0"/>
              <a:t>Contact name, email, and phone number.</a:t>
            </a:r>
          </a:p>
          <a:p>
            <a:r>
              <a:rPr lang="en-US" dirty="0" smtClean="0"/>
              <a:t>It is recommended to include a Secondary Contact in the Summary </a:t>
            </a:r>
            <a:endParaRPr lang="en-US" dirty="0"/>
          </a:p>
          <a:p>
            <a:r>
              <a:rPr lang="en-US" dirty="0" smtClean="0"/>
              <a:t>Notification by Email to User if Primary and Secondary Contact not reached by phone</a:t>
            </a:r>
          </a:p>
          <a:p>
            <a:r>
              <a:rPr lang="en-US" dirty="0" smtClean="0"/>
              <a:t>User required to change password upon accessing</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42</a:t>
            </a:fld>
            <a:endParaRPr lang="en-US" dirty="0"/>
          </a:p>
        </p:txBody>
      </p:sp>
    </p:spTree>
    <p:extLst>
      <p:ext uri="{BB962C8B-B14F-4D97-AF65-F5344CB8AC3E}">
        <p14:creationId xmlns:p14="http://schemas.microsoft.com/office/powerpoint/2010/main" val="2661075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Updates</a:t>
            </a:r>
            <a:endParaRPr lang="en-US" dirty="0"/>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CTL Host at 206 S 17</a:t>
            </a:r>
            <a:r>
              <a:rPr lang="en-US" baseline="30000" dirty="0" smtClean="0"/>
              <a:t>th</a:t>
            </a:r>
            <a:r>
              <a:rPr lang="en-US" dirty="0" smtClean="0"/>
              <a:t> Data Center</a:t>
            </a:r>
          </a:p>
          <a:p>
            <a:r>
              <a:rPr lang="en-US" dirty="0" smtClean="0"/>
              <a:t>New Integra (Electric </a:t>
            </a:r>
            <a:r>
              <a:rPr lang="en-US" dirty="0" err="1" smtClean="0"/>
              <a:t>LightWave</a:t>
            </a:r>
            <a:r>
              <a:rPr lang="en-US" dirty="0" smtClean="0"/>
              <a:t>) Host – PHX and TUC</a:t>
            </a:r>
          </a:p>
          <a:p>
            <a:r>
              <a:rPr lang="en-US" dirty="0" smtClean="0"/>
              <a:t>AT&amp;T Host PHX and TUC – In </a:t>
            </a:r>
            <a:r>
              <a:rPr lang="en-US" dirty="0" smtClean="0"/>
              <a:t>Progress</a:t>
            </a:r>
          </a:p>
          <a:p>
            <a:r>
              <a:rPr lang="en-US" dirty="0" smtClean="0"/>
              <a:t>AWS Connection pending Oversight Approval</a:t>
            </a:r>
            <a:endParaRPr lang="en-US" dirty="0" smtClean="0"/>
          </a:p>
          <a:p>
            <a:r>
              <a:rPr lang="en-US" dirty="0" smtClean="0"/>
              <a:t>All part of Shared Infra </a:t>
            </a:r>
          </a:p>
          <a:p>
            <a:pPr lvl="1"/>
            <a:endParaRPr lang="en-US" dirty="0" smtClean="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43</a:t>
            </a:fld>
            <a:endParaRPr lang="en-US" dirty="0"/>
          </a:p>
        </p:txBody>
      </p:sp>
    </p:spTree>
    <p:extLst>
      <p:ext uri="{BB962C8B-B14F-4D97-AF65-F5344CB8AC3E}">
        <p14:creationId xmlns:p14="http://schemas.microsoft.com/office/powerpoint/2010/main" val="1407377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17043" y="279400"/>
            <a:ext cx="8780374" cy="5914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lvl="0"/>
            <a:r>
              <a:rPr lang="en-US" dirty="0"/>
              <a:t>Analog </a:t>
            </a:r>
            <a:r>
              <a:rPr lang="en-US" dirty="0" smtClean="0"/>
              <a:t>Gateways </a:t>
            </a:r>
            <a:r>
              <a:rPr lang="en-US" dirty="0"/>
              <a:t>on </a:t>
            </a:r>
            <a:r>
              <a:rPr lang="en-US" dirty="0" smtClean="0"/>
              <a:t>Capitol Mall/Tucson</a:t>
            </a:r>
            <a:r>
              <a:rPr lang="en-US" dirty="0" smtClean="0">
                <a:solidFill>
                  <a:srgbClr val="FF0000"/>
                </a:solidFill>
              </a:rPr>
              <a:t> </a:t>
            </a:r>
            <a:endParaRPr lang="en-US" dirty="0">
              <a:solidFill>
                <a:srgbClr val="FF0000"/>
              </a:solidFill>
            </a:endParaRPr>
          </a:p>
        </p:txBody>
      </p:sp>
      <p:sp>
        <p:nvSpPr>
          <p:cNvPr id="8" name="Content Placeholder 2"/>
          <p:cNvSpPr txBox="1">
            <a:spLocks/>
          </p:cNvSpPr>
          <p:nvPr/>
        </p:nvSpPr>
        <p:spPr>
          <a:xfrm>
            <a:off x="425184" y="810509"/>
            <a:ext cx="8229600" cy="4254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B3333"/>
              </a:buClr>
              <a:buFont typeface="Wingdings" panose="05000000000000000000" pitchFamily="2" charset="2"/>
              <a:buChar char="ü"/>
              <a:defRPr sz="2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400" b="1" i="1" kern="1200">
                <a:solidFill>
                  <a:srgbClr val="AB3333"/>
                </a:solidFill>
                <a:latin typeface="+mn-lt"/>
                <a:ea typeface="+mn-ea"/>
                <a:cs typeface="+mn-cs"/>
              </a:defRPr>
            </a:lvl2pPr>
            <a:lvl3pPr marL="914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i="1" kern="1200">
                <a:solidFill>
                  <a:srgbClr val="AB3333"/>
                </a:solidFill>
                <a:latin typeface="+mn-lt"/>
                <a:ea typeface="+mn-ea"/>
                <a:cs typeface="+mn-cs"/>
              </a:defRPr>
            </a:lvl4pPr>
            <a:lvl5pPr marL="1828800" indent="0" algn="l" defTabSz="914400" rtl="0" eaLnBrk="1" latinLnBrk="0" hangingPunct="1">
              <a:spcBef>
                <a:spcPct val="20000"/>
              </a:spcBef>
              <a:buFont typeface="Arial" pitchFamily="34" charset="0"/>
              <a:buNone/>
              <a:defRPr sz="18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1700" dirty="0"/>
              <a:t>Deployment is required to move the analog services, i.e. elevator, emergency phones, fire and security lines off of SL100</a:t>
            </a:r>
          </a:p>
          <a:p>
            <a:r>
              <a:rPr lang="en-US" sz="1700" dirty="0"/>
              <a:t>Approximately 1200+ analog lines to be moved off of SL100 </a:t>
            </a:r>
          </a:p>
          <a:p>
            <a:r>
              <a:rPr lang="en-US" sz="1700" dirty="0"/>
              <a:t>All Installation Locations have been </a:t>
            </a:r>
            <a:r>
              <a:rPr lang="en-US" dirty="0">
                <a:solidFill>
                  <a:srgbClr val="FF0000"/>
                </a:solidFill>
              </a:rPr>
              <a:t>completed</a:t>
            </a:r>
            <a:r>
              <a:rPr lang="en-US" sz="1700" dirty="0"/>
              <a:t>:</a:t>
            </a:r>
          </a:p>
          <a:p>
            <a:pPr marL="1200150" lvl="2" indent="-285750">
              <a:buFont typeface="Wingdings" panose="05000000000000000000" pitchFamily="2" charset="2"/>
              <a:buChar char="Ø"/>
            </a:pPr>
            <a:r>
              <a:rPr lang="en-US" sz="1400" dirty="0"/>
              <a:t>800 W Washington- Industrial Commission building</a:t>
            </a:r>
          </a:p>
          <a:p>
            <a:pPr marL="1200150" lvl="2" indent="-285750">
              <a:buFont typeface="Wingdings" panose="05000000000000000000" pitchFamily="2" charset="2"/>
              <a:buChar char="Ø"/>
            </a:pPr>
            <a:r>
              <a:rPr lang="en-US" sz="1400" dirty="0"/>
              <a:t>1801 W. Jefferson- ADOT/ Motor Vehicle Building</a:t>
            </a:r>
            <a:endParaRPr lang="en-US" sz="1400" dirty="0">
              <a:solidFill>
                <a:srgbClr val="FF0000"/>
              </a:solidFill>
            </a:endParaRPr>
          </a:p>
          <a:p>
            <a:pPr marL="1200150" lvl="2" indent="-285750">
              <a:buFont typeface="Wingdings" panose="05000000000000000000" pitchFamily="2" charset="2"/>
              <a:buChar char="Ø"/>
            </a:pPr>
            <a:r>
              <a:rPr lang="en-US" sz="1400" dirty="0"/>
              <a:t>150 S 18</a:t>
            </a:r>
            <a:r>
              <a:rPr lang="en-US" sz="1400" baseline="30000" dirty="0"/>
              <a:t>th</a:t>
            </a:r>
            <a:r>
              <a:rPr lang="en-US" sz="1400" dirty="0"/>
              <a:t> Ave- Health Services Building </a:t>
            </a:r>
          </a:p>
          <a:p>
            <a:pPr marL="1200150" lvl="2" indent="-285750">
              <a:buFont typeface="Wingdings" panose="05000000000000000000" pitchFamily="2" charset="2"/>
              <a:buChar char="Ø"/>
            </a:pPr>
            <a:r>
              <a:rPr lang="en-US" sz="1400" dirty="0"/>
              <a:t>1510 W. Adams- ADOA Data Center</a:t>
            </a:r>
            <a:endParaRPr lang="en-US" sz="1400" dirty="0">
              <a:solidFill>
                <a:srgbClr val="FF0000"/>
              </a:solidFill>
            </a:endParaRPr>
          </a:p>
          <a:p>
            <a:pPr marL="1200150" lvl="2" indent="-285750">
              <a:buFont typeface="Wingdings" panose="05000000000000000000" pitchFamily="2" charset="2"/>
              <a:buChar char="Ø"/>
            </a:pPr>
            <a:r>
              <a:rPr lang="en-US" sz="1400" dirty="0"/>
              <a:t>1700 W. Washington- Governor’s Tower</a:t>
            </a:r>
            <a:endParaRPr lang="en-US" sz="1400" dirty="0">
              <a:solidFill>
                <a:srgbClr val="FF0000"/>
              </a:solidFill>
            </a:endParaRPr>
          </a:p>
          <a:p>
            <a:pPr marL="1200150" lvl="2" indent="-285750">
              <a:buFont typeface="Wingdings" panose="05000000000000000000" pitchFamily="2" charset="2"/>
              <a:buChar char="Ø"/>
            </a:pPr>
            <a:r>
              <a:rPr lang="en-US" sz="1400" dirty="0"/>
              <a:t>206 S. 17</a:t>
            </a:r>
            <a:r>
              <a:rPr lang="en-US" sz="1400" baseline="30000" dirty="0"/>
              <a:t>th</a:t>
            </a:r>
            <a:r>
              <a:rPr lang="en-US" sz="1400" dirty="0"/>
              <a:t> Ave- ADOT Data Center </a:t>
            </a:r>
          </a:p>
          <a:p>
            <a:pPr marL="1200150" lvl="2" indent="-285750">
              <a:buFont typeface="Wingdings" panose="05000000000000000000" pitchFamily="2" charset="2"/>
              <a:buChar char="Ø"/>
            </a:pPr>
            <a:r>
              <a:rPr lang="en-US" sz="1400" dirty="0"/>
              <a:t>400 W Congress </a:t>
            </a:r>
            <a:endParaRPr lang="en-US" sz="1700" dirty="0"/>
          </a:p>
          <a:p>
            <a:pPr lvl="1"/>
            <a:endParaRPr lang="en-US" sz="1600" dirty="0" smtClean="0"/>
          </a:p>
          <a:p>
            <a:pPr>
              <a:buNone/>
            </a:pPr>
            <a:r>
              <a:rPr lang="en-US" sz="1600" dirty="0" smtClean="0"/>
              <a:t>	</a:t>
            </a:r>
          </a:p>
        </p:txBody>
      </p:sp>
      <p:cxnSp>
        <p:nvCxnSpPr>
          <p:cNvPr id="9" name="Straight Connector 8"/>
          <p:cNvCxnSpPr/>
          <p:nvPr/>
        </p:nvCxnSpPr>
        <p:spPr>
          <a:xfrm>
            <a:off x="217042" y="925207"/>
            <a:ext cx="864588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7042356" y="5299319"/>
            <a:ext cx="958646" cy="266454"/>
          </a:xfrm>
        </p:spPr>
        <p:txBody>
          <a:bodyPr/>
          <a:lstStyle/>
          <a:p>
            <a:r>
              <a:rPr lang="en-US" smtClean="0"/>
              <a:t>9/29/2016</a:t>
            </a:r>
            <a:endParaRPr lang="en-US" dirty="0"/>
          </a:p>
        </p:txBody>
      </p:sp>
      <p:sp>
        <p:nvSpPr>
          <p:cNvPr id="3" name="Footer Placeholder 2"/>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10" name="Slide Number Placeholder 9"/>
          <p:cNvSpPr>
            <a:spLocks noGrp="1"/>
          </p:cNvSpPr>
          <p:nvPr>
            <p:ph type="sldNum" sz="quarter" idx="12"/>
          </p:nvPr>
        </p:nvSpPr>
        <p:spPr/>
        <p:txBody>
          <a:bodyPr/>
          <a:lstStyle/>
          <a:p>
            <a:fld id="{0B84AFC9-1F07-4B4F-B919-230372FCEA65}" type="slidenum">
              <a:rPr lang="en-US" smtClean="0"/>
              <a:pPr/>
              <a:t>44</a:t>
            </a:fld>
            <a:endParaRPr lang="en-US" dirty="0"/>
          </a:p>
        </p:txBody>
      </p:sp>
    </p:spTree>
    <p:extLst>
      <p:ext uri="{BB962C8B-B14F-4D97-AF65-F5344CB8AC3E}">
        <p14:creationId xmlns:p14="http://schemas.microsoft.com/office/powerpoint/2010/main" val="224373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Annual AZNet II Survey </a:t>
            </a:r>
            <a:endParaRPr lang="en-US" dirty="0"/>
          </a:p>
        </p:txBody>
      </p:sp>
      <p:sp>
        <p:nvSpPr>
          <p:cNvPr id="3" name="Content Placeholder 2"/>
          <p:cNvSpPr>
            <a:spLocks noGrp="1"/>
          </p:cNvSpPr>
          <p:nvPr>
            <p:ph idx="1"/>
          </p:nvPr>
        </p:nvSpPr>
        <p:spPr/>
        <p:txBody>
          <a:bodyPr/>
          <a:lstStyle/>
          <a:p>
            <a:r>
              <a:rPr lang="en-US" dirty="0"/>
              <a:t>Overall Responses</a:t>
            </a:r>
          </a:p>
          <a:p>
            <a:r>
              <a:rPr lang="en-US" dirty="0" smtClean="0"/>
              <a:t>Scores by Category</a:t>
            </a:r>
          </a:p>
          <a:p>
            <a:r>
              <a:rPr lang="en-US" dirty="0" smtClean="0"/>
              <a:t>Agency Response Rates</a:t>
            </a:r>
          </a:p>
          <a:p>
            <a:r>
              <a:rPr lang="en-US" dirty="0" smtClean="0"/>
              <a:t>Score by Agency Size</a:t>
            </a:r>
          </a:p>
          <a:p>
            <a:r>
              <a:rPr lang="en-US" dirty="0" smtClean="0"/>
              <a:t>Respondent Type</a:t>
            </a:r>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45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30589615"/>
              </p:ext>
            </p:extLst>
          </p:nvPr>
        </p:nvGraphicFramePr>
        <p:xfrm>
          <a:off x="4378287" y="640482"/>
          <a:ext cx="3435425" cy="4446253"/>
        </p:xfrm>
        <a:graphic>
          <a:graphicData uri="http://schemas.openxmlformats.org/presentationml/2006/ole">
            <mc:AlternateContent xmlns:mc="http://schemas.openxmlformats.org/markup-compatibility/2006">
              <mc:Choice xmlns:v="urn:schemas-microsoft-com:vml" Requires="v">
                <p:oleObj spid="_x0000_s1040"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4378287" y="640482"/>
                        <a:ext cx="3435425" cy="4446253"/>
                      </a:xfrm>
                      <a:prstGeom prst="rect">
                        <a:avLst/>
                      </a:prstGeom>
                    </p:spPr>
                  </p:pic>
                </p:oleObj>
              </mc:Fallback>
            </mc:AlternateContent>
          </a:graphicData>
        </a:graphic>
      </p:graphicFrame>
    </p:spTree>
    <p:extLst>
      <p:ext uri="{BB962C8B-B14F-4D97-AF65-F5344CB8AC3E}">
        <p14:creationId xmlns:p14="http://schemas.microsoft.com/office/powerpoint/2010/main" val="1491001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9/29/2016</a:t>
            </a:r>
            <a:endParaRPr lang="en-US" dirty="0"/>
          </a:p>
        </p:txBody>
      </p:sp>
      <p:sp>
        <p:nvSpPr>
          <p:cNvPr id="4" name="Footer Placeholder 3"/>
          <p:cNvSpPr>
            <a:spLocks noGrp="1"/>
          </p:cNvSpPr>
          <p:nvPr>
            <p:ph type="ftr" sz="quarter" idx="11"/>
          </p:nvPr>
        </p:nvSpPr>
        <p:spPr/>
        <p:txBody>
          <a:bodyPr/>
          <a:lstStyle/>
          <a:p>
            <a:r>
              <a:rPr lang="en-US" smtClean="0"/>
              <a:t>AZNet II Oversight Committee</a:t>
            </a:r>
            <a:endParaRPr lang="en-US" dirty="0"/>
          </a:p>
        </p:txBody>
      </p:sp>
      <p:sp>
        <p:nvSpPr>
          <p:cNvPr id="5" name="Slide Number Placeholder 4"/>
          <p:cNvSpPr>
            <a:spLocks noGrp="1"/>
          </p:cNvSpPr>
          <p:nvPr>
            <p:ph type="sldNum" sz="quarter" idx="12"/>
          </p:nvPr>
        </p:nvSpPr>
        <p:spPr/>
        <p:txBody>
          <a:bodyPr/>
          <a:lstStyle/>
          <a:p>
            <a:fld id="{886DE25C-6692-4893-9A71-17C91B6DC705}" type="slidenum">
              <a:rPr lang="en-US" smtClean="0"/>
              <a:pPr/>
              <a:t>46</a:t>
            </a:fld>
            <a:endParaRPr lang="en-US" dirty="0"/>
          </a:p>
        </p:txBody>
      </p:sp>
      <p:sp>
        <p:nvSpPr>
          <p:cNvPr id="2" name="Title 1"/>
          <p:cNvSpPr>
            <a:spLocks noGrp="1"/>
          </p:cNvSpPr>
          <p:nvPr>
            <p:ph type="title" idx="4294967295"/>
          </p:nvPr>
        </p:nvSpPr>
        <p:spPr>
          <a:xfrm>
            <a:off x="496888" y="127000"/>
            <a:ext cx="8647112" cy="889000"/>
          </a:xfrm>
        </p:spPr>
        <p:txBody>
          <a:bodyPr/>
          <a:lstStyle/>
          <a:p>
            <a:r>
              <a:rPr lang="en-US" sz="3600" dirty="0" smtClean="0"/>
              <a:t>Trending Ticket Data </a:t>
            </a:r>
            <a:r>
              <a:rPr lang="en-US" sz="3000" dirty="0" smtClean="0"/>
              <a:t>(Since Contract Inception)</a:t>
            </a:r>
            <a:endParaRPr lang="en-US" sz="3000" dirty="0"/>
          </a:p>
        </p:txBody>
      </p:sp>
      <p:sp>
        <p:nvSpPr>
          <p:cNvPr id="7" name="TextBox 6"/>
          <p:cNvSpPr txBox="1"/>
          <p:nvPr/>
        </p:nvSpPr>
        <p:spPr>
          <a:xfrm>
            <a:off x="3619500" y="698501"/>
            <a:ext cx="1679434" cy="323165"/>
          </a:xfrm>
          <a:prstGeom prst="rect">
            <a:avLst/>
          </a:prstGeom>
          <a:noFill/>
        </p:spPr>
        <p:txBody>
          <a:bodyPr wrap="none" rtlCol="0">
            <a:spAutoFit/>
          </a:bodyPr>
          <a:lstStyle/>
          <a:p>
            <a:r>
              <a:rPr lang="en-US" sz="1500" dirty="0"/>
              <a:t>(Updated Monthly)</a:t>
            </a:r>
          </a:p>
        </p:txBody>
      </p:sp>
      <p:pic>
        <p:nvPicPr>
          <p:cNvPr id="142338" name="Picture 2"/>
          <p:cNvPicPr>
            <a:picLocks noChangeAspect="1" noChangeArrowheads="1"/>
          </p:cNvPicPr>
          <p:nvPr/>
        </p:nvPicPr>
        <p:blipFill>
          <a:blip r:embed="rId2" cstate="print"/>
          <a:srcRect/>
          <a:stretch>
            <a:fillRect/>
          </a:stretch>
        </p:blipFill>
        <p:spPr bwMode="auto">
          <a:xfrm>
            <a:off x="762001" y="1016000"/>
            <a:ext cx="7547239" cy="3944938"/>
          </a:xfrm>
          <a:prstGeom prst="rect">
            <a:avLst/>
          </a:prstGeom>
          <a:noFill/>
          <a:ln w="9525">
            <a:noFill/>
            <a:miter lim="800000"/>
            <a:headEnd/>
            <a:tailEnd/>
          </a:ln>
        </p:spPr>
      </p:pic>
    </p:spTree>
    <p:extLst>
      <p:ext uri="{BB962C8B-B14F-4D97-AF65-F5344CB8AC3E}">
        <p14:creationId xmlns:p14="http://schemas.microsoft.com/office/powerpoint/2010/main" val="2874855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FD85AE-1CF8-4E0B-8236-306B92E54055}" type="datetime1">
              <a:rPr lang="en-US" smtClean="0"/>
              <a:pPr/>
              <a:t>9/28/2016</a:t>
            </a:fld>
            <a:endParaRPr lang="en-US" dirty="0"/>
          </a:p>
        </p:txBody>
      </p:sp>
      <p:sp>
        <p:nvSpPr>
          <p:cNvPr id="4" name="Footer Placeholder 3"/>
          <p:cNvSpPr>
            <a:spLocks noGrp="1"/>
          </p:cNvSpPr>
          <p:nvPr>
            <p:ph type="ftr" sz="quarter" idx="11"/>
          </p:nvPr>
        </p:nvSpPr>
        <p:spPr/>
        <p:txBody>
          <a:bodyPr/>
          <a:lstStyle/>
          <a:p>
            <a:r>
              <a:rPr lang="en-US" smtClean="0"/>
              <a:t>AZNet II Weekly Status</a:t>
            </a:r>
            <a:endParaRPr lang="en-US" dirty="0"/>
          </a:p>
        </p:txBody>
      </p:sp>
      <p:sp>
        <p:nvSpPr>
          <p:cNvPr id="5" name="Slide Number Placeholder 4"/>
          <p:cNvSpPr>
            <a:spLocks noGrp="1"/>
          </p:cNvSpPr>
          <p:nvPr>
            <p:ph type="sldNum" sz="quarter" idx="12"/>
          </p:nvPr>
        </p:nvSpPr>
        <p:spPr/>
        <p:txBody>
          <a:bodyPr/>
          <a:lstStyle/>
          <a:p>
            <a:fld id="{886DE25C-6692-4893-9A71-17C91B6DC705}" type="slidenum">
              <a:rPr lang="en-US" smtClean="0"/>
              <a:pPr/>
              <a:t>47</a:t>
            </a:fld>
            <a:endParaRPr lang="en-US" dirty="0"/>
          </a:p>
        </p:txBody>
      </p:sp>
      <p:sp>
        <p:nvSpPr>
          <p:cNvPr id="2" name="Title 1"/>
          <p:cNvSpPr>
            <a:spLocks noGrp="1"/>
          </p:cNvSpPr>
          <p:nvPr>
            <p:ph type="title" idx="4294967295"/>
          </p:nvPr>
        </p:nvSpPr>
        <p:spPr>
          <a:xfrm>
            <a:off x="-1" y="127000"/>
            <a:ext cx="8822131" cy="592138"/>
          </a:xfrm>
        </p:spPr>
        <p:txBody>
          <a:bodyPr/>
          <a:lstStyle/>
          <a:p>
            <a:r>
              <a:rPr lang="en-US" sz="3600" dirty="0" smtClean="0"/>
              <a:t>Trending Ticket Data </a:t>
            </a:r>
            <a:r>
              <a:rPr lang="en-US" sz="3000" dirty="0" smtClean="0"/>
              <a:t>(Since Contract Inception)</a:t>
            </a:r>
            <a:endParaRPr lang="en-US" sz="3000" dirty="0"/>
          </a:p>
        </p:txBody>
      </p:sp>
      <p:sp>
        <p:nvSpPr>
          <p:cNvPr id="7" name="TextBox 6"/>
          <p:cNvSpPr txBox="1"/>
          <p:nvPr/>
        </p:nvSpPr>
        <p:spPr>
          <a:xfrm>
            <a:off x="4445000" y="1270001"/>
            <a:ext cx="184731" cy="323165"/>
          </a:xfrm>
          <a:prstGeom prst="rect">
            <a:avLst/>
          </a:prstGeom>
          <a:noFill/>
        </p:spPr>
        <p:txBody>
          <a:bodyPr wrap="none" rtlCol="0">
            <a:spAutoFit/>
          </a:bodyPr>
          <a:lstStyle/>
          <a:p>
            <a:endParaRPr lang="en-US" sz="1500" dirty="0"/>
          </a:p>
        </p:txBody>
      </p:sp>
      <p:sp>
        <p:nvSpPr>
          <p:cNvPr id="8" name="TextBox 7"/>
          <p:cNvSpPr txBox="1"/>
          <p:nvPr/>
        </p:nvSpPr>
        <p:spPr>
          <a:xfrm>
            <a:off x="3746500" y="825500"/>
            <a:ext cx="1679434" cy="553998"/>
          </a:xfrm>
          <a:prstGeom prst="rect">
            <a:avLst/>
          </a:prstGeom>
          <a:noFill/>
        </p:spPr>
        <p:txBody>
          <a:bodyPr wrap="none" rtlCol="0">
            <a:spAutoFit/>
          </a:bodyPr>
          <a:lstStyle/>
          <a:p>
            <a:r>
              <a:rPr lang="en-US" sz="1500" dirty="0"/>
              <a:t>(Updated Monthly)</a:t>
            </a:r>
          </a:p>
          <a:p>
            <a:endParaRPr lang="en-US" sz="1500" dirty="0"/>
          </a:p>
        </p:txBody>
      </p:sp>
      <p:pic>
        <p:nvPicPr>
          <p:cNvPr id="148482" name="Picture 2"/>
          <p:cNvPicPr>
            <a:picLocks noChangeAspect="1" noChangeArrowheads="1"/>
          </p:cNvPicPr>
          <p:nvPr/>
        </p:nvPicPr>
        <p:blipFill>
          <a:blip r:embed="rId2" cstate="print"/>
          <a:srcRect/>
          <a:stretch>
            <a:fillRect/>
          </a:stretch>
        </p:blipFill>
        <p:spPr bwMode="auto">
          <a:xfrm>
            <a:off x="797720" y="885032"/>
            <a:ext cx="7547239" cy="3944938"/>
          </a:xfrm>
          <a:prstGeom prst="rect">
            <a:avLst/>
          </a:prstGeom>
          <a:noFill/>
          <a:ln w="9525">
            <a:noFill/>
            <a:miter lim="800000"/>
            <a:headEnd/>
            <a:tailEnd/>
          </a:ln>
        </p:spPr>
      </p:pic>
    </p:spTree>
    <p:extLst>
      <p:ext uri="{BB962C8B-B14F-4D97-AF65-F5344CB8AC3E}">
        <p14:creationId xmlns:p14="http://schemas.microsoft.com/office/powerpoint/2010/main" val="1349694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9/29/2016</a:t>
            </a:r>
            <a:endParaRPr lang="en-US" dirty="0"/>
          </a:p>
        </p:txBody>
      </p:sp>
      <p:sp>
        <p:nvSpPr>
          <p:cNvPr id="4" name="Footer Placeholder 3"/>
          <p:cNvSpPr>
            <a:spLocks noGrp="1"/>
          </p:cNvSpPr>
          <p:nvPr>
            <p:ph type="ftr" sz="quarter" idx="11"/>
          </p:nvPr>
        </p:nvSpPr>
        <p:spPr/>
        <p:txBody>
          <a:bodyPr/>
          <a:lstStyle/>
          <a:p>
            <a:r>
              <a:rPr lang="en-US" smtClean="0"/>
              <a:t>AZNet II Oversight Committee</a:t>
            </a:r>
            <a:endParaRPr lang="en-US" dirty="0"/>
          </a:p>
        </p:txBody>
      </p:sp>
      <p:sp>
        <p:nvSpPr>
          <p:cNvPr id="5" name="Slide Number Placeholder 4"/>
          <p:cNvSpPr>
            <a:spLocks noGrp="1"/>
          </p:cNvSpPr>
          <p:nvPr>
            <p:ph type="sldNum" sz="quarter" idx="12"/>
          </p:nvPr>
        </p:nvSpPr>
        <p:spPr/>
        <p:txBody>
          <a:bodyPr/>
          <a:lstStyle/>
          <a:p>
            <a:fld id="{886DE25C-6692-4893-9A71-17C91B6DC705}" type="slidenum">
              <a:rPr lang="en-US" smtClean="0"/>
              <a:pPr/>
              <a:t>48</a:t>
            </a:fld>
            <a:endParaRPr lang="en-US" dirty="0"/>
          </a:p>
        </p:txBody>
      </p:sp>
      <p:sp>
        <p:nvSpPr>
          <p:cNvPr id="2" name="Title 1"/>
          <p:cNvSpPr>
            <a:spLocks noGrp="1"/>
          </p:cNvSpPr>
          <p:nvPr>
            <p:ph type="title" idx="4294967295"/>
          </p:nvPr>
        </p:nvSpPr>
        <p:spPr>
          <a:xfrm>
            <a:off x="0" y="127000"/>
            <a:ext cx="8915400" cy="592138"/>
          </a:xfrm>
        </p:spPr>
        <p:txBody>
          <a:bodyPr/>
          <a:lstStyle/>
          <a:p>
            <a:r>
              <a:rPr lang="en-US" sz="3600" dirty="0" smtClean="0"/>
              <a:t>Trending Ticket Data </a:t>
            </a:r>
            <a:r>
              <a:rPr lang="en-US" sz="3000" dirty="0" smtClean="0"/>
              <a:t>(Since Contract Inception)</a:t>
            </a:r>
            <a:endParaRPr lang="en-US" sz="3000" dirty="0"/>
          </a:p>
        </p:txBody>
      </p:sp>
      <p:sp>
        <p:nvSpPr>
          <p:cNvPr id="7" name="TextBox 6"/>
          <p:cNvSpPr txBox="1"/>
          <p:nvPr/>
        </p:nvSpPr>
        <p:spPr>
          <a:xfrm>
            <a:off x="3630060" y="802501"/>
            <a:ext cx="2036280" cy="553998"/>
          </a:xfrm>
          <a:prstGeom prst="rect">
            <a:avLst/>
          </a:prstGeom>
          <a:noFill/>
        </p:spPr>
        <p:txBody>
          <a:bodyPr wrap="square" rtlCol="0">
            <a:spAutoFit/>
          </a:bodyPr>
          <a:lstStyle/>
          <a:p>
            <a:r>
              <a:rPr lang="en-US" sz="1500" dirty="0"/>
              <a:t>(Updated Monthly)</a:t>
            </a:r>
          </a:p>
          <a:p>
            <a:endParaRPr lang="en-US" sz="1500" dirty="0"/>
          </a:p>
        </p:txBody>
      </p:sp>
      <p:pic>
        <p:nvPicPr>
          <p:cNvPr id="144387" name="Picture 3"/>
          <p:cNvPicPr>
            <a:picLocks noChangeAspect="1" noChangeArrowheads="1"/>
          </p:cNvPicPr>
          <p:nvPr/>
        </p:nvPicPr>
        <p:blipFill>
          <a:blip r:embed="rId2" cstate="print"/>
          <a:srcRect/>
          <a:stretch>
            <a:fillRect/>
          </a:stretch>
        </p:blipFill>
        <p:spPr bwMode="auto">
          <a:xfrm>
            <a:off x="834761" y="1079500"/>
            <a:ext cx="7547239" cy="3944938"/>
          </a:xfrm>
          <a:prstGeom prst="rect">
            <a:avLst/>
          </a:prstGeom>
          <a:noFill/>
          <a:ln w="9525">
            <a:noFill/>
            <a:miter lim="800000"/>
            <a:headEnd/>
            <a:tailEnd/>
          </a:ln>
        </p:spPr>
      </p:pic>
    </p:spTree>
    <p:extLst>
      <p:ext uri="{BB962C8B-B14F-4D97-AF65-F5344CB8AC3E}">
        <p14:creationId xmlns:p14="http://schemas.microsoft.com/office/powerpoint/2010/main" val="3642405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9/29/2016</a:t>
            </a:r>
            <a:endParaRPr lang="en-US" dirty="0"/>
          </a:p>
        </p:txBody>
      </p:sp>
      <p:sp>
        <p:nvSpPr>
          <p:cNvPr id="4" name="Footer Placeholder 3"/>
          <p:cNvSpPr>
            <a:spLocks noGrp="1"/>
          </p:cNvSpPr>
          <p:nvPr>
            <p:ph type="ftr" sz="quarter" idx="11"/>
          </p:nvPr>
        </p:nvSpPr>
        <p:spPr/>
        <p:txBody>
          <a:bodyPr/>
          <a:lstStyle/>
          <a:p>
            <a:r>
              <a:rPr lang="en-US" smtClean="0"/>
              <a:t>AZNet II Oversight Committee</a:t>
            </a:r>
            <a:endParaRPr lang="en-US" dirty="0"/>
          </a:p>
        </p:txBody>
      </p:sp>
      <p:sp>
        <p:nvSpPr>
          <p:cNvPr id="5" name="Slide Number Placeholder 4"/>
          <p:cNvSpPr>
            <a:spLocks noGrp="1"/>
          </p:cNvSpPr>
          <p:nvPr>
            <p:ph type="sldNum" sz="quarter" idx="12"/>
          </p:nvPr>
        </p:nvSpPr>
        <p:spPr/>
        <p:txBody>
          <a:bodyPr/>
          <a:lstStyle/>
          <a:p>
            <a:fld id="{886DE25C-6692-4893-9A71-17C91B6DC705}" type="slidenum">
              <a:rPr lang="en-US" smtClean="0"/>
              <a:pPr/>
              <a:t>49</a:t>
            </a:fld>
            <a:endParaRPr lang="en-US" dirty="0"/>
          </a:p>
        </p:txBody>
      </p:sp>
      <p:sp>
        <p:nvSpPr>
          <p:cNvPr id="2" name="Title 1"/>
          <p:cNvSpPr>
            <a:spLocks noGrp="1"/>
          </p:cNvSpPr>
          <p:nvPr>
            <p:ph type="title" idx="4294967295"/>
          </p:nvPr>
        </p:nvSpPr>
        <p:spPr>
          <a:xfrm>
            <a:off x="258618" y="273997"/>
            <a:ext cx="8656782" cy="592138"/>
          </a:xfrm>
        </p:spPr>
        <p:txBody>
          <a:bodyPr/>
          <a:lstStyle/>
          <a:p>
            <a:r>
              <a:rPr lang="en-US" sz="3600" dirty="0" smtClean="0"/>
              <a:t>Trending Ticket Data </a:t>
            </a:r>
            <a:r>
              <a:rPr lang="en-US" sz="3000" dirty="0" smtClean="0"/>
              <a:t>(Since Contract Inception)</a:t>
            </a:r>
            <a:endParaRPr lang="en-US" sz="3000" dirty="0"/>
          </a:p>
        </p:txBody>
      </p:sp>
      <p:sp>
        <p:nvSpPr>
          <p:cNvPr id="7" name="TextBox 6"/>
          <p:cNvSpPr txBox="1"/>
          <p:nvPr/>
        </p:nvSpPr>
        <p:spPr>
          <a:xfrm>
            <a:off x="3683000" y="762000"/>
            <a:ext cx="1679434" cy="553998"/>
          </a:xfrm>
          <a:prstGeom prst="rect">
            <a:avLst/>
          </a:prstGeom>
          <a:noFill/>
        </p:spPr>
        <p:txBody>
          <a:bodyPr wrap="none" rtlCol="0">
            <a:spAutoFit/>
          </a:bodyPr>
          <a:lstStyle/>
          <a:p>
            <a:r>
              <a:rPr lang="en-US" sz="1500" dirty="0"/>
              <a:t>(Updated Monthly)</a:t>
            </a:r>
          </a:p>
          <a:p>
            <a:endParaRPr lang="en-US" sz="1500" dirty="0"/>
          </a:p>
        </p:txBody>
      </p:sp>
      <p:pic>
        <p:nvPicPr>
          <p:cNvPr id="145410" name="Picture 2"/>
          <p:cNvPicPr>
            <a:picLocks noChangeAspect="1" noChangeArrowheads="1"/>
          </p:cNvPicPr>
          <p:nvPr/>
        </p:nvPicPr>
        <p:blipFill>
          <a:blip r:embed="rId2" cstate="print"/>
          <a:srcRect/>
          <a:stretch>
            <a:fillRect/>
          </a:stretch>
        </p:blipFill>
        <p:spPr bwMode="auto">
          <a:xfrm>
            <a:off x="762001" y="1079500"/>
            <a:ext cx="7547239" cy="3944938"/>
          </a:xfrm>
          <a:prstGeom prst="rect">
            <a:avLst/>
          </a:prstGeom>
          <a:noFill/>
          <a:ln w="9525">
            <a:noFill/>
            <a:miter lim="800000"/>
            <a:headEnd/>
            <a:tailEnd/>
          </a:ln>
        </p:spPr>
      </p:pic>
    </p:spTree>
    <p:extLst>
      <p:ext uri="{BB962C8B-B14F-4D97-AF65-F5344CB8AC3E}">
        <p14:creationId xmlns:p14="http://schemas.microsoft.com/office/powerpoint/2010/main" val="3308803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952751"/>
            <a:ext cx="3048000" cy="2017776"/>
          </a:xfrm>
          <a:prstGeom prst="rect">
            <a:avLst/>
          </a:prstGeom>
        </p:spPr>
      </p:pic>
      <p:sp>
        <p:nvSpPr>
          <p:cNvPr id="2" name="Title 1"/>
          <p:cNvSpPr>
            <a:spLocks noGrp="1"/>
          </p:cNvSpPr>
          <p:nvPr>
            <p:ph type="title"/>
          </p:nvPr>
        </p:nvSpPr>
        <p:spPr/>
        <p:txBody>
          <a:bodyPr/>
          <a:lstStyle/>
          <a:p>
            <a:r>
              <a:rPr lang="en-US" dirty="0" smtClean="0"/>
              <a:t>New TEM Contract </a:t>
            </a:r>
            <a:endParaRPr lang="en-US" dirty="0"/>
          </a:p>
        </p:txBody>
      </p:sp>
      <p:sp>
        <p:nvSpPr>
          <p:cNvPr id="3" name="Content Placeholder 2"/>
          <p:cNvSpPr>
            <a:spLocks noGrp="1"/>
          </p:cNvSpPr>
          <p:nvPr>
            <p:ph idx="1"/>
          </p:nvPr>
        </p:nvSpPr>
        <p:spPr/>
        <p:txBody>
          <a:bodyPr/>
          <a:lstStyle/>
          <a:p>
            <a:r>
              <a:rPr lang="en-US" dirty="0" smtClean="0"/>
              <a:t>RFP went out fall 2015, awarded Spring 2016</a:t>
            </a:r>
          </a:p>
          <a:p>
            <a:r>
              <a:rPr lang="en-US" dirty="0" smtClean="0"/>
              <a:t>Awarded to Telesoft LLC*</a:t>
            </a:r>
          </a:p>
          <a:p>
            <a:r>
              <a:rPr lang="en-US" dirty="0"/>
              <a:t>Effective date September 22, 2016 – September 21, </a:t>
            </a:r>
            <a:r>
              <a:rPr lang="en-US" dirty="0" smtClean="0"/>
              <a:t>2019</a:t>
            </a:r>
            <a:endParaRPr lang="en-US" dirty="0"/>
          </a:p>
          <a:p>
            <a:r>
              <a:rPr lang="en-US" dirty="0" smtClean="0"/>
              <a:t>No Transition Cost</a:t>
            </a:r>
          </a:p>
          <a:p>
            <a:r>
              <a:rPr lang="en-US" dirty="0" smtClean="0"/>
              <a:t>Cost Reduction - $58,283 monthly </a:t>
            </a:r>
            <a:r>
              <a:rPr lang="en-US" dirty="0" smtClean="0">
                <a:sym typeface="Wingdings" panose="05000000000000000000" pitchFamily="2" charset="2"/>
              </a:rPr>
              <a:t> $49,000</a:t>
            </a:r>
          </a:p>
          <a:p>
            <a:r>
              <a:rPr lang="en-US" dirty="0" smtClean="0">
                <a:sym typeface="Wingdings" panose="05000000000000000000" pitchFamily="2" charset="2"/>
              </a:rPr>
              <a:t>Upgraded Platform</a:t>
            </a:r>
          </a:p>
          <a:p>
            <a:r>
              <a:rPr lang="en-US" dirty="0" smtClean="0">
                <a:sym typeface="Wingdings" panose="05000000000000000000" pitchFamily="2" charset="2"/>
              </a:rPr>
              <a:t>Three Trainings – </a:t>
            </a:r>
            <a:r>
              <a:rPr lang="en-US" dirty="0" smtClean="0">
                <a:solidFill>
                  <a:srgbClr val="FF0000"/>
                </a:solidFill>
                <a:sym typeface="Wingdings" panose="05000000000000000000" pitchFamily="2" charset="2"/>
              </a:rPr>
              <a:t>Dates to be Determined</a:t>
            </a:r>
          </a:p>
          <a:p>
            <a:endParaRPr lang="en-US" dirty="0" smtClean="0">
              <a:sym typeface="Wingdings" panose="05000000000000000000" pitchFamily="2" charset="2"/>
            </a:endParaRPr>
          </a:p>
          <a:p>
            <a:endParaRPr lang="en-US" dirty="0" smtClean="0">
              <a:sym typeface="Wingdings" panose="05000000000000000000" pitchFamily="2" charset="2"/>
            </a:endParaRP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5</a:t>
            </a:fld>
            <a:endParaRPr lang="en-US" dirty="0"/>
          </a:p>
        </p:txBody>
      </p:sp>
      <p:cxnSp>
        <p:nvCxnSpPr>
          <p:cNvPr id="8" name="Straight Connector 7"/>
          <p:cNvCxnSpPr/>
          <p:nvPr/>
        </p:nvCxnSpPr>
        <p:spPr>
          <a:xfrm flipV="1">
            <a:off x="580571" y="645886"/>
            <a:ext cx="8106229" cy="7257"/>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58" y="3857586"/>
            <a:ext cx="842744" cy="919616"/>
          </a:xfrm>
          <a:prstGeom prst="rect">
            <a:avLst/>
          </a:prstGeom>
        </p:spPr>
      </p:pic>
      <p:sp>
        <p:nvSpPr>
          <p:cNvPr id="7" name="Footer Placeholder 6"/>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840350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Roundtable</a:t>
            </a:r>
            <a:endParaRPr lang="en-US" dirty="0"/>
          </a:p>
        </p:txBody>
      </p:sp>
      <p:sp>
        <p:nvSpPr>
          <p:cNvPr id="3" name="Content Placeholder 2"/>
          <p:cNvSpPr>
            <a:spLocks noGrp="1"/>
          </p:cNvSpPr>
          <p:nvPr>
            <p:ph idx="1"/>
          </p:nvPr>
        </p:nvSpPr>
        <p:spPr/>
        <p:txBody>
          <a:bodyPr/>
          <a:lstStyle/>
          <a:p>
            <a:r>
              <a:rPr lang="en-US" dirty="0" smtClean="0"/>
              <a:t>Next meeting </a:t>
            </a:r>
          </a:p>
          <a:p>
            <a:r>
              <a:rPr lang="en-US" dirty="0" smtClean="0"/>
              <a:t>Thursday, January 26, 2017 – 9:00 A.M. </a:t>
            </a:r>
          </a:p>
          <a:p>
            <a:r>
              <a:rPr lang="en-US" dirty="0" err="1" smtClean="0"/>
              <a:t>Sawtooth</a:t>
            </a:r>
            <a:r>
              <a:rPr lang="en-US" dirty="0" smtClean="0"/>
              <a:t> Conference Room</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9/29/2016</a:t>
            </a:r>
            <a:endParaRPr lang="en-US" dirty="0"/>
          </a:p>
        </p:txBody>
      </p:sp>
      <p:sp>
        <p:nvSpPr>
          <p:cNvPr id="5" name="Footer Placeholder 4"/>
          <p:cNvSpPr>
            <a:spLocks noGrp="1"/>
          </p:cNvSpPr>
          <p:nvPr>
            <p:ph type="ftr" sz="quarter" idx="11"/>
          </p:nvPr>
        </p:nvSpPr>
        <p:spPr/>
        <p:txBody>
          <a:bodyPr/>
          <a:lstStyle/>
          <a:p>
            <a:r>
              <a:rPr lang="en-US" b="1" i="1" smtClean="0"/>
              <a:t>AZNet II </a:t>
            </a:r>
            <a:r>
              <a:rPr lang="en-US" smtClean="0"/>
              <a:t>Oversight Committee</a:t>
            </a:r>
            <a:endParaRPr lang="en-US" dirty="0"/>
          </a:p>
        </p:txBody>
      </p:sp>
      <p:sp>
        <p:nvSpPr>
          <p:cNvPr id="6" name="Slide Number Placeholder 5"/>
          <p:cNvSpPr>
            <a:spLocks noGrp="1"/>
          </p:cNvSpPr>
          <p:nvPr>
            <p:ph type="sldNum" sz="quarter" idx="12"/>
          </p:nvPr>
        </p:nvSpPr>
        <p:spPr/>
        <p:txBody>
          <a:bodyPr/>
          <a:lstStyle/>
          <a:p>
            <a:fld id="{0B84AFC9-1F07-4B4F-B919-230372FCEA65}" type="slidenum">
              <a:rPr lang="en-US" smtClean="0"/>
              <a:pPr/>
              <a:t>50</a:t>
            </a:fld>
            <a:endParaRPr lang="en-US" dirty="0"/>
          </a:p>
        </p:txBody>
      </p:sp>
      <p:cxnSp>
        <p:nvCxnSpPr>
          <p:cNvPr id="7" name="Straight Connector 6"/>
          <p:cNvCxnSpPr/>
          <p:nvPr/>
        </p:nvCxnSpPr>
        <p:spPr>
          <a:xfrm>
            <a:off x="269516" y="826977"/>
            <a:ext cx="8645884"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2881086" y="2165822"/>
            <a:ext cx="3048000" cy="2471928"/>
          </a:xfrm>
          <a:prstGeom prst="rect">
            <a:avLst/>
          </a:prstGeom>
        </p:spPr>
      </p:pic>
    </p:spTree>
    <p:extLst>
      <p:ext uri="{BB962C8B-B14F-4D97-AF65-F5344CB8AC3E}">
        <p14:creationId xmlns:p14="http://schemas.microsoft.com/office/powerpoint/2010/main" val="405648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white"/>
                </a:solidFill>
              </a:rPr>
              <a:t>9/29/2016</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6</a:t>
            </a:fld>
            <a:endParaRPr lang="en-US" dirty="0">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252" y="1672367"/>
            <a:ext cx="3705926" cy="76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753500" y="2661420"/>
            <a:ext cx="3757303"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p:cNvSpPr>
            <a:spLocks noGrp="1"/>
          </p:cNvSpPr>
          <p:nvPr/>
        </p:nvSpPr>
        <p:spPr>
          <a:xfrm>
            <a:off x="2682775" y="2777579"/>
            <a:ext cx="3898752" cy="12578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000" b="1" kern="1200" spc="30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0" cap="all" spc="250" dirty="0" smtClean="0">
                <a:solidFill>
                  <a:prstClr val="black"/>
                </a:solidFill>
              </a:rPr>
              <a:t>Contract Extension</a:t>
            </a:r>
          </a:p>
        </p:txBody>
      </p:sp>
      <p:sp>
        <p:nvSpPr>
          <p:cNvPr id="8" name="Footer Placeholder 7"/>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4132292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Effective Dates</a:t>
            </a:r>
            <a:endParaRPr lang="en-US" b="1" i="1" dirty="0"/>
          </a:p>
        </p:txBody>
      </p:sp>
      <p:sp>
        <p:nvSpPr>
          <p:cNvPr id="3" name="Content Placeholder 2"/>
          <p:cNvSpPr>
            <a:spLocks noGrp="1"/>
          </p:cNvSpPr>
          <p:nvPr>
            <p:ph idx="1"/>
          </p:nvPr>
        </p:nvSpPr>
        <p:spPr/>
        <p:txBody>
          <a:bodyPr>
            <a:normAutofit fontScale="92500" lnSpcReduction="10000"/>
          </a:bodyPr>
          <a:lstStyle/>
          <a:p>
            <a:endParaRPr lang="en-US" sz="2000" dirty="0" smtClean="0"/>
          </a:p>
          <a:p>
            <a:r>
              <a:rPr lang="en-US" sz="2400" dirty="0" smtClean="0"/>
              <a:t>Current </a:t>
            </a:r>
            <a:r>
              <a:rPr lang="en-US" sz="2400" dirty="0"/>
              <a:t>Contract Expires </a:t>
            </a:r>
            <a:r>
              <a:rPr lang="en-US" sz="2400" dirty="0" smtClean="0"/>
              <a:t>: 		</a:t>
            </a:r>
            <a:r>
              <a:rPr lang="en-US" sz="2400" b="1" i="1" dirty="0" smtClean="0"/>
              <a:t>March 8, 2017</a:t>
            </a:r>
          </a:p>
          <a:p>
            <a:pPr marL="0" indent="0">
              <a:buNone/>
            </a:pPr>
            <a:endParaRPr lang="en-US" sz="2400" dirty="0" smtClean="0"/>
          </a:p>
          <a:p>
            <a:r>
              <a:rPr lang="en-US" sz="2400" dirty="0" smtClean="0"/>
              <a:t>New Contract Expiration date: 	</a:t>
            </a:r>
            <a:r>
              <a:rPr lang="en-US" sz="2400" b="1" i="1" dirty="0" smtClean="0"/>
              <a:t>September 7, 2019</a:t>
            </a:r>
          </a:p>
          <a:p>
            <a:endParaRPr lang="en-US" sz="2400" dirty="0" smtClean="0"/>
          </a:p>
          <a:p>
            <a:r>
              <a:rPr lang="en-US" sz="2400" dirty="0" smtClean="0"/>
              <a:t>Effective date of key changes :	</a:t>
            </a:r>
            <a:r>
              <a:rPr lang="en-US" sz="2400" b="1" i="1" dirty="0" smtClean="0"/>
              <a:t>March 1, 2017</a:t>
            </a:r>
          </a:p>
          <a:p>
            <a:endParaRPr lang="en-US" sz="2400" dirty="0" smtClean="0"/>
          </a:p>
          <a:p>
            <a:r>
              <a:rPr lang="en-US" sz="2400" dirty="0" smtClean="0"/>
              <a:t>Extension </a:t>
            </a:r>
            <a:r>
              <a:rPr lang="en-US" sz="2400" dirty="0"/>
              <a:t>was executed for 30 months </a:t>
            </a:r>
          </a:p>
          <a:p>
            <a:pPr marL="0" indent="0">
              <a:buNone/>
            </a:pPr>
            <a:endParaRPr lang="en-US" sz="2400" dirty="0" smtClean="0"/>
          </a:p>
          <a:p>
            <a:r>
              <a:rPr lang="en-US" sz="2400" dirty="0" smtClean="0"/>
              <a:t>Effective billing cycle:  April bill - New pricing will be on April Billing for March Services </a:t>
            </a:r>
          </a:p>
          <a:p>
            <a:pPr marL="0" indent="0">
              <a:buNone/>
            </a:pPr>
            <a:endParaRPr lang="en-US" sz="2400" dirty="0"/>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7</a:t>
            </a:fld>
            <a:endParaRPr lang="en-US" dirty="0">
              <a:solidFill>
                <a:prstClr val="white"/>
              </a:solidFill>
            </a:endParaRPr>
          </a:p>
        </p:txBody>
      </p:sp>
      <p:sp>
        <p:nvSpPr>
          <p:cNvPr id="6" name="Date Placeholder 5"/>
          <p:cNvSpPr>
            <a:spLocks noGrp="1"/>
          </p:cNvSpPr>
          <p:nvPr>
            <p:ph type="dt" sz="half" idx="10"/>
          </p:nvPr>
        </p:nvSpPr>
        <p:spPr/>
        <p:txBody>
          <a:bodyPr/>
          <a:lstStyle/>
          <a:p>
            <a:r>
              <a:rPr lang="en-US" smtClean="0"/>
              <a:t>9/29/2016</a:t>
            </a:r>
            <a:endParaRPr lang="en-US" dirty="0"/>
          </a:p>
        </p:txBody>
      </p:sp>
      <p:sp>
        <p:nvSpPr>
          <p:cNvPr id="7" name="Footer Placeholder 6"/>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1760229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Negotiation Consideration</a:t>
            </a:r>
            <a:endParaRPr lang="en-US" dirty="0"/>
          </a:p>
        </p:txBody>
      </p:sp>
      <p:sp>
        <p:nvSpPr>
          <p:cNvPr id="3" name="Content Placeholder 2"/>
          <p:cNvSpPr>
            <a:spLocks noGrp="1"/>
          </p:cNvSpPr>
          <p:nvPr>
            <p:ph idx="1"/>
          </p:nvPr>
        </p:nvSpPr>
        <p:spPr/>
        <p:txBody>
          <a:bodyPr>
            <a:normAutofit fontScale="85000" lnSpcReduction="10000"/>
          </a:bodyPr>
          <a:lstStyle/>
          <a:p>
            <a:pPr lvl="0">
              <a:buClr>
                <a:srgbClr val="AB3333"/>
              </a:buClr>
              <a:buFont typeface="Wingdings" panose="05000000000000000000" pitchFamily="2" charset="2"/>
              <a:buChar char="ü"/>
            </a:pPr>
            <a:endParaRPr lang="en-US" sz="2400" dirty="0"/>
          </a:p>
          <a:p>
            <a:pPr>
              <a:buFont typeface="Wingdings" panose="05000000000000000000" pitchFamily="2" charset="2"/>
              <a:buChar char="ü"/>
            </a:pPr>
            <a:r>
              <a:rPr lang="en-US" sz="2600" dirty="0" smtClean="0"/>
              <a:t>The </a:t>
            </a:r>
            <a:r>
              <a:rPr lang="en-US" sz="2600" dirty="0"/>
              <a:t>initial 5 year term of the contract </a:t>
            </a:r>
            <a:r>
              <a:rPr lang="en-US" sz="2600" dirty="0" smtClean="0"/>
              <a:t>scheduled to expire March 2017</a:t>
            </a:r>
          </a:p>
          <a:p>
            <a:pPr marL="0" indent="0">
              <a:buNone/>
            </a:pPr>
            <a:r>
              <a:rPr lang="en-US" sz="2600" dirty="0" smtClean="0"/>
              <a:t> </a:t>
            </a:r>
          </a:p>
          <a:p>
            <a:pPr>
              <a:buFont typeface="Wingdings" panose="05000000000000000000" pitchFamily="2" charset="2"/>
              <a:buChar char="ü"/>
            </a:pPr>
            <a:r>
              <a:rPr lang="en-US" sz="2600" dirty="0" smtClean="0"/>
              <a:t>The </a:t>
            </a:r>
            <a:r>
              <a:rPr lang="en-US" sz="2600" dirty="0"/>
              <a:t>contract allowed for an optional extension at the </a:t>
            </a:r>
            <a:r>
              <a:rPr lang="en-US" sz="2600" dirty="0" smtClean="0"/>
              <a:t>State Procurement Office’s </a:t>
            </a:r>
            <a:r>
              <a:rPr lang="en-US" sz="2600" dirty="0"/>
              <a:t>sole </a:t>
            </a:r>
            <a:r>
              <a:rPr lang="en-US" sz="2600" dirty="0" smtClean="0"/>
              <a:t>discretion </a:t>
            </a:r>
          </a:p>
          <a:p>
            <a:pPr marL="0" indent="0">
              <a:buNone/>
            </a:pPr>
            <a:endParaRPr lang="en-US" sz="2600" dirty="0"/>
          </a:p>
          <a:p>
            <a:pPr>
              <a:buFont typeface="Wingdings" panose="05000000000000000000" pitchFamily="2" charset="2"/>
              <a:buChar char="ü"/>
            </a:pPr>
            <a:r>
              <a:rPr lang="en-US" sz="2600" dirty="0"/>
              <a:t>If State was able to negotiate significant savings, the full 30 month extension would be offered</a:t>
            </a:r>
          </a:p>
          <a:p>
            <a:pPr marL="0" indent="0">
              <a:buNone/>
            </a:pPr>
            <a:endParaRPr lang="en-US" sz="2600" dirty="0"/>
          </a:p>
          <a:p>
            <a:pPr>
              <a:buFont typeface="Wingdings" panose="05000000000000000000" pitchFamily="2" charset="2"/>
              <a:buChar char="ü"/>
            </a:pPr>
            <a:r>
              <a:rPr lang="en-US" sz="2600" dirty="0"/>
              <a:t>If the State was not able to obtain significant savings, then the extension </a:t>
            </a:r>
            <a:r>
              <a:rPr lang="en-US" sz="2600" dirty="0" smtClean="0"/>
              <a:t>period would cover the RFP and new contract award </a:t>
            </a:r>
            <a:endParaRPr lang="en-US" sz="2600" dirty="0"/>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8</a:t>
            </a:fld>
            <a:endParaRPr lang="en-US" dirty="0">
              <a:solidFill>
                <a:prstClr val="white"/>
              </a:solidFill>
            </a:endParaRPr>
          </a:p>
        </p:txBody>
      </p:sp>
      <p:sp>
        <p:nvSpPr>
          <p:cNvPr id="5" name="Rectangle 4"/>
          <p:cNvSpPr/>
          <p:nvPr/>
        </p:nvSpPr>
        <p:spPr>
          <a:xfrm>
            <a:off x="3072070" y="5295229"/>
            <a:ext cx="2062616" cy="276999"/>
          </a:xfrm>
          <a:prstGeom prst="rect">
            <a:avLst/>
          </a:prstGeom>
        </p:spPr>
        <p:txBody>
          <a:bodyPr wrap="none">
            <a:spAutoFit/>
          </a:bodyPr>
          <a:lstStyle/>
          <a:p>
            <a:r>
              <a:rPr lang="en-US" sz="1200" b="1" i="1" dirty="0">
                <a:solidFill>
                  <a:schemeClr val="bg1"/>
                </a:solidFill>
              </a:rPr>
              <a:t>AZNet II </a:t>
            </a:r>
            <a:r>
              <a:rPr lang="en-US" sz="1200" dirty="0">
                <a:solidFill>
                  <a:schemeClr val="bg1"/>
                </a:solidFill>
              </a:rPr>
              <a:t>Oversight Committee</a:t>
            </a:r>
          </a:p>
        </p:txBody>
      </p:sp>
      <p:sp>
        <p:nvSpPr>
          <p:cNvPr id="6" name="Date Placeholder 5"/>
          <p:cNvSpPr>
            <a:spLocks noGrp="1"/>
          </p:cNvSpPr>
          <p:nvPr>
            <p:ph type="dt" sz="half" idx="10"/>
          </p:nvPr>
        </p:nvSpPr>
        <p:spPr/>
        <p:txBody>
          <a:bodyPr/>
          <a:lstStyle/>
          <a:p>
            <a:r>
              <a:rPr lang="en-US" smtClean="0"/>
              <a:t>9/29/2016</a:t>
            </a:r>
            <a:endParaRPr lang="en-US" dirty="0"/>
          </a:p>
        </p:txBody>
      </p:sp>
      <p:sp>
        <p:nvSpPr>
          <p:cNvPr id="7" name="Footer Placeholder 6"/>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260021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Negotiation Results</a:t>
            </a:r>
            <a:endParaRPr lang="en-US" dirty="0"/>
          </a:p>
        </p:txBody>
      </p:sp>
      <p:sp>
        <p:nvSpPr>
          <p:cNvPr id="3" name="Content Placeholder 2"/>
          <p:cNvSpPr>
            <a:spLocks noGrp="1"/>
          </p:cNvSpPr>
          <p:nvPr>
            <p:ph idx="1"/>
          </p:nvPr>
        </p:nvSpPr>
        <p:spPr/>
        <p:txBody>
          <a:bodyPr>
            <a:normAutofit/>
          </a:bodyPr>
          <a:lstStyle/>
          <a:p>
            <a:pPr lvl="0">
              <a:buClr>
                <a:srgbClr val="AB3333"/>
              </a:buClr>
              <a:buFont typeface="Wingdings" panose="05000000000000000000" pitchFamily="2" charset="2"/>
              <a:buChar char="ü"/>
            </a:pPr>
            <a:endParaRPr lang="en-US" sz="2400" dirty="0"/>
          </a:p>
          <a:p>
            <a:pPr marL="457200" lvl="1" indent="0">
              <a:buFont typeface="Wingdings" pitchFamily="2" charset="2"/>
              <a:buChar char="q"/>
            </a:pPr>
            <a:r>
              <a:rPr lang="en-US" sz="2400" b="1" i="1" dirty="0" smtClean="0">
                <a:solidFill>
                  <a:schemeClr val="tx1"/>
                </a:solidFill>
              </a:rPr>
              <a:t>	Overall </a:t>
            </a:r>
            <a:r>
              <a:rPr lang="en-US" sz="2400" b="1" i="1" dirty="0">
                <a:solidFill>
                  <a:schemeClr val="tx1"/>
                </a:solidFill>
              </a:rPr>
              <a:t>Seat and Services Price Decrease of 31%</a:t>
            </a:r>
          </a:p>
          <a:p>
            <a:pPr marL="457200" lvl="1" indent="0">
              <a:buFont typeface="Wingdings" pitchFamily="2" charset="2"/>
              <a:buChar char="q"/>
            </a:pPr>
            <a:r>
              <a:rPr lang="en-US" sz="2400" b="1" i="1" dirty="0">
                <a:solidFill>
                  <a:schemeClr val="tx1"/>
                </a:solidFill>
              </a:rPr>
              <a:t>   Consolidate Pricing Tables</a:t>
            </a:r>
          </a:p>
          <a:p>
            <a:pPr marL="457200" lvl="1" indent="0">
              <a:buFont typeface="Wingdings" pitchFamily="2" charset="2"/>
              <a:buChar char="q"/>
            </a:pPr>
            <a:r>
              <a:rPr lang="en-US" sz="2400" b="1" i="1" dirty="0" smtClean="0">
                <a:solidFill>
                  <a:schemeClr val="tx1"/>
                </a:solidFill>
              </a:rPr>
              <a:t>	Equipment Acquisitions</a:t>
            </a:r>
          </a:p>
          <a:p>
            <a:pPr marL="857250" lvl="2" indent="0">
              <a:buFont typeface="Wingdings" pitchFamily="2" charset="2"/>
              <a:buChar char="q"/>
            </a:pPr>
            <a:r>
              <a:rPr lang="en-US" b="1" i="1" dirty="0" smtClean="0">
                <a:solidFill>
                  <a:srgbClr val="C00000"/>
                </a:solidFill>
              </a:rPr>
              <a:t>  NEW </a:t>
            </a:r>
            <a:r>
              <a:rPr lang="en-US" b="1" i="1" dirty="0">
                <a:solidFill>
                  <a:srgbClr val="C00000"/>
                </a:solidFill>
              </a:rPr>
              <a:t>and Expanded </a:t>
            </a:r>
            <a:r>
              <a:rPr lang="en-US" b="1" i="1" dirty="0" smtClean="0">
                <a:solidFill>
                  <a:srgbClr val="C00000"/>
                </a:solidFill>
              </a:rPr>
              <a:t>Sites</a:t>
            </a:r>
          </a:p>
          <a:p>
            <a:pPr marL="857250" lvl="2" indent="0">
              <a:buFont typeface="Wingdings" pitchFamily="2" charset="2"/>
              <a:buChar char="q"/>
            </a:pPr>
            <a:r>
              <a:rPr lang="en-US" b="1" i="1" dirty="0">
                <a:solidFill>
                  <a:srgbClr val="C00000"/>
                </a:solidFill>
              </a:rPr>
              <a:t> </a:t>
            </a:r>
            <a:r>
              <a:rPr lang="en-US" b="1" i="1" dirty="0" smtClean="0">
                <a:solidFill>
                  <a:srgbClr val="C00000"/>
                </a:solidFill>
              </a:rPr>
              <a:t> Existing Equipment</a:t>
            </a:r>
          </a:p>
          <a:p>
            <a:pPr marL="857250" lvl="2" indent="0">
              <a:buFont typeface="Wingdings" pitchFamily="2" charset="2"/>
              <a:buChar char="q"/>
            </a:pPr>
            <a:r>
              <a:rPr lang="en-US" b="1" i="1" dirty="0" smtClean="0">
                <a:solidFill>
                  <a:srgbClr val="C00000"/>
                </a:solidFill>
              </a:rPr>
              <a:t>  State </a:t>
            </a:r>
            <a:r>
              <a:rPr lang="en-US" b="1" i="1" dirty="0">
                <a:solidFill>
                  <a:srgbClr val="C00000"/>
                </a:solidFill>
              </a:rPr>
              <a:t>Core </a:t>
            </a:r>
            <a:r>
              <a:rPr lang="en-US" b="1" i="1" dirty="0" smtClean="0">
                <a:solidFill>
                  <a:srgbClr val="C00000"/>
                </a:solidFill>
              </a:rPr>
              <a:t>Expansion</a:t>
            </a:r>
          </a:p>
          <a:p>
            <a:pPr marL="457200" lvl="1" indent="0">
              <a:buFont typeface="Wingdings" pitchFamily="2" charset="2"/>
              <a:buChar char="q"/>
            </a:pPr>
            <a:r>
              <a:rPr lang="en-US" sz="2400" b="1" i="1" dirty="0" smtClean="0">
                <a:solidFill>
                  <a:schemeClr val="tx1"/>
                </a:solidFill>
              </a:rPr>
              <a:t>   Continue </a:t>
            </a:r>
            <a:r>
              <a:rPr lang="en-US" sz="2400" b="1" i="1" dirty="0">
                <a:solidFill>
                  <a:schemeClr val="tx1"/>
                </a:solidFill>
              </a:rPr>
              <a:t>to provide </a:t>
            </a:r>
            <a:r>
              <a:rPr lang="en-US" sz="2400" b="1" i="1" dirty="0" smtClean="0">
                <a:solidFill>
                  <a:schemeClr val="tx1"/>
                </a:solidFill>
              </a:rPr>
              <a:t>all Services </a:t>
            </a:r>
            <a:r>
              <a:rPr lang="en-US" sz="2400" b="1" i="1" dirty="0">
                <a:solidFill>
                  <a:schemeClr val="tx1"/>
                </a:solidFill>
              </a:rPr>
              <a:t>currently providing, </a:t>
            </a:r>
            <a:r>
              <a:rPr lang="en-US" sz="2400" b="1" i="1" dirty="0" smtClean="0">
                <a:solidFill>
                  <a:schemeClr val="tx1"/>
                </a:solidFill>
              </a:rPr>
              <a:t>	minus 	providing free equipment for core expansion or	any new remote sites or site expansions over 20 seats</a:t>
            </a:r>
            <a:endParaRPr lang="en-US" sz="2400" b="1" i="1" dirty="0">
              <a:solidFill>
                <a:schemeClr val="tx1"/>
              </a:solidFill>
            </a:endParaRPr>
          </a:p>
          <a:p>
            <a:pPr marL="457200" lvl="1" indent="0">
              <a:buFont typeface="Wingdings" pitchFamily="2" charset="2"/>
              <a:buChar char="q"/>
            </a:pPr>
            <a:endParaRPr lang="en-US" sz="2400" b="1" i="1" dirty="0"/>
          </a:p>
          <a:p>
            <a:endParaRPr lang="en-US" sz="2000" dirty="0"/>
          </a:p>
        </p:txBody>
      </p:sp>
      <p:sp>
        <p:nvSpPr>
          <p:cNvPr id="4" name="Slide Number Placeholder 3"/>
          <p:cNvSpPr>
            <a:spLocks noGrp="1"/>
          </p:cNvSpPr>
          <p:nvPr>
            <p:ph type="sldNum" sz="quarter" idx="12"/>
          </p:nvPr>
        </p:nvSpPr>
        <p:spPr/>
        <p:txBody>
          <a:bodyPr/>
          <a:lstStyle/>
          <a:p>
            <a:fld id="{0B84AFC9-1F07-4B4F-B919-230372FCEA65}" type="slidenum">
              <a:rPr lang="en-US" smtClean="0">
                <a:solidFill>
                  <a:prstClr val="white"/>
                </a:solidFill>
              </a:rPr>
              <a:pPr/>
              <a:t>9</a:t>
            </a:fld>
            <a:endParaRPr lang="en-US" dirty="0">
              <a:solidFill>
                <a:prstClr val="white"/>
              </a:solidFill>
            </a:endParaRPr>
          </a:p>
        </p:txBody>
      </p:sp>
      <p:sp>
        <p:nvSpPr>
          <p:cNvPr id="5" name="Date Placeholder 4"/>
          <p:cNvSpPr>
            <a:spLocks noGrp="1"/>
          </p:cNvSpPr>
          <p:nvPr>
            <p:ph type="dt" sz="half" idx="10"/>
          </p:nvPr>
        </p:nvSpPr>
        <p:spPr/>
        <p:txBody>
          <a:bodyPr/>
          <a:lstStyle/>
          <a:p>
            <a:r>
              <a:rPr lang="en-US" smtClean="0"/>
              <a:t>9/29/2016</a:t>
            </a:r>
            <a:endParaRPr lang="en-US" dirty="0"/>
          </a:p>
        </p:txBody>
      </p:sp>
      <p:sp>
        <p:nvSpPr>
          <p:cNvPr id="6" name="Footer Placeholder 5"/>
          <p:cNvSpPr>
            <a:spLocks noGrp="1"/>
          </p:cNvSpPr>
          <p:nvPr>
            <p:ph type="ftr" sz="quarter" idx="11"/>
          </p:nvPr>
        </p:nvSpPr>
        <p:spPr/>
        <p:txBody>
          <a:bodyPr/>
          <a:lstStyle/>
          <a:p>
            <a:r>
              <a:rPr lang="en-US" b="1" i="1" smtClean="0"/>
              <a:t>AZNet II </a:t>
            </a:r>
            <a:r>
              <a:rPr lang="en-US" smtClean="0"/>
              <a:t>Oversight Committee</a:t>
            </a:r>
            <a:endParaRPr lang="en-US" dirty="0"/>
          </a:p>
        </p:txBody>
      </p:sp>
    </p:spTree>
    <p:extLst>
      <p:ext uri="{BB962C8B-B14F-4D97-AF65-F5344CB8AC3E}">
        <p14:creationId xmlns:p14="http://schemas.microsoft.com/office/powerpoint/2010/main" val="301618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CEB6AD87CF614C893D503694868E09" ma:contentTypeVersion="0" ma:contentTypeDescription="Create a new document." ma:contentTypeScope="" ma:versionID="36edc36fcd94bb3cf149f6d5bb7e58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E136C0-3F9A-4657-AC57-6677F1792652}">
  <ds:schemaRefs>
    <ds:schemaRef ds:uri="http://schemas.microsoft.com/sharepoint/v3/contenttype/forms"/>
  </ds:schemaRefs>
</ds:datastoreItem>
</file>

<file path=customXml/itemProps2.xml><?xml version="1.0" encoding="utf-8"?>
<ds:datastoreItem xmlns:ds="http://schemas.openxmlformats.org/officeDocument/2006/customXml" ds:itemID="{2B6644CE-8214-43D5-9047-14681FCF2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DE7EA9-E53B-48CE-95C9-CF52C43EAF04}">
  <ds:schemaRef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78437</TotalTime>
  <Words>3745</Words>
  <Application>Microsoft Office PowerPoint</Application>
  <PresentationFormat>On-screen Show (16:10)</PresentationFormat>
  <Paragraphs>876</Paragraphs>
  <Slides>50</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Arial Narrow</vt:lpstr>
      <vt:lpstr>Calibri</vt:lpstr>
      <vt:lpstr>Century Gothic</vt:lpstr>
      <vt:lpstr>Times New Roman</vt:lpstr>
      <vt:lpstr>Wingdings</vt:lpstr>
      <vt:lpstr>1_Office Theme</vt:lpstr>
      <vt:lpstr>Acrobat Document</vt:lpstr>
      <vt:lpstr>PowerPoint Presentation</vt:lpstr>
      <vt:lpstr>Agenda – 9-10am</vt:lpstr>
      <vt:lpstr>Oversight Membership</vt:lpstr>
      <vt:lpstr>Oversight Charter </vt:lpstr>
      <vt:lpstr>New TEM Contract </vt:lpstr>
      <vt:lpstr>PowerPoint Presentation</vt:lpstr>
      <vt:lpstr>Effective Dates</vt:lpstr>
      <vt:lpstr>Negotiation Consideration</vt:lpstr>
      <vt:lpstr>Negotiation Results</vt:lpstr>
      <vt:lpstr> Price Decrease of 31% </vt:lpstr>
      <vt:lpstr>Equipment Acquisitions - New and Expanded Sites</vt:lpstr>
      <vt:lpstr>Equipment Acquisitions - New and Expanded Sites</vt:lpstr>
      <vt:lpstr>Equipment Acquisitions – Existing Equipment</vt:lpstr>
      <vt:lpstr>Equipment Acquisitions – State Core Equipment</vt:lpstr>
      <vt:lpstr>BREAK</vt:lpstr>
      <vt:lpstr>Agenda – 10am -12pm</vt:lpstr>
      <vt:lpstr>CenturyLink Government Business</vt:lpstr>
      <vt:lpstr>CenturyLink IQ Ecosystem</vt:lpstr>
      <vt:lpstr>PowerPoint Presentation</vt:lpstr>
      <vt:lpstr>PowerPoint Presentation</vt:lpstr>
      <vt:lpstr>State of Arizona IQ+ MPLS Phoenix and Tucson Hosts Cloud Port Comparison: State Contract ADSPO15-088468</vt:lpstr>
      <vt:lpstr>State of Arizona IQ+ MPLS Tiered Cloud Port: State Contract ADSPO15-088468</vt:lpstr>
      <vt:lpstr>Multi-Cloud Access</vt:lpstr>
      <vt:lpstr>PowerPoint Presentation</vt:lpstr>
      <vt:lpstr>State of Arizona OWS Point-to Point Cloud Connections at IO Data: State Contract ADSPO15-080717</vt:lpstr>
      <vt:lpstr>CenturyLink and AWS Locations</vt:lpstr>
      <vt:lpstr>CenturyLink and Microsoft AZURE Express Route Locations</vt:lpstr>
      <vt:lpstr>PowerPoint Presentation</vt:lpstr>
      <vt:lpstr>Shared Hosted Data Center Phase I  Establish Presence </vt:lpstr>
      <vt:lpstr>Business Problem </vt:lpstr>
      <vt:lpstr>CAPITOL MALL INFRASTRUCTURE</vt:lpstr>
      <vt:lpstr>Requirement</vt:lpstr>
      <vt:lpstr>Recommended Solution</vt:lpstr>
      <vt:lpstr>Benefits</vt:lpstr>
      <vt:lpstr>TimeLine</vt:lpstr>
      <vt:lpstr>Budget</vt:lpstr>
      <vt:lpstr>ROI on DWDM</vt:lpstr>
      <vt:lpstr>QUESTIONS</vt:lpstr>
      <vt:lpstr>PowerPoint Presentation</vt:lpstr>
      <vt:lpstr>NCC Procedure Changes</vt:lpstr>
      <vt:lpstr>NOC Notification Template Changes</vt:lpstr>
      <vt:lpstr>Voice Mail Password Procedure Changes </vt:lpstr>
      <vt:lpstr>Carrier Updates</vt:lpstr>
      <vt:lpstr>PowerPoint Presentation</vt:lpstr>
      <vt:lpstr>2016 Annual AZNet II Survey </vt:lpstr>
      <vt:lpstr>Trending Ticket Data (Since Contract Inception)</vt:lpstr>
      <vt:lpstr>Trending Ticket Data (Since Contract Inception)</vt:lpstr>
      <vt:lpstr>Trending Ticket Data (Since Contract Inception)</vt:lpstr>
      <vt:lpstr>Trending Ticket Data (Since Contract Inception)</vt:lpstr>
      <vt:lpstr>Roundtable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Vignjevic</dc:creator>
  <cp:lastModifiedBy>Jennifer Pittman-Leeper</cp:lastModifiedBy>
  <cp:revision>898</cp:revision>
  <dcterms:created xsi:type="dcterms:W3CDTF">2012-05-01T20:45:08Z</dcterms:created>
  <dcterms:modified xsi:type="dcterms:W3CDTF">2016-09-28T21:08:54Z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0x010100E5CEB6AD87CF614C893D503694868E09</vt:lpwstr>
  </property>
</Properties>
</file>