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61" r:id="rId4"/>
    <p:sldId id="263" r:id="rId5"/>
    <p:sldId id="264" r:id="rId6"/>
    <p:sldId id="262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1519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533400" y="0"/>
            <a:ext cx="8153400" cy="7789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52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79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C699CB88-5E1A-4FAC-892A-60949ACB1F6F}" type="datetimeFigureOut">
              <a:rPr lang="en-US" smtClean="0"/>
              <a:pPr eaLnBrk="1" latinLnBrk="0" hangingPunct="1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FA056A-B99C-4A77-BED4-3A117B8D0BC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52754E4-BD04-42C4-AE84-C8D7CBFCEFCC}" type="datetimeFigureOut">
              <a:rPr lang="en-US" smtClean="0"/>
              <a:t>4/19/2016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51" r:id="rId13"/>
    <p:sldLayoutId id="2147483656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590800"/>
            <a:ext cx="8686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Electronic Procurement </a:t>
            </a:r>
            <a:r>
              <a:rPr lang="en-US" sz="4400" dirty="0" smtClean="0"/>
              <a:t>Solution</a:t>
            </a:r>
          </a:p>
          <a:p>
            <a:pPr algn="ctr"/>
            <a:r>
              <a:rPr lang="en-US" sz="4000" dirty="0" smtClean="0"/>
              <a:t>April 27, 2016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4222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Project Overview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97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Replacement of current Electronic Procurement Solution</a:t>
            </a:r>
          </a:p>
          <a:p>
            <a:pPr lvl="1"/>
            <a:r>
              <a:rPr lang="en-US" dirty="0" smtClean="0"/>
              <a:t>Known </a:t>
            </a:r>
            <a:r>
              <a:rPr lang="en-US" dirty="0" smtClean="0"/>
              <a:t>today as </a:t>
            </a:r>
            <a:r>
              <a:rPr lang="en-US" dirty="0" err="1" smtClean="0"/>
              <a:t>ProcureAZ</a:t>
            </a:r>
            <a:endParaRPr lang="en-US" dirty="0"/>
          </a:p>
          <a:p>
            <a:pPr marL="114300" indent="0">
              <a:buNone/>
            </a:pPr>
            <a:endParaRPr lang="en-US" sz="2400" dirty="0" smtClean="0"/>
          </a:p>
          <a:p>
            <a:r>
              <a:rPr lang="en-US" sz="2400" dirty="0" smtClean="0"/>
              <a:t>New solution or possible upgrade for management of the Procure to Pay process, (Solicitation, Contract Award, Ordering and Payment)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64869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37066"/>
            <a:ext cx="7620000" cy="1143000"/>
          </a:xfrm>
        </p:spPr>
        <p:txBody>
          <a:bodyPr/>
          <a:lstStyle/>
          <a:p>
            <a:r>
              <a:rPr lang="en-US" sz="4400" dirty="0" smtClean="0">
                <a:latin typeface="+mn-lt"/>
              </a:rPr>
              <a:t>Current Issue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Compatibility issues with the current system and Arizona Financial Information System (AFIS)</a:t>
            </a:r>
          </a:p>
          <a:p>
            <a:pPr lvl="1"/>
            <a:r>
              <a:rPr lang="en-US" dirty="0" smtClean="0"/>
              <a:t>Integration between the two (2) systems is currently inefficient, resulting in agencies adding additional staff to manage the procure-to-pay process.</a:t>
            </a:r>
          </a:p>
          <a:p>
            <a:pPr lvl="1"/>
            <a:r>
              <a:rPr lang="en-US" dirty="0"/>
              <a:t>Multiple workarounds to fix integration issues will require substantial testing time and added costs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Non compliance </a:t>
            </a:r>
            <a:r>
              <a:rPr lang="en-US" dirty="0" smtClean="0"/>
              <a:t>with A.R.S</a:t>
            </a:r>
            <a:r>
              <a:rPr lang="en-US" dirty="0"/>
              <a:t>. Title 35 </a:t>
            </a:r>
            <a:r>
              <a:rPr lang="en-US" dirty="0" smtClean="0"/>
              <a:t>(Timely payment)</a:t>
            </a:r>
          </a:p>
          <a:p>
            <a:pPr lvl="1"/>
            <a:r>
              <a:rPr lang="en-US" dirty="0" smtClean="0"/>
              <a:t>Multiple payment delays and duplication of effort. </a:t>
            </a:r>
          </a:p>
          <a:p>
            <a:pPr lvl="1"/>
            <a:r>
              <a:rPr lang="en-US" dirty="0" smtClean="0"/>
              <a:t>Inaccurate and blocked payments to vendors – different system base codes. </a:t>
            </a:r>
          </a:p>
          <a:p>
            <a:r>
              <a:rPr lang="en-US" dirty="0" smtClean="0"/>
              <a:t>Poor system performance (down time, slow response times)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88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+mn-lt"/>
              </a:rPr>
              <a:t>Solution Benefits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Advances the State’s focus on Lean values and systems</a:t>
            </a:r>
          </a:p>
          <a:p>
            <a:r>
              <a:rPr lang="en-US" sz="2400" dirty="0" smtClean="0"/>
              <a:t>Lower total cost of ownership </a:t>
            </a:r>
          </a:p>
          <a:p>
            <a:r>
              <a:rPr lang="en-US" sz="2400" dirty="0" smtClean="0"/>
              <a:t>Upgrade costs potentially lowered </a:t>
            </a:r>
          </a:p>
          <a:p>
            <a:r>
              <a:rPr lang="en-US" sz="2400" dirty="0" smtClean="0"/>
              <a:t>Payment of invoices in </a:t>
            </a:r>
            <a:r>
              <a:rPr lang="en-US" sz="2400" dirty="0" smtClean="0"/>
              <a:t>a timely </a:t>
            </a:r>
            <a:r>
              <a:rPr lang="en-US" sz="2400" dirty="0" smtClean="0"/>
              <a:t>fashion, resulting in compliance with A.R.S. Title 35</a:t>
            </a:r>
          </a:p>
          <a:p>
            <a:r>
              <a:rPr lang="en-US" sz="2400" dirty="0" smtClean="0"/>
              <a:t>Ability to take advantage of prompt payment discounts</a:t>
            </a:r>
          </a:p>
          <a:p>
            <a:r>
              <a:rPr lang="en-US" sz="2400" dirty="0" smtClean="0"/>
              <a:t>Richer business intelligence, allowing for smarter procurement decisions, based on accurate </a:t>
            </a:r>
            <a:r>
              <a:rPr lang="en-US" sz="2400" dirty="0" smtClean="0"/>
              <a:t>spend </a:t>
            </a:r>
            <a:r>
              <a:rPr lang="en-US" sz="2400" dirty="0" smtClean="0"/>
              <a:t>and strong analytics.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55251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Risks of taking no action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449762"/>
          </a:xfrm>
        </p:spPr>
        <p:txBody>
          <a:bodyPr/>
          <a:lstStyle/>
          <a:p>
            <a:r>
              <a:rPr lang="en-US" dirty="0" smtClean="0"/>
              <a:t>Continuing non compliance to A.R.S. Title 35, potential exposure to greater claims filings, or potential contract breach by the State.</a:t>
            </a:r>
          </a:p>
          <a:p>
            <a:r>
              <a:rPr lang="en-US" dirty="0" smtClean="0"/>
              <a:t>Poor business intelligence data, resulting in procurement decisions based on inaccurate spend information, or having to retrieve data from multiple sources, potentially unreliable.</a:t>
            </a:r>
          </a:p>
          <a:p>
            <a:r>
              <a:rPr lang="en-US" dirty="0" smtClean="0"/>
              <a:t>Slow down of agency financial operations, or increased FTE expense due to requirement of additional FTE count to process documents.</a:t>
            </a:r>
          </a:p>
          <a:p>
            <a:r>
              <a:rPr lang="en-US" dirty="0" smtClean="0"/>
              <a:t>Continued lack of functionality regarding modern sourcing methods, such as Reverse Auctions, and Online Catalog Ordering.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2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>
                <a:latin typeface="+mn-lt"/>
              </a:rPr>
              <a:t>Timeline and Cost</a:t>
            </a:r>
            <a:endParaRPr lang="en-US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251" y="1066800"/>
            <a:ext cx="82296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    Timeline</a:t>
            </a:r>
          </a:p>
          <a:p>
            <a:r>
              <a:rPr lang="en-US" sz="2400" dirty="0" smtClean="0"/>
              <a:t>Creation </a:t>
            </a:r>
            <a:r>
              <a:rPr lang="en-US" sz="2400" dirty="0" smtClean="0"/>
              <a:t>of competitive </a:t>
            </a:r>
            <a:r>
              <a:rPr lang="en-US" sz="2400" dirty="0" smtClean="0"/>
              <a:t>RFP is in progress (April-May 2016)</a:t>
            </a:r>
            <a:endParaRPr lang="en-US" sz="2400" dirty="0" smtClean="0"/>
          </a:p>
          <a:p>
            <a:r>
              <a:rPr lang="en-US" sz="2400" dirty="0" smtClean="0"/>
              <a:t>Solicitation Available: May - June 2016</a:t>
            </a:r>
          </a:p>
          <a:p>
            <a:r>
              <a:rPr lang="en-US" sz="2400" dirty="0" smtClean="0"/>
              <a:t>Evaluation Period: June – August 2016</a:t>
            </a:r>
          </a:p>
          <a:p>
            <a:r>
              <a:rPr lang="en-US" sz="2400" dirty="0" smtClean="0"/>
              <a:t>Contract Awarded: August 2016</a:t>
            </a:r>
          </a:p>
          <a:p>
            <a:r>
              <a:rPr lang="en-US" sz="2400" dirty="0" smtClean="0"/>
              <a:t>Implementation: September 2016 – December 2017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</a:t>
            </a:r>
            <a:r>
              <a:rPr lang="en-US" sz="2400" b="1" dirty="0" smtClean="0"/>
              <a:t>Cost</a:t>
            </a:r>
          </a:p>
          <a:p>
            <a:r>
              <a:rPr lang="en-US" sz="2400" dirty="0" smtClean="0"/>
              <a:t>To be determined through the RFP process and responses</a:t>
            </a:r>
          </a:p>
          <a:p>
            <a:r>
              <a:rPr lang="en-US" sz="2400" dirty="0" smtClean="0"/>
              <a:t>$1M+ Project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15614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276</TotalTime>
  <Words>356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Adjacency</vt:lpstr>
      <vt:lpstr>PowerPoint Presentation</vt:lpstr>
      <vt:lpstr>Project Overview</vt:lpstr>
      <vt:lpstr>Current Issue</vt:lpstr>
      <vt:lpstr>Solution Benefits</vt:lpstr>
      <vt:lpstr>Risks of taking no action </vt:lpstr>
      <vt:lpstr>Timeline and Cost</vt:lpstr>
    </vt:vector>
  </TitlesOfParts>
  <Company>AZDOA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Szewczyk</dc:creator>
  <cp:lastModifiedBy>Alan Holcomb</cp:lastModifiedBy>
  <cp:revision>30</cp:revision>
  <cp:lastPrinted>2016-04-18T21:18:51Z</cp:lastPrinted>
  <dcterms:created xsi:type="dcterms:W3CDTF">2015-10-22T19:27:25Z</dcterms:created>
  <dcterms:modified xsi:type="dcterms:W3CDTF">2016-04-19T23:22:40Z</dcterms:modified>
</cp:coreProperties>
</file>