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1" r:id="rId4"/>
  </p:sldMasterIdLst>
  <p:notesMasterIdLst>
    <p:notesMasterId r:id="rId38"/>
  </p:notesMasterIdLst>
  <p:handoutMasterIdLst>
    <p:handoutMasterId r:id="rId39"/>
  </p:handoutMasterIdLst>
  <p:sldIdLst>
    <p:sldId id="1360" r:id="rId5"/>
    <p:sldId id="1361" r:id="rId6"/>
    <p:sldId id="1454" r:id="rId7"/>
    <p:sldId id="1485" r:id="rId8"/>
    <p:sldId id="1363" r:id="rId9"/>
    <p:sldId id="1463" r:id="rId10"/>
    <p:sldId id="1464" r:id="rId11"/>
    <p:sldId id="1459" r:id="rId12"/>
    <p:sldId id="1460" r:id="rId13"/>
    <p:sldId id="1461" r:id="rId14"/>
    <p:sldId id="1430" r:id="rId15"/>
    <p:sldId id="1455" r:id="rId16"/>
    <p:sldId id="1466" r:id="rId17"/>
    <p:sldId id="1467" r:id="rId18"/>
    <p:sldId id="1468" r:id="rId19"/>
    <p:sldId id="1469" r:id="rId20"/>
    <p:sldId id="1470" r:id="rId21"/>
    <p:sldId id="1471" r:id="rId22"/>
    <p:sldId id="1472" r:id="rId23"/>
    <p:sldId id="1473" r:id="rId24"/>
    <p:sldId id="1474" r:id="rId25"/>
    <p:sldId id="1475" r:id="rId26"/>
    <p:sldId id="1476" r:id="rId27"/>
    <p:sldId id="1477" r:id="rId28"/>
    <p:sldId id="1478" r:id="rId29"/>
    <p:sldId id="1479" r:id="rId30"/>
    <p:sldId id="1480" r:id="rId31"/>
    <p:sldId id="1481" r:id="rId32"/>
    <p:sldId id="1482" r:id="rId33"/>
    <p:sldId id="1483" r:id="rId34"/>
    <p:sldId id="1484" r:id="rId35"/>
    <p:sldId id="1435" r:id="rId36"/>
    <p:sldId id="1434" r:id="rId37"/>
  </p:sldIdLst>
  <p:sldSz cx="9144000" cy="6858000" type="screen4x3"/>
  <p:notesSz cx="6950075" cy="9236075"/>
  <p:custDataLst>
    <p:tags r:id="rId40"/>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521" userDrawn="1">
          <p15:clr>
            <a:srgbClr val="A4A3A4"/>
          </p15:clr>
        </p15:guide>
        <p15:guide id="2" pos="1292"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41" userDrawn="1">
          <p15:clr>
            <a:srgbClr val="A4A3A4"/>
          </p15:clr>
        </p15:guide>
        <p15:guide id="3" pos="218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6" name="Author" initials="A" lastIdx="126" clrIdx="1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2C34"/>
    <a:srgbClr val="CBE4E9"/>
    <a:srgbClr val="F7941E"/>
    <a:srgbClr val="2B8BB2"/>
    <a:srgbClr val="65AEBF"/>
    <a:srgbClr val="FFFFFF"/>
    <a:srgbClr val="75C4FF"/>
    <a:srgbClr val="243F54"/>
    <a:srgbClr val="006941"/>
    <a:srgbClr val="7F39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71" autoAdjust="0"/>
    <p:restoredTop sz="95501" autoAdjust="0"/>
  </p:normalViewPr>
  <p:slideViewPr>
    <p:cSldViewPr snapToGrid="0">
      <p:cViewPr varScale="1">
        <p:scale>
          <a:sx n="114" d="100"/>
          <a:sy n="114" d="100"/>
        </p:scale>
        <p:origin x="1722" y="108"/>
      </p:cViewPr>
      <p:guideLst>
        <p:guide orient="horz" pos="3521"/>
        <p:guide pos="1292"/>
      </p:guideLst>
    </p:cSldViewPr>
  </p:slideViewPr>
  <p:outlineViewPr>
    <p:cViewPr>
      <p:scale>
        <a:sx n="33" d="100"/>
        <a:sy n="33" d="100"/>
      </p:scale>
      <p:origin x="0" y="72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9" d="100"/>
          <a:sy n="69" d="100"/>
        </p:scale>
        <p:origin x="-2484" y="-114"/>
      </p:cViewPr>
      <p:guideLst>
        <p:guide orient="horz" pos="2909"/>
        <p:guide pos="2141"/>
        <p:guide pos="2189"/>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tags" Target="tags/tag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0763" tIns="45382" rIns="90763" bIns="45382" rtlCol="0"/>
          <a:lstStyle>
            <a:lvl1pPr algn="l">
              <a:defRPr sz="1200"/>
            </a:lvl1pPr>
          </a:lstStyle>
          <a:p>
            <a:endParaRPr lang="en-CA" dirty="0"/>
          </a:p>
        </p:txBody>
      </p:sp>
      <p:sp>
        <p:nvSpPr>
          <p:cNvPr id="3" name="Date Placeholder 2"/>
          <p:cNvSpPr>
            <a:spLocks noGrp="1"/>
          </p:cNvSpPr>
          <p:nvPr>
            <p:ph type="dt" sz="quarter" idx="1"/>
          </p:nvPr>
        </p:nvSpPr>
        <p:spPr>
          <a:xfrm>
            <a:off x="3936768" y="0"/>
            <a:ext cx="3011699" cy="461804"/>
          </a:xfrm>
          <a:prstGeom prst="rect">
            <a:avLst/>
          </a:prstGeom>
        </p:spPr>
        <p:txBody>
          <a:bodyPr vert="horz" lIns="90763" tIns="45382" rIns="90763" bIns="45382" rtlCol="0"/>
          <a:lstStyle>
            <a:lvl1pPr algn="r">
              <a:defRPr sz="1200"/>
            </a:lvl1pPr>
          </a:lstStyle>
          <a:p>
            <a:fld id="{110B9C36-03F4-41DF-9FFD-B4483F722394}" type="datetimeFigureOut">
              <a:rPr lang="en-CA" smtClean="0"/>
              <a:pPr/>
              <a:t>2017-06-15</a:t>
            </a:fld>
            <a:endParaRPr lang="en-CA" dirty="0"/>
          </a:p>
        </p:txBody>
      </p:sp>
      <p:sp>
        <p:nvSpPr>
          <p:cNvPr id="4" name="Footer Placeholder 3"/>
          <p:cNvSpPr>
            <a:spLocks noGrp="1"/>
          </p:cNvSpPr>
          <p:nvPr>
            <p:ph type="ftr" sz="quarter" idx="2"/>
          </p:nvPr>
        </p:nvSpPr>
        <p:spPr>
          <a:xfrm>
            <a:off x="0" y="8772669"/>
            <a:ext cx="3011699" cy="461804"/>
          </a:xfrm>
          <a:prstGeom prst="rect">
            <a:avLst/>
          </a:prstGeom>
        </p:spPr>
        <p:txBody>
          <a:bodyPr vert="horz" lIns="90763" tIns="45382" rIns="90763" bIns="45382"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36768" y="8772669"/>
            <a:ext cx="3011699" cy="461804"/>
          </a:xfrm>
          <a:prstGeom prst="rect">
            <a:avLst/>
          </a:prstGeom>
        </p:spPr>
        <p:txBody>
          <a:bodyPr vert="horz" lIns="90763" tIns="45382" rIns="90763" bIns="45382" rtlCol="0" anchor="b"/>
          <a:lstStyle>
            <a:lvl1pPr algn="r">
              <a:defRPr sz="1200"/>
            </a:lvl1pPr>
          </a:lstStyle>
          <a:p>
            <a:fld id="{2426C72D-894C-4E56-B9CB-84AA6ABBA4F8}" type="slidenum">
              <a:rPr lang="en-CA" smtClean="0"/>
              <a:pPr/>
              <a:t>‹#›</a:t>
            </a:fld>
            <a:endParaRPr lang="en-CA" dirty="0"/>
          </a:p>
        </p:txBody>
      </p:sp>
    </p:spTree>
    <p:extLst>
      <p:ext uri="{BB962C8B-B14F-4D97-AF65-F5344CB8AC3E}">
        <p14:creationId xmlns:p14="http://schemas.microsoft.com/office/powerpoint/2010/main" val="11109267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3011699" cy="461804"/>
          </a:xfrm>
          <a:prstGeom prst="rect">
            <a:avLst/>
          </a:prstGeom>
          <a:noFill/>
          <a:ln w="9525">
            <a:noFill/>
            <a:miter lim="800000"/>
            <a:headEnd/>
            <a:tailEnd/>
          </a:ln>
        </p:spPr>
        <p:txBody>
          <a:bodyPr vert="horz" wrap="square" lIns="90763" tIns="45382" rIns="90763" bIns="45382" numCol="1" anchor="t" anchorCtr="0" compatLnSpc="1">
            <a:prstTxWarp prst="textNoShape">
              <a:avLst/>
            </a:prstTxWarp>
          </a:bodyPr>
          <a:lstStyle>
            <a:lvl1pPr algn="l">
              <a:defRPr sz="1200"/>
            </a:lvl1pPr>
          </a:lstStyle>
          <a:p>
            <a:pPr>
              <a:defRPr/>
            </a:pPr>
            <a:endParaRPr lang="en-US" dirty="0"/>
          </a:p>
        </p:txBody>
      </p:sp>
      <p:sp>
        <p:nvSpPr>
          <p:cNvPr id="7171" name="Rectangle 8194"/>
          <p:cNvSpPr>
            <a:spLocks noGrp="1" noChangeArrowheads="1"/>
          </p:cNvSpPr>
          <p:nvPr>
            <p:ph type="dt" idx="1"/>
          </p:nvPr>
        </p:nvSpPr>
        <p:spPr bwMode="auto">
          <a:xfrm>
            <a:off x="3936768" y="0"/>
            <a:ext cx="3011699" cy="461804"/>
          </a:xfrm>
          <a:prstGeom prst="rect">
            <a:avLst/>
          </a:prstGeom>
          <a:noFill/>
          <a:ln w="9525">
            <a:noFill/>
            <a:miter lim="800000"/>
            <a:headEnd/>
            <a:tailEnd/>
          </a:ln>
        </p:spPr>
        <p:txBody>
          <a:bodyPr vert="horz" wrap="square" lIns="90763" tIns="45382" rIns="90763" bIns="45382" numCol="1" anchor="t" anchorCtr="0" compatLnSpc="1">
            <a:prstTxWarp prst="textNoShape">
              <a:avLst/>
            </a:prstTxWarp>
          </a:bodyPr>
          <a:lstStyle>
            <a:lvl1pPr algn="r">
              <a:defRPr sz="1200"/>
            </a:lvl1pPr>
          </a:lstStyle>
          <a:p>
            <a:pPr>
              <a:defRPr/>
            </a:pPr>
            <a:endParaRPr lang="en-US" dirty="0"/>
          </a:p>
        </p:txBody>
      </p:sp>
      <p:sp>
        <p:nvSpPr>
          <p:cNvPr id="8196" name="Slide Image Placeholder 8195"/>
          <p:cNvSpPr>
            <a:spLocks noGrp="1" noRot="1" noChangeAspect="1" noChangeArrowheads="1" noTextEdit="1"/>
          </p:cNvSpPr>
          <p:nvPr>
            <p:ph type="sldImg" idx="2"/>
          </p:nvPr>
        </p:nvSpPr>
        <p:spPr bwMode="auto">
          <a:xfrm>
            <a:off x="1166813" y="692150"/>
            <a:ext cx="4616450" cy="3463925"/>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95008" y="4387136"/>
            <a:ext cx="5560060" cy="4156234"/>
          </a:xfrm>
          <a:prstGeom prst="rect">
            <a:avLst/>
          </a:prstGeom>
          <a:noFill/>
          <a:ln w="9525" cap="flat" cmpd="sng" algn="ctr">
            <a:noFill/>
            <a:prstDash val="solid"/>
            <a:miter lim="800000"/>
            <a:headEnd type="none" w="med" len="med"/>
            <a:tailEnd type="none" w="med" len="med"/>
          </a:ln>
          <a:effectLst/>
        </p:spPr>
        <p:txBody>
          <a:bodyPr vert="horz" wrap="square" lIns="90763" tIns="45382" rIns="90763" bIns="4538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74" name="Rectangle 8197"/>
          <p:cNvSpPr>
            <a:spLocks noGrp="1" noChangeArrowheads="1"/>
          </p:cNvSpPr>
          <p:nvPr>
            <p:ph type="ftr" sz="quarter" idx="4"/>
          </p:nvPr>
        </p:nvSpPr>
        <p:spPr bwMode="auto">
          <a:xfrm>
            <a:off x="0" y="8772669"/>
            <a:ext cx="3011699" cy="461804"/>
          </a:xfrm>
          <a:prstGeom prst="rect">
            <a:avLst/>
          </a:prstGeom>
          <a:noFill/>
          <a:ln w="9525">
            <a:noFill/>
            <a:miter lim="800000"/>
            <a:headEnd/>
            <a:tailEnd/>
          </a:ln>
        </p:spPr>
        <p:txBody>
          <a:bodyPr vert="horz" wrap="square" lIns="90763" tIns="45382" rIns="90763" bIns="45382" numCol="1" anchor="b" anchorCtr="0" compatLnSpc="1">
            <a:prstTxWarp prst="textNoShape">
              <a:avLst/>
            </a:prstTxWarp>
          </a:bodyPr>
          <a:lstStyle>
            <a:lvl1pPr algn="l">
              <a:defRPr sz="1200"/>
            </a:lvl1pPr>
          </a:lstStyle>
          <a:p>
            <a:pPr>
              <a:defRPr/>
            </a:pPr>
            <a:endParaRPr lang="en-US" dirty="0"/>
          </a:p>
        </p:txBody>
      </p:sp>
      <p:sp>
        <p:nvSpPr>
          <p:cNvPr id="15367" name="Slide Number Placeholder 15366"/>
          <p:cNvSpPr>
            <a:spLocks noGrp="1" noChangeArrowheads="1"/>
          </p:cNvSpPr>
          <p:nvPr>
            <p:ph type="sldNum" sz="quarter" idx="5"/>
          </p:nvPr>
        </p:nvSpPr>
        <p:spPr bwMode="auto">
          <a:xfrm>
            <a:off x="3936768" y="8772669"/>
            <a:ext cx="3011699" cy="461804"/>
          </a:xfrm>
          <a:prstGeom prst="rect">
            <a:avLst/>
          </a:prstGeom>
          <a:noFill/>
          <a:ln w="9525" cap="flat" cmpd="sng" algn="ctr">
            <a:noFill/>
            <a:prstDash val="solid"/>
            <a:miter lim="800000"/>
            <a:headEnd type="none" w="med" len="med"/>
            <a:tailEnd type="none" w="med" len="med"/>
          </a:ln>
          <a:effectLst/>
        </p:spPr>
        <p:txBody>
          <a:bodyPr vert="horz" wrap="square" lIns="90763" tIns="45382" rIns="90763" bIns="45382"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dirty="0"/>
          </a:p>
        </p:txBody>
      </p:sp>
    </p:spTree>
    <p:extLst>
      <p:ext uri="{BB962C8B-B14F-4D97-AF65-F5344CB8AC3E}">
        <p14:creationId xmlns:p14="http://schemas.microsoft.com/office/powerpoint/2010/main" val="7998656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ctr">
              <a:spcBef>
                <a:spcPts val="1130"/>
              </a:spcBef>
              <a:buClr>
                <a:srgbClr val="FFFFFF"/>
              </a:buClr>
              <a:tabLst>
                <a:tab pos="0" algn="l"/>
                <a:tab pos="918072" algn="l"/>
                <a:tab pos="1836142" algn="l"/>
                <a:tab pos="2754214" algn="l"/>
                <a:tab pos="3672285" algn="l"/>
                <a:tab pos="4590356" algn="l"/>
                <a:tab pos="5508428" algn="l"/>
                <a:tab pos="6426498" algn="l"/>
                <a:tab pos="7344570" algn="l"/>
                <a:tab pos="8262641" algn="l"/>
                <a:tab pos="9180712" algn="l"/>
                <a:tab pos="10098784" algn="l"/>
              </a:tabLst>
            </a:pPr>
            <a:endParaRPr lang="en-GB" sz="1100" b="1" dirty="0">
              <a:solidFill>
                <a:srgbClr val="FFFFFF"/>
              </a:solidFill>
              <a:latin typeface="Calibri" pitchFamily="34" charset="0"/>
            </a:endParaRPr>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3244761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dirty="0"/>
          </a:p>
        </p:txBody>
      </p:sp>
    </p:spTree>
    <p:extLst>
      <p:ext uri="{BB962C8B-B14F-4D97-AF65-F5344CB8AC3E}">
        <p14:creationId xmlns:p14="http://schemas.microsoft.com/office/powerpoint/2010/main" val="7548856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a:t>Subhead (Arial, 14pt)</a:t>
            </a:r>
          </a:p>
        </p:txBody>
      </p:sp>
      <p:sp>
        <p:nvSpPr>
          <p:cNvPr id="5" name="Rectangle 4"/>
          <p:cNvSpPr/>
          <p:nvPr userDrawn="1"/>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1997-2017 Info-Tech Research Group Inc.</a:t>
            </a:r>
          </a:p>
        </p:txBody>
      </p:sp>
      <p:sp>
        <p:nvSpPr>
          <p:cNvPr id="7" name="Rectangle 6"/>
          <p:cNvSpPr/>
          <p:nvPr userDrawn="1"/>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8" name="Picture 7" descr="Info-Tech_Logo_2013-On-Screen-WHITE(transparent-background).png"/>
          <p:cNvPicPr>
            <a:picLocks noChangeAspect="1"/>
          </p:cNvPicPr>
          <p:nvPr userDrawn="1"/>
        </p:nvPicPr>
        <p:blipFill>
          <a:blip r:embed="rId2" cstate="print"/>
          <a:stretch>
            <a:fillRect/>
          </a:stretch>
        </p:blipFill>
        <p:spPr>
          <a:xfrm>
            <a:off x="7020272" y="6309320"/>
            <a:ext cx="1697008" cy="339401"/>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56265" y="117533"/>
            <a:ext cx="1256322" cy="150758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Quote – Body Level (Georgia, 14pt)</a:t>
            </a:r>
          </a:p>
          <a:p>
            <a:pPr lvl="1"/>
            <a:r>
              <a:rPr lang="en-US" dirty="0"/>
              <a:t>IT Role, IT Industry (Arial, 12pt)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Above Image/Chart Caption (Arial, 12pt)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Quote – Body Level (Georgia, 14pt)</a:t>
            </a:r>
          </a:p>
          <a:p>
            <a:pPr lvl="1"/>
            <a:r>
              <a:rPr lang="en-US" dirty="0"/>
              <a:t>IT Role, IT Industry (Arial, 12pt)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Page Subhead (Arial, 18pt Bold) </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Header of Box Below (Arial 12pt, Bold)</a:t>
            </a:r>
            <a:endParaRPr lang="en-CA"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Page Subhead (Arial, 18pt Bold) </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a:t>Copy (Arial, 12pt)</a:t>
            </a:r>
          </a:p>
          <a:p>
            <a:pPr lvl="0"/>
            <a:endParaRPr lang="en-US" dirty="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a:t>Copy (Arial, 12pt)</a:t>
            </a:r>
          </a:p>
          <a:p>
            <a:pPr lvl="0"/>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a:t>Thought</a:t>
            </a:r>
          </a:p>
          <a:p>
            <a:pPr lvl="0"/>
            <a:r>
              <a:rPr lang="en-US" dirty="0"/>
              <a:t>Model</a:t>
            </a:r>
            <a:br>
              <a:rPr lang="en-US" dirty="0"/>
            </a:br>
            <a:r>
              <a:rPr lang="en-US" dirty="0"/>
              <a:t>Layouts</a:t>
            </a:r>
            <a:endParaRPr lang="en-CA"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Page Subhead (Arial, 18pt Bold) </a:t>
            </a:r>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
        <p:nvSpPr>
          <p:cNvPr id="13" name="Title 1"/>
          <p:cNvSpPr>
            <a:spLocks noGrp="1"/>
          </p:cNvSpPr>
          <p:nvPr>
            <p:ph type="title" hasCustomPrompt="1"/>
          </p:nvPr>
        </p:nvSpPr>
        <p:spPr>
          <a:xfrm>
            <a:off x="251520" y="273900"/>
            <a:ext cx="558062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a:p>
          <a:p>
            <a:pPr lvl="0"/>
            <a:r>
              <a:rPr lang="en-CA" dirty="0"/>
              <a:t>Replace with Thought Model</a:t>
            </a:r>
          </a:p>
          <a:p>
            <a:pPr lvl="0"/>
            <a:r>
              <a:rPr lang="en-CA" dirty="0"/>
              <a:t>(must fit within this boxed area)</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a:p>
          <a:p>
            <a:pPr lvl="0"/>
            <a:r>
              <a:rPr lang="en-CA" dirty="0"/>
              <a:t>Replace with Thought Model</a:t>
            </a:r>
          </a:p>
          <a:p>
            <a:pPr lvl="0"/>
            <a:r>
              <a:rPr lang="en-CA" dirty="0"/>
              <a:t>(must fit within this boxed area)</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a:p>
          <a:p>
            <a:pPr lvl="0"/>
            <a:r>
              <a:rPr lang="en-CA" dirty="0"/>
              <a:t>Replace with Thought Model</a:t>
            </a:r>
          </a:p>
          <a:p>
            <a:pPr lvl="0"/>
            <a:r>
              <a:rPr lang="en-CA" dirty="0"/>
              <a:t>(must fit within this boxed area)</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a:p>
          <a:p>
            <a:pPr lvl="0"/>
            <a:r>
              <a:rPr lang="en-CA" dirty="0"/>
              <a:t>Replace with Thought Model</a:t>
            </a:r>
          </a:p>
          <a:p>
            <a:pPr lvl="0"/>
            <a:r>
              <a:rPr lang="en-CA" dirty="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695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a:t>Section Headline (Georgia, 24pt)</a:t>
            </a:r>
            <a:endParaRPr lang="en-CA"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a:p>
          <a:p>
            <a:pPr lvl="0"/>
            <a:r>
              <a:rPr lang="en-CA" dirty="0"/>
              <a:t>Replace with Thought Model</a:t>
            </a:r>
          </a:p>
          <a:p>
            <a:pPr lvl="0"/>
            <a:r>
              <a:rPr lang="en-CA" dirty="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a:p>
          <a:p>
            <a:pPr lvl="0"/>
            <a:r>
              <a:rPr lang="en-CA" dirty="0"/>
              <a:t>Replace with Thought Model</a:t>
            </a:r>
          </a:p>
          <a:p>
            <a:pPr lvl="0"/>
            <a:r>
              <a:rPr lang="en-CA" dirty="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Quote – Body Level (Georgia, 14pt)</a:t>
            </a:r>
          </a:p>
          <a:p>
            <a:pPr lvl="1"/>
            <a:r>
              <a:rPr lang="en-US" dirty="0"/>
              <a:t>IT Role, IT Industry (Arial, 12pt)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a:p>
          <a:p>
            <a:pPr lvl="0"/>
            <a:r>
              <a:rPr lang="en-CA" dirty="0"/>
              <a:t>Replace with Thought Model</a:t>
            </a:r>
          </a:p>
          <a:p>
            <a:pPr lvl="0"/>
            <a:r>
              <a:rPr lang="en-CA" dirty="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Above Image/Chart Caption (Arial, 12pt)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Quote – Body Level (Georgia, 14pt)</a:t>
            </a:r>
          </a:p>
          <a:p>
            <a:pPr lvl="1"/>
            <a:r>
              <a:rPr lang="en-US" dirty="0"/>
              <a:t>IT Role, IT Industry (Arial, 12pt)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a:p>
          <a:p>
            <a:pPr lvl="0"/>
            <a:r>
              <a:rPr lang="en-CA" dirty="0"/>
              <a:t>Replace with Thought Model</a:t>
            </a:r>
          </a:p>
          <a:p>
            <a:pPr lvl="0"/>
            <a:r>
              <a:rPr lang="en-CA" dirty="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a:p>
          <a:p>
            <a:pPr lvl="0"/>
            <a:r>
              <a:rPr lang="en-CA" dirty="0"/>
              <a:t>Replace with Thought Model</a:t>
            </a:r>
          </a:p>
          <a:p>
            <a:pPr lvl="0"/>
            <a:r>
              <a:rPr lang="en-CA" dirty="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Above Image/Chart Caption (Arial, 12pt)</a:t>
            </a:r>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a:p>
          <a:p>
            <a:pPr lvl="0"/>
            <a:r>
              <a:rPr lang="en-CA" dirty="0"/>
              <a:t>Replace with Thought Model</a:t>
            </a:r>
          </a:p>
          <a:p>
            <a:pPr lvl="0"/>
            <a:r>
              <a:rPr lang="en-CA" dirty="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a:t>Copy (Arial, 12pt)</a:t>
            </a:r>
          </a:p>
          <a:p>
            <a:pPr lvl="0"/>
            <a:endParaRPr lang="en-US" dirty="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a:t>Copy (Arial, 12pt)</a:t>
            </a:r>
          </a:p>
          <a:p>
            <a:pPr lvl="0"/>
            <a:endParaRPr lang="en-US" dirty="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a:p>
          <a:p>
            <a:pPr lvl="0"/>
            <a:r>
              <a:rPr lang="en-CA" dirty="0"/>
              <a:t>Replace with Thought Model</a:t>
            </a:r>
          </a:p>
          <a:p>
            <a:pPr lvl="0"/>
            <a:r>
              <a:rPr lang="en-CA" dirty="0"/>
              <a:t>(must fit within this boxed area)</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Intro for VL Se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cxnSp>
        <p:nvCxnSpPr>
          <p:cNvPr id="66" name="Straight Connector 65"/>
          <p:cNvCxnSpPr>
            <a:stCxn id="33" idx="0"/>
          </p:cNvCxnSpPr>
          <p:nvPr userDrawn="1"/>
        </p:nvCxnSpPr>
        <p:spPr>
          <a:xfrm>
            <a:off x="4567238" y="1362075"/>
            <a:ext cx="4764" cy="3939134"/>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46056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3_Left/Right Blank &amp; Line">
    <p:spTree>
      <p:nvGrpSpPr>
        <p:cNvPr id="1" name=""/>
        <p:cNvGrpSpPr/>
        <p:nvPr/>
      </p:nvGrpSpPr>
      <p:grpSpPr>
        <a:xfrm>
          <a:off x="0" y="0"/>
          <a:ext cx="0" cy="0"/>
          <a:chOff x="0" y="0"/>
          <a:chExt cx="0" cy="0"/>
        </a:xfrm>
      </p:grpSpPr>
      <p:cxnSp>
        <p:nvCxnSpPr>
          <p:cNvPr id="8" name="Straight Connector 7"/>
          <p:cNvCxnSpPr/>
          <p:nvPr userDrawn="1">
            <p:custDataLst>
              <p:tags r:id="rId1"/>
            </p:custDataLst>
          </p:nvPr>
        </p:nvCxnSpPr>
        <p:spPr>
          <a:xfrm>
            <a:off x="0" y="872716"/>
            <a:ext cx="9144000"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 name="Title 7"/>
          <p:cNvSpPr>
            <a:spLocks noGrp="1"/>
          </p:cNvSpPr>
          <p:nvPr>
            <p:ph type="title"/>
          </p:nvPr>
        </p:nvSpPr>
        <p:spPr>
          <a:xfrm>
            <a:off x="0" y="-5171"/>
            <a:ext cx="9144000" cy="877887"/>
          </a:xfrm>
          <a:gradFill>
            <a:gsLst>
              <a:gs pos="0">
                <a:srgbClr val="104B68"/>
              </a:gs>
              <a:gs pos="100000">
                <a:srgbClr val="243F54"/>
              </a:gs>
            </a:gsLst>
            <a:lin ang="5400000" scaled="0"/>
          </a:gradFill>
        </p:spPr>
        <p:txBody>
          <a:bodyPr/>
          <a:lstStyle>
            <a:lvl1pPr algn="ctr">
              <a:defRPr>
                <a:solidFill>
                  <a:schemeClr val="bg1"/>
                </a:solidFill>
              </a:defRPr>
            </a:lvl1pPr>
          </a:lstStyle>
          <a:p>
            <a:r>
              <a:rPr lang="en-US" dirty="0"/>
              <a:t>Click to edit Master title style</a:t>
            </a:r>
          </a:p>
        </p:txBody>
      </p:sp>
      <p:sp>
        <p:nvSpPr>
          <p:cNvPr id="10" name="Text Placeholder 53"/>
          <p:cNvSpPr>
            <a:spLocks noGrp="1"/>
          </p:cNvSpPr>
          <p:nvPr>
            <p:ph type="body" sz="quarter" idx="19" hasCustomPrompt="1"/>
          </p:nvPr>
        </p:nvSpPr>
        <p:spPr>
          <a:xfrm>
            <a:off x="0" y="872716"/>
            <a:ext cx="9144000" cy="540060"/>
          </a:xfrm>
          <a:solidFill>
            <a:srgbClr val="FFFFCC"/>
          </a:solidFill>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6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Page Subhead (Arial, 18pt Bold)</a:t>
            </a:r>
          </a:p>
        </p:txBody>
      </p:sp>
      <p:cxnSp>
        <p:nvCxnSpPr>
          <p:cNvPr id="14" name="Straight Connector 13"/>
          <p:cNvCxnSpPr/>
          <p:nvPr userDrawn="1"/>
        </p:nvCxnSpPr>
        <p:spPr>
          <a:xfrm>
            <a:off x="0" y="1412776"/>
            <a:ext cx="9144000"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a:t>Subhead (Arial, 14pt)</a:t>
            </a:r>
          </a:p>
        </p:txBody>
      </p:sp>
      <p:sp>
        <p:nvSpPr>
          <p:cNvPr id="5" name="Rectangle 4"/>
          <p:cNvSpPr/>
          <p:nvPr userDrawn="1"/>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1997-2016 Info-Tech Research Group Inc.</a:t>
            </a:r>
          </a:p>
        </p:txBody>
      </p:sp>
      <p:sp>
        <p:nvSpPr>
          <p:cNvPr id="7" name="Rectangle 6"/>
          <p:cNvSpPr/>
          <p:nvPr userDrawn="1"/>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CA" sz="800" dirty="0">
              <a:solidFill>
                <a:srgbClr val="ADB7C3"/>
              </a:solidFill>
            </a:endParaRPr>
          </a:p>
        </p:txBody>
      </p:sp>
      <p:pic>
        <p:nvPicPr>
          <p:cNvPr id="8" name="Picture 7" descr="Info-Tech_Logo_2013-On-Screen-WHITE(transparent-background).png"/>
          <p:cNvPicPr>
            <a:picLocks noChangeAspect="1"/>
          </p:cNvPicPr>
          <p:nvPr userDrawn="1"/>
        </p:nvPicPr>
        <p:blipFill>
          <a:blip r:embed="rId2" cstate="print"/>
          <a:stretch>
            <a:fillRect/>
          </a:stretch>
        </p:blipFill>
        <p:spPr>
          <a:xfrm>
            <a:off x="7020272" y="6309320"/>
            <a:ext cx="1697008" cy="339401"/>
          </a:xfrm>
          <a:prstGeom prst="rect">
            <a:avLst/>
          </a:prstGeom>
        </p:spPr>
      </p:pic>
      <p:pic>
        <p:nvPicPr>
          <p:cNvPr id="10" name="Picture 9"/>
          <p:cNvPicPr>
            <a:picLocks noChangeAspect="1"/>
          </p:cNvPicPr>
          <p:nvPr userDrawn="1"/>
        </p:nvPicPr>
        <p:blipFill rotWithShape="1">
          <a:blip r:embed="rId3">
            <a:extLst>
              <a:ext uri="{28A0092B-C50C-407E-A947-70E740481C1C}">
                <a14:useLocalDpi xmlns:a14="http://schemas.microsoft.com/office/drawing/2010/main" val="0"/>
              </a:ext>
            </a:extLst>
          </a:blip>
          <a:srcRect r="3394"/>
          <a:stretch/>
        </p:blipFill>
        <p:spPr>
          <a:xfrm>
            <a:off x="0" y="0"/>
            <a:ext cx="9144000" cy="6090047"/>
          </a:xfrm>
          <a:prstGeom prst="rect">
            <a:avLst/>
          </a:prstGeom>
        </p:spPr>
      </p:pic>
      <p:sp>
        <p:nvSpPr>
          <p:cNvPr id="11" name="Rectangle 10"/>
          <p:cNvSpPr/>
          <p:nvPr userDrawn="1"/>
        </p:nvSpPr>
        <p:spPr>
          <a:xfrm>
            <a:off x="0" y="2840019"/>
            <a:ext cx="6099586" cy="1581374"/>
          </a:xfrm>
          <a:prstGeom prst="rect">
            <a:avLst/>
          </a:prstGeom>
          <a:solidFill>
            <a:srgbClr val="243F54">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Tree>
    <p:extLst>
      <p:ext uri="{BB962C8B-B14F-4D97-AF65-F5344CB8AC3E}">
        <p14:creationId xmlns:p14="http://schemas.microsoft.com/office/powerpoint/2010/main" val="213947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cxnSp>
        <p:nvCxnSpPr>
          <p:cNvPr id="66" name="Straight Connector 65"/>
          <p:cNvCxnSpPr/>
          <p:nvPr userDrawn="1"/>
        </p:nvCxnSpPr>
        <p:spPr>
          <a:xfrm rot="5400000">
            <a:off x="3419878" y="3573017"/>
            <a:ext cx="2304254"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6" hasCustomPrompt="1"/>
          </p:nvPr>
        </p:nvSpPr>
        <p:spPr>
          <a:xfrm>
            <a:off x="249303" y="2636912"/>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26" name="Text Placeholder 41"/>
          <p:cNvSpPr>
            <a:spLocks noGrp="1"/>
          </p:cNvSpPr>
          <p:nvPr>
            <p:ph type="body" sz="quarter" idx="23" hasCustomPrompt="1"/>
          </p:nvPr>
        </p:nvSpPr>
        <p:spPr>
          <a:xfrm>
            <a:off x="4860032" y="2636912"/>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a:t>Section Headline (Georgia, 24pt)</a:t>
            </a:r>
            <a:endParaRPr lang="en-CA" dirty="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Contents of Current Section (Arial, 14pt)</a:t>
            </a:r>
          </a:p>
          <a:p>
            <a:pPr lvl="1"/>
            <a:r>
              <a:rPr lang="en-US" dirty="0"/>
              <a:t>Second Level</a:t>
            </a:r>
          </a:p>
          <a:p>
            <a:pPr lvl="2"/>
            <a:r>
              <a:rPr lang="en-US" dirty="0"/>
              <a:t>Third Level</a:t>
            </a:r>
          </a:p>
          <a:p>
            <a:pPr lvl="3"/>
            <a:r>
              <a:rPr lang="en-US" dirty="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a:solidFill>
                  <a:srgbClr val="333333"/>
                </a:solidFill>
              </a:rPr>
              <a:t>What’s in this Section:</a:t>
            </a:r>
          </a:p>
        </p:txBody>
      </p:sp>
    </p:spTree>
    <p:extLst>
      <p:ext uri="{BB962C8B-B14F-4D97-AF65-F5344CB8AC3E}">
        <p14:creationId xmlns:p14="http://schemas.microsoft.com/office/powerpoint/2010/main" val="243529950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cxnSp>
        <p:nvCxnSpPr>
          <p:cNvPr id="66" name="Straight Connector 65"/>
          <p:cNvCxnSpPr/>
          <p:nvPr userDrawn="1"/>
        </p:nvCxnSpPr>
        <p:spPr>
          <a:xfrm rot="5400000">
            <a:off x="3419878" y="3573017"/>
            <a:ext cx="2304254"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6" hasCustomPrompt="1"/>
          </p:nvPr>
        </p:nvSpPr>
        <p:spPr>
          <a:xfrm>
            <a:off x="249303" y="2636912"/>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26" name="Text Placeholder 41"/>
          <p:cNvSpPr>
            <a:spLocks noGrp="1"/>
          </p:cNvSpPr>
          <p:nvPr>
            <p:ph type="body" sz="quarter" idx="23" hasCustomPrompt="1"/>
          </p:nvPr>
        </p:nvSpPr>
        <p:spPr>
          <a:xfrm>
            <a:off x="4860032" y="2636912"/>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Tree>
    <p:extLst>
      <p:ext uri="{BB962C8B-B14F-4D97-AF65-F5344CB8AC3E}">
        <p14:creationId xmlns:p14="http://schemas.microsoft.com/office/powerpoint/2010/main" val="371863779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Tree>
    <p:extLst>
      <p:ext uri="{BB962C8B-B14F-4D97-AF65-F5344CB8AC3E}">
        <p14:creationId xmlns:p14="http://schemas.microsoft.com/office/powerpoint/2010/main" val="175402319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Case Study (Georgia, 24pt) </a:t>
            </a:r>
            <a:endParaRPr lang="en-CA" dirty="0"/>
          </a:p>
        </p:txBody>
      </p:sp>
      <p:pic>
        <p:nvPicPr>
          <p:cNvPr id="13" name="Picture 12" descr="case_study.wmf"/>
          <p:cNvPicPr>
            <a:picLocks noChangeAspect="1"/>
          </p:cNvPicPr>
          <p:nvPr userDrawn="1"/>
        </p:nvPicPr>
        <p:blipFill>
          <a:blip r:embed="rId2" cstate="screen"/>
          <a:stretch>
            <a:fillRect/>
          </a:stretch>
        </p:blipFill>
        <p:spPr>
          <a:xfrm>
            <a:off x="464339" y="1376772"/>
            <a:ext cx="1410568" cy="1548443"/>
          </a:xfrm>
          <a:prstGeom prst="rect">
            <a:avLst/>
          </a:prstGeom>
        </p:spPr>
      </p:pic>
    </p:spTree>
    <p:extLst>
      <p:ext uri="{BB962C8B-B14F-4D97-AF65-F5344CB8AC3E}">
        <p14:creationId xmlns:p14="http://schemas.microsoft.com/office/powerpoint/2010/main" val="219452538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73900"/>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Tree>
    <p:extLst>
      <p:ext uri="{BB962C8B-B14F-4D97-AF65-F5344CB8AC3E}">
        <p14:creationId xmlns:p14="http://schemas.microsoft.com/office/powerpoint/2010/main" val="79757797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Page Subhead (Arial, 18pt Bold) </a:t>
            </a:r>
          </a:p>
        </p:txBody>
      </p:sp>
    </p:spTree>
    <p:extLst>
      <p:ext uri="{BB962C8B-B14F-4D97-AF65-F5344CB8AC3E}">
        <p14:creationId xmlns:p14="http://schemas.microsoft.com/office/powerpoint/2010/main" val="323132486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Tree>
    <p:extLst>
      <p:ext uri="{BB962C8B-B14F-4D97-AF65-F5344CB8AC3E}">
        <p14:creationId xmlns:p14="http://schemas.microsoft.com/office/powerpoint/2010/main" val="396167194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Above Image/Chart Caption (Arial, 12pt)</a:t>
            </a:r>
          </a:p>
        </p:txBody>
      </p:sp>
    </p:spTree>
    <p:extLst>
      <p:ext uri="{BB962C8B-B14F-4D97-AF65-F5344CB8AC3E}">
        <p14:creationId xmlns:p14="http://schemas.microsoft.com/office/powerpoint/2010/main" val="347637845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Quote – Body Level (Georgia, 14pt)</a:t>
            </a:r>
          </a:p>
          <a:p>
            <a:pPr lvl="1"/>
            <a:r>
              <a:rPr lang="en-US" dirty="0"/>
              <a:t>IT Role, IT Industry (Arial, 12pt)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Tree>
    <p:extLst>
      <p:ext uri="{BB962C8B-B14F-4D97-AF65-F5344CB8AC3E}">
        <p14:creationId xmlns:p14="http://schemas.microsoft.com/office/powerpoint/2010/main" val="114413839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Above Image/Chart Caption (Arial, 12pt)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Quote – Body Level (Georgia, 14pt)</a:t>
            </a:r>
          </a:p>
          <a:p>
            <a:pPr lvl="1"/>
            <a:r>
              <a:rPr lang="en-US" dirty="0"/>
              <a:t>IT Role, IT Industry (Arial, 12pt)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Page Subhead (Arial, 18pt Bold) </a:t>
            </a:r>
          </a:p>
        </p:txBody>
      </p:sp>
    </p:spTree>
    <p:extLst>
      <p:ext uri="{BB962C8B-B14F-4D97-AF65-F5344CB8AC3E}">
        <p14:creationId xmlns:p14="http://schemas.microsoft.com/office/powerpoint/2010/main" val="3803069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Header of Box Below (Arial 12pt, Bold)</a:t>
            </a:r>
            <a:endParaRPr lang="en-CA" dirty="0"/>
          </a:p>
        </p:txBody>
      </p:sp>
    </p:spTree>
    <p:extLst>
      <p:ext uri="{BB962C8B-B14F-4D97-AF65-F5344CB8AC3E}">
        <p14:creationId xmlns:p14="http://schemas.microsoft.com/office/powerpoint/2010/main" val="148154375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Page Subhead (Arial, 18pt Bold) </a:t>
            </a:r>
          </a:p>
        </p:txBody>
      </p:sp>
    </p:spTree>
    <p:extLst>
      <p:ext uri="{BB962C8B-B14F-4D97-AF65-F5344CB8AC3E}">
        <p14:creationId xmlns:p14="http://schemas.microsoft.com/office/powerpoint/2010/main" val="131118646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2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a:t>Copy (Arial, 12pt)</a:t>
            </a:r>
          </a:p>
          <a:p>
            <a:pPr lvl="0"/>
            <a:endParaRPr lang="en-US" dirty="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a:t>Copy (Arial, 12pt)</a:t>
            </a:r>
          </a:p>
          <a:p>
            <a:pPr lvl="0"/>
            <a:endParaRPr lang="en-US" dirty="0"/>
          </a:p>
        </p:txBody>
      </p:sp>
    </p:spTree>
    <p:extLst>
      <p:ext uri="{BB962C8B-B14F-4D97-AF65-F5344CB8AC3E}">
        <p14:creationId xmlns:p14="http://schemas.microsoft.com/office/powerpoint/2010/main" val="400825488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9_Title Only">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a:t>Thought</a:t>
            </a:r>
          </a:p>
          <a:p>
            <a:pPr lvl="0"/>
            <a:r>
              <a:rPr lang="en-US" dirty="0"/>
              <a:t>Model</a:t>
            </a:r>
            <a:br>
              <a:rPr lang="en-US" dirty="0"/>
            </a:br>
            <a:r>
              <a:rPr lang="en-US" dirty="0"/>
              <a:t>Layouts</a:t>
            </a:r>
            <a:endParaRPr lang="en-CA" dirty="0"/>
          </a:p>
        </p:txBody>
      </p:sp>
    </p:spTree>
    <p:extLst>
      <p:ext uri="{BB962C8B-B14F-4D97-AF65-F5344CB8AC3E}">
        <p14:creationId xmlns:p14="http://schemas.microsoft.com/office/powerpoint/2010/main" val="28861851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3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Page Subhead (Arial, 18pt Bold) </a:t>
            </a:r>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
        <p:nvSpPr>
          <p:cNvPr id="13" name="Title 1"/>
          <p:cNvSpPr>
            <a:spLocks noGrp="1"/>
          </p:cNvSpPr>
          <p:nvPr>
            <p:ph type="title" hasCustomPrompt="1"/>
          </p:nvPr>
        </p:nvSpPr>
        <p:spPr>
          <a:xfrm>
            <a:off x="251520" y="302852"/>
            <a:ext cx="558062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a:p>
          <a:p>
            <a:pPr lvl="0"/>
            <a:r>
              <a:rPr lang="en-CA" dirty="0"/>
              <a:t>Replace with Thought Model</a:t>
            </a:r>
          </a:p>
          <a:p>
            <a:pPr lvl="0"/>
            <a:r>
              <a:rPr lang="en-CA" dirty="0"/>
              <a:t>(must fit within this boxed area)</a:t>
            </a:r>
          </a:p>
        </p:txBody>
      </p:sp>
    </p:spTree>
    <p:extLst>
      <p:ext uri="{BB962C8B-B14F-4D97-AF65-F5344CB8AC3E}">
        <p14:creationId xmlns:p14="http://schemas.microsoft.com/office/powerpoint/2010/main" val="361718571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a:p>
          <a:p>
            <a:pPr lvl="0"/>
            <a:r>
              <a:rPr lang="en-CA" dirty="0"/>
              <a:t>Replace with Thought Model</a:t>
            </a:r>
          </a:p>
          <a:p>
            <a:pPr lvl="0"/>
            <a:r>
              <a:rPr lang="en-CA" dirty="0"/>
              <a:t>(must fit within this boxed area)</a:t>
            </a:r>
          </a:p>
        </p:txBody>
      </p:sp>
    </p:spTree>
    <p:extLst>
      <p:ext uri="{BB962C8B-B14F-4D97-AF65-F5344CB8AC3E}">
        <p14:creationId xmlns:p14="http://schemas.microsoft.com/office/powerpoint/2010/main" val="63623226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3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a:p>
          <a:p>
            <a:pPr lvl="0"/>
            <a:r>
              <a:rPr lang="en-CA" dirty="0"/>
              <a:t>Replace with Thought Model</a:t>
            </a:r>
          </a:p>
          <a:p>
            <a:pPr lvl="0"/>
            <a:r>
              <a:rPr lang="en-CA" dirty="0"/>
              <a:t>(must fit within this boxed area)</a:t>
            </a:r>
          </a:p>
        </p:txBody>
      </p:sp>
    </p:spTree>
    <p:extLst>
      <p:ext uri="{BB962C8B-B14F-4D97-AF65-F5344CB8AC3E}">
        <p14:creationId xmlns:p14="http://schemas.microsoft.com/office/powerpoint/2010/main" val="63917114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2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a:p>
          <a:p>
            <a:pPr lvl="0"/>
            <a:r>
              <a:rPr lang="en-CA" dirty="0"/>
              <a:t>Replace with Thought Model</a:t>
            </a:r>
          </a:p>
          <a:p>
            <a:pPr lvl="0"/>
            <a:r>
              <a:rPr lang="en-CA" dirty="0"/>
              <a:t>(must fit within this boxed area)</a:t>
            </a:r>
          </a:p>
        </p:txBody>
      </p:sp>
    </p:spTree>
    <p:extLst>
      <p:ext uri="{BB962C8B-B14F-4D97-AF65-F5344CB8AC3E}">
        <p14:creationId xmlns:p14="http://schemas.microsoft.com/office/powerpoint/2010/main" val="254053230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4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a:p>
          <a:p>
            <a:pPr lvl="0"/>
            <a:r>
              <a:rPr lang="en-CA" dirty="0"/>
              <a:t>Replace with Thought Model</a:t>
            </a:r>
          </a:p>
          <a:p>
            <a:pPr lvl="0"/>
            <a:r>
              <a:rPr lang="en-CA" dirty="0"/>
              <a:t>(must fit within this boxed area)</a:t>
            </a:r>
          </a:p>
        </p:txBody>
      </p:sp>
    </p:spTree>
    <p:extLst>
      <p:ext uri="{BB962C8B-B14F-4D97-AF65-F5344CB8AC3E}">
        <p14:creationId xmlns:p14="http://schemas.microsoft.com/office/powerpoint/2010/main" val="299419258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3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a:p>
          <a:p>
            <a:pPr lvl="0"/>
            <a:r>
              <a:rPr lang="en-CA" dirty="0"/>
              <a:t>Replace with Thought Model</a:t>
            </a:r>
          </a:p>
          <a:p>
            <a:pPr lvl="0"/>
            <a:r>
              <a:rPr lang="en-CA" dirty="0"/>
              <a:t>(must fit within this boxed area)</a:t>
            </a:r>
          </a:p>
        </p:txBody>
      </p:sp>
    </p:spTree>
    <p:extLst>
      <p:ext uri="{BB962C8B-B14F-4D97-AF65-F5344CB8AC3E}">
        <p14:creationId xmlns:p14="http://schemas.microsoft.com/office/powerpoint/2010/main" val="2547270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Case Study (Georgia, 24pt) </a:t>
            </a:r>
            <a:endParaRPr lang="en-CA" dirty="0"/>
          </a:p>
        </p:txBody>
      </p:sp>
      <p:pic>
        <p:nvPicPr>
          <p:cNvPr id="13" name="Picture 12" descr="case_study.wmf"/>
          <p:cNvPicPr>
            <a:picLocks noChangeAspect="1"/>
          </p:cNvPicPr>
          <p:nvPr userDrawn="1"/>
        </p:nvPicPr>
        <p:blipFill>
          <a:blip r:embed="rId2" cstate="screen"/>
          <a:stretch>
            <a:fillRect/>
          </a:stretch>
        </p:blipFill>
        <p:spPr>
          <a:xfrm>
            <a:off x="464339" y="1376772"/>
            <a:ext cx="1410568" cy="1548443"/>
          </a:xfrm>
          <a:prstGeom prst="rect">
            <a:avLst/>
          </a:prstGeom>
        </p:spPr>
      </p:pic>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3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Quote – Body Level (Georgia, 14pt)</a:t>
            </a:r>
          </a:p>
          <a:p>
            <a:pPr lvl="1"/>
            <a:r>
              <a:rPr lang="en-US" dirty="0"/>
              <a:t>IT Role, IT Industry (Arial, 12pt)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a:p>
          <a:p>
            <a:pPr lvl="0"/>
            <a:r>
              <a:rPr lang="en-CA" dirty="0"/>
              <a:t>Replace with Thought Model</a:t>
            </a:r>
          </a:p>
          <a:p>
            <a:pPr lvl="0"/>
            <a:r>
              <a:rPr lang="en-CA" dirty="0"/>
              <a:t>(must fit within this boxed area)</a:t>
            </a:r>
          </a:p>
        </p:txBody>
      </p:sp>
    </p:spTree>
    <p:extLst>
      <p:ext uri="{BB962C8B-B14F-4D97-AF65-F5344CB8AC3E}">
        <p14:creationId xmlns:p14="http://schemas.microsoft.com/office/powerpoint/2010/main" val="422576532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3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Above Image/Chart Caption (Arial, 12pt)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Quote – Body Level (Georgia, 14pt)</a:t>
            </a:r>
          </a:p>
          <a:p>
            <a:pPr lvl="1"/>
            <a:r>
              <a:rPr lang="en-US" dirty="0"/>
              <a:t>IT Role, IT Industry (Arial, 12pt)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a:p>
          <a:p>
            <a:pPr lvl="0"/>
            <a:r>
              <a:rPr lang="en-CA" dirty="0"/>
              <a:t>Replace with Thought Model</a:t>
            </a:r>
          </a:p>
          <a:p>
            <a:pPr lvl="0"/>
            <a:r>
              <a:rPr lang="en-CA" dirty="0"/>
              <a:t>(must fit within this boxed area)</a:t>
            </a:r>
          </a:p>
        </p:txBody>
      </p:sp>
    </p:spTree>
    <p:extLst>
      <p:ext uri="{BB962C8B-B14F-4D97-AF65-F5344CB8AC3E}">
        <p14:creationId xmlns:p14="http://schemas.microsoft.com/office/powerpoint/2010/main" val="130115337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3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a:p>
          <a:p>
            <a:pPr lvl="0"/>
            <a:r>
              <a:rPr lang="en-CA" dirty="0"/>
              <a:t>Replace with Thought Model</a:t>
            </a:r>
          </a:p>
          <a:p>
            <a:pPr lvl="0"/>
            <a:r>
              <a:rPr lang="en-CA" dirty="0"/>
              <a:t>(must fit within this boxed area)</a:t>
            </a:r>
          </a:p>
        </p:txBody>
      </p:sp>
    </p:spTree>
    <p:extLst>
      <p:ext uri="{BB962C8B-B14F-4D97-AF65-F5344CB8AC3E}">
        <p14:creationId xmlns:p14="http://schemas.microsoft.com/office/powerpoint/2010/main" val="117818465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3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Above Image/Chart Caption (Arial, 12pt)</a:t>
            </a:r>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a:p>
          <a:p>
            <a:pPr lvl="0"/>
            <a:r>
              <a:rPr lang="en-CA" dirty="0"/>
              <a:t>Replace with Thought Model</a:t>
            </a:r>
          </a:p>
          <a:p>
            <a:pPr lvl="0"/>
            <a:r>
              <a:rPr lang="en-CA" dirty="0"/>
              <a:t>(must fit within this boxed area)</a:t>
            </a:r>
          </a:p>
        </p:txBody>
      </p:sp>
    </p:spTree>
    <p:extLst>
      <p:ext uri="{BB962C8B-B14F-4D97-AF65-F5344CB8AC3E}">
        <p14:creationId xmlns:p14="http://schemas.microsoft.com/office/powerpoint/2010/main" val="28054905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3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a:t>Copy (Arial, 12pt)</a:t>
            </a:r>
          </a:p>
          <a:p>
            <a:pPr lvl="0"/>
            <a:endParaRPr lang="en-US" dirty="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a:t>Copy (Arial, 12pt)</a:t>
            </a:r>
          </a:p>
          <a:p>
            <a:pPr lvl="0"/>
            <a:endParaRPr lang="en-US" dirty="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a:p>
          <a:p>
            <a:pPr lvl="0"/>
            <a:r>
              <a:rPr lang="en-CA" dirty="0"/>
              <a:t>Replace with Thought Model</a:t>
            </a:r>
          </a:p>
          <a:p>
            <a:pPr lvl="0"/>
            <a:r>
              <a:rPr lang="en-CA" dirty="0"/>
              <a:t>(must fit within this boxed area)</a:t>
            </a:r>
          </a:p>
        </p:txBody>
      </p:sp>
    </p:spTree>
    <p:extLst>
      <p:ext uri="{BB962C8B-B14F-4D97-AF65-F5344CB8AC3E}">
        <p14:creationId xmlns:p14="http://schemas.microsoft.com/office/powerpoint/2010/main" val="210349991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1_Intro for VL Se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cxnSp>
        <p:nvCxnSpPr>
          <p:cNvPr id="66" name="Straight Connector 65"/>
          <p:cNvCxnSpPr>
            <a:stCxn id="33" idx="0"/>
          </p:cNvCxnSpPr>
          <p:nvPr userDrawn="1"/>
        </p:nvCxnSpPr>
        <p:spPr>
          <a:xfrm>
            <a:off x="4567238" y="1362075"/>
            <a:ext cx="4764" cy="3939134"/>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358107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5_Left/Right Blank &amp; Line">
    <p:spTree>
      <p:nvGrpSpPr>
        <p:cNvPr id="1" name=""/>
        <p:cNvGrpSpPr/>
        <p:nvPr/>
      </p:nvGrpSpPr>
      <p:grpSpPr>
        <a:xfrm>
          <a:off x="0" y="0"/>
          <a:ext cx="0" cy="0"/>
          <a:chOff x="0" y="0"/>
          <a:chExt cx="0" cy="0"/>
        </a:xfrm>
      </p:grpSpPr>
      <p:cxnSp>
        <p:nvCxnSpPr>
          <p:cNvPr id="8" name="Straight Connector 7"/>
          <p:cNvCxnSpPr/>
          <p:nvPr userDrawn="1">
            <p:custDataLst>
              <p:tags r:id="rId1"/>
            </p:custDataLst>
          </p:nvPr>
        </p:nvCxnSpPr>
        <p:spPr>
          <a:xfrm>
            <a:off x="0" y="872716"/>
            <a:ext cx="9144000"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 name="Title 7"/>
          <p:cNvSpPr>
            <a:spLocks noGrp="1"/>
          </p:cNvSpPr>
          <p:nvPr>
            <p:ph type="title"/>
          </p:nvPr>
        </p:nvSpPr>
        <p:spPr>
          <a:xfrm>
            <a:off x="0" y="-5171"/>
            <a:ext cx="9144000" cy="877887"/>
          </a:xfrm>
          <a:gradFill>
            <a:gsLst>
              <a:gs pos="0">
                <a:srgbClr val="104B68"/>
              </a:gs>
              <a:gs pos="100000">
                <a:srgbClr val="243F54"/>
              </a:gs>
            </a:gsLst>
            <a:lin ang="5400000" scaled="0"/>
          </a:gradFill>
        </p:spPr>
        <p:txBody>
          <a:bodyPr/>
          <a:lstStyle>
            <a:lvl1pPr algn="ctr">
              <a:defRPr>
                <a:solidFill>
                  <a:schemeClr val="bg1"/>
                </a:solidFill>
              </a:defRPr>
            </a:lvl1pPr>
          </a:lstStyle>
          <a:p>
            <a:r>
              <a:rPr lang="en-US" dirty="0"/>
              <a:t>Click to edit Master title style</a:t>
            </a:r>
          </a:p>
        </p:txBody>
      </p:sp>
      <p:sp>
        <p:nvSpPr>
          <p:cNvPr id="10" name="Text Placeholder 53"/>
          <p:cNvSpPr>
            <a:spLocks noGrp="1"/>
          </p:cNvSpPr>
          <p:nvPr>
            <p:ph type="body" sz="quarter" idx="19" hasCustomPrompt="1"/>
          </p:nvPr>
        </p:nvSpPr>
        <p:spPr>
          <a:xfrm>
            <a:off x="0" y="872716"/>
            <a:ext cx="9144000" cy="540060"/>
          </a:xfrm>
          <a:solidFill>
            <a:srgbClr val="FFFFCC"/>
          </a:solidFill>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6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Page Subhead (Arial, 18pt Bold)</a:t>
            </a:r>
          </a:p>
        </p:txBody>
      </p:sp>
      <p:cxnSp>
        <p:nvCxnSpPr>
          <p:cNvPr id="14" name="Straight Connector 13"/>
          <p:cNvCxnSpPr/>
          <p:nvPr userDrawn="1"/>
        </p:nvCxnSpPr>
        <p:spPr>
          <a:xfrm>
            <a:off x="0" y="1412776"/>
            <a:ext cx="9144000"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6528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73900"/>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73900"/>
            <a:ext cx="8625780" cy="864096"/>
          </a:xfrm>
        </p:spPr>
        <p:txBody>
          <a:bodyPr/>
          <a:lstStyle>
            <a:lvl1pPr algn="l">
              <a:lnSpc>
                <a:spcPts val="2600"/>
              </a:lnSpc>
              <a:defRPr sz="2400" baseline="0">
                <a:solidFill>
                  <a:schemeClr val="tx1"/>
                </a:solidFill>
              </a:defRPr>
            </a:lvl1pPr>
          </a:lstStyle>
          <a:p>
            <a:r>
              <a:rPr lang="en-US" dirty="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Page Subhead (Arial, 18pt Bold)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Above Image/Chart Caption (Arial, 12pt)</a:t>
            </a:r>
          </a:p>
        </p:txBody>
      </p:sp>
    </p:spTree>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6" name="Rectangle 5"/>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prstClr val="white"/>
                </a:solidFill>
              </a:rPr>
              <a:t>Info-Tech Research Group</a:t>
            </a:r>
          </a:p>
        </p:txBody>
      </p:sp>
      <p:sp>
        <p:nvSpPr>
          <p:cNvPr id="7" name="Rectangle 6"/>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prstClr val="white"/>
                </a:solidFill>
              </a:rPr>
              <a:pPr marL="179388" fontAlgn="base">
                <a:spcBef>
                  <a:spcPct val="0"/>
                </a:spcBef>
                <a:spcAft>
                  <a:spcPct val="0"/>
                </a:spcAft>
              </a:pPr>
              <a:t>‹#›</a:t>
            </a:fld>
            <a:endParaRPr lang="en-CA" sz="1000" dirty="0">
              <a:solidFill>
                <a:prstClr val="white"/>
              </a:solidFill>
            </a:endParaRPr>
          </a:p>
        </p:txBody>
      </p:sp>
      <p:pic>
        <p:nvPicPr>
          <p:cNvPr id="2" name="Picture 1"/>
          <p:cNvPicPr>
            <a:picLocks noChangeAspect="1"/>
          </p:cNvPicPr>
          <p:nvPr userDrawn="1"/>
        </p:nvPicPr>
        <p:blipFill>
          <a:blip r:embed="rId58">
            <a:extLst>
              <a:ext uri="{28A0092B-C50C-407E-A947-70E740481C1C}">
                <a14:useLocalDpi xmlns:a14="http://schemas.microsoft.com/office/drawing/2010/main" val="0"/>
              </a:ext>
            </a:extLst>
          </a:blip>
          <a:stretch>
            <a:fillRect/>
          </a:stretch>
        </p:blipFill>
        <p:spPr>
          <a:xfrm>
            <a:off x="8272631" y="117534"/>
            <a:ext cx="739955" cy="887945"/>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2" r:id="rId7"/>
    <p:sldLayoutId id="2147483680" r:id="rId8"/>
    <p:sldLayoutId id="2147483696" r:id="rId9"/>
    <p:sldLayoutId id="2147483677" r:id="rId10"/>
    <p:sldLayoutId id="2147483667" r:id="rId11"/>
    <p:sldLayoutId id="2147483684" r:id="rId12"/>
    <p:sldLayoutId id="2147483700" r:id="rId13"/>
    <p:sldLayoutId id="2147483683" r:id="rId14"/>
    <p:sldLayoutId id="2147483694" r:id="rId15"/>
    <p:sldLayoutId id="2147483702" r:id="rId16"/>
    <p:sldLayoutId id="2147483704" r:id="rId17"/>
    <p:sldLayoutId id="2147483705" r:id="rId18"/>
    <p:sldLayoutId id="2147483706" r:id="rId19"/>
    <p:sldLayoutId id="2147483707" r:id="rId20"/>
    <p:sldLayoutId id="2147483708" r:id="rId21"/>
    <p:sldLayoutId id="2147483709" r:id="rId22"/>
    <p:sldLayoutId id="2147483710" r:id="rId23"/>
    <p:sldLayoutId id="2147483711" r:id="rId24"/>
    <p:sldLayoutId id="2147483712" r:id="rId25"/>
    <p:sldLayoutId id="2147483713" r:id="rId26"/>
    <p:sldLayoutId id="2147483715" r:id="rId27"/>
    <p:sldLayoutId id="2147483745" r:id="rId28"/>
    <p:sldLayoutId id="2147483747" r:id="rId29"/>
    <p:sldLayoutId id="2147483748" r:id="rId30"/>
    <p:sldLayoutId id="2147483749" r:id="rId31"/>
    <p:sldLayoutId id="2147483750" r:id="rId32"/>
    <p:sldLayoutId id="2147483751" r:id="rId33"/>
    <p:sldLayoutId id="2147483752" r:id="rId34"/>
    <p:sldLayoutId id="2147483753" r:id="rId35"/>
    <p:sldLayoutId id="2147483754" r:id="rId36"/>
    <p:sldLayoutId id="2147483755" r:id="rId37"/>
    <p:sldLayoutId id="2147483756" r:id="rId38"/>
    <p:sldLayoutId id="2147483757" r:id="rId39"/>
    <p:sldLayoutId id="2147483758" r:id="rId40"/>
    <p:sldLayoutId id="2147483759" r:id="rId41"/>
    <p:sldLayoutId id="2147483760" r:id="rId42"/>
    <p:sldLayoutId id="2147483761" r:id="rId43"/>
    <p:sldLayoutId id="2147483762" r:id="rId44"/>
    <p:sldLayoutId id="2147483763" r:id="rId45"/>
    <p:sldLayoutId id="2147483764" r:id="rId46"/>
    <p:sldLayoutId id="2147483765" r:id="rId47"/>
    <p:sldLayoutId id="2147483766" r:id="rId48"/>
    <p:sldLayoutId id="2147483767" r:id="rId49"/>
    <p:sldLayoutId id="2147483768" r:id="rId50"/>
    <p:sldLayoutId id="2147483769" r:id="rId51"/>
    <p:sldLayoutId id="2147483770" r:id="rId52"/>
    <p:sldLayoutId id="2147483771" r:id="rId53"/>
    <p:sldLayoutId id="2147483772" r:id="rId54"/>
    <p:sldLayoutId id="2147483773" r:id="rId55"/>
    <p:sldLayoutId id="2147483774" r:id="rId56"/>
  </p:sldLayoutIdLst>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5"/>
          </p:nvPr>
        </p:nvSpPr>
        <p:spPr/>
        <p:txBody>
          <a:bodyPr/>
          <a:lstStyle/>
          <a:p>
            <a:pPr lvl="0">
              <a:defRPr/>
            </a:pPr>
            <a:r>
              <a:rPr lang="en-US" dirty="0"/>
              <a:t>CHILDS Replacement Program:</a:t>
            </a:r>
          </a:p>
          <a:p>
            <a:pPr lvl="0" eaLnBrk="0" hangingPunct="0">
              <a:defRPr/>
            </a:pPr>
            <a:r>
              <a:rPr lang="en-US" dirty="0"/>
              <a:t>F2017 Q4 Assessment Report</a:t>
            </a:r>
            <a:endParaRPr lang="en-CA" dirty="0"/>
          </a:p>
        </p:txBody>
      </p:sp>
      <p:sp>
        <p:nvSpPr>
          <p:cNvPr id="4" name="Text Placeholder 3"/>
          <p:cNvSpPr>
            <a:spLocks noGrp="1"/>
          </p:cNvSpPr>
          <p:nvPr>
            <p:ph type="body" sz="quarter" idx="16"/>
          </p:nvPr>
        </p:nvSpPr>
        <p:spPr>
          <a:xfrm>
            <a:off x="774700" y="4148787"/>
            <a:ext cx="7467600" cy="508000"/>
          </a:xfrm>
        </p:spPr>
        <p:txBody>
          <a:bodyPr/>
          <a:lstStyle/>
          <a:p>
            <a:r>
              <a:rPr lang="en-US" dirty="0"/>
              <a:t>Prepared for: Arizona Department of Child Safety (DCS)</a:t>
            </a:r>
          </a:p>
          <a:p>
            <a:endParaRPr lang="en-US" dirty="0"/>
          </a:p>
          <a:p>
            <a:endParaRPr lang="en-US" dirty="0"/>
          </a:p>
          <a:p>
            <a:r>
              <a:rPr lang="en-US" dirty="0"/>
              <a:t>Prepared by:  Info-Tech Research Group</a:t>
            </a:r>
          </a:p>
          <a:p>
            <a:r>
              <a:rPr lang="en-US" dirty="0"/>
              <a:t>Date:  May 31, 2017</a:t>
            </a:r>
          </a:p>
        </p:txBody>
      </p:sp>
      <p:sp>
        <p:nvSpPr>
          <p:cNvPr id="5" name="Rectangle 4"/>
          <p:cNvSpPr/>
          <p:nvPr/>
        </p:nvSpPr>
        <p:spPr>
          <a:xfrm>
            <a:off x="3937299" y="21516"/>
            <a:ext cx="1237129" cy="3872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4213039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5"/>
          </p:nvPr>
        </p:nvSpPr>
        <p:spPr/>
        <p:txBody>
          <a:bodyPr/>
          <a:lstStyle/>
          <a:p>
            <a:r>
              <a:rPr lang="en-US" dirty="0"/>
              <a:t>Appendix A:  Independent Assessment Process</a:t>
            </a:r>
          </a:p>
        </p:txBody>
      </p:sp>
      <p:pic>
        <p:nvPicPr>
          <p:cNvPr id="4" name="Picture 2"/>
          <p:cNvPicPr>
            <a:picLocks noChangeAspect="1" noChangeArrowheads="1"/>
          </p:cNvPicPr>
          <p:nvPr/>
        </p:nvPicPr>
        <p:blipFill>
          <a:blip r:embed="rId2" cstate="print"/>
          <a:srcRect/>
          <a:stretch>
            <a:fillRect/>
          </a:stretch>
        </p:blipFill>
        <p:spPr bwMode="auto">
          <a:xfrm>
            <a:off x="-8934" y="1397793"/>
            <a:ext cx="9152934" cy="1774893"/>
          </a:xfrm>
          <a:prstGeom prst="rect">
            <a:avLst/>
          </a:prstGeom>
          <a:noFill/>
          <a:ln w="9525">
            <a:noFill/>
            <a:miter lim="800000"/>
            <a:headEnd/>
            <a:tailEnd/>
          </a:ln>
        </p:spPr>
      </p:pic>
    </p:spTree>
    <p:extLst>
      <p:ext uri="{BB962C8B-B14F-4D97-AF65-F5344CB8AC3E}">
        <p14:creationId xmlns:p14="http://schemas.microsoft.com/office/powerpoint/2010/main" val="3094346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Independent Assessment Process</a:t>
            </a:r>
          </a:p>
        </p:txBody>
      </p:sp>
      <p:sp>
        <p:nvSpPr>
          <p:cNvPr id="3" name="Text Placeholder 2"/>
          <p:cNvSpPr>
            <a:spLocks noGrp="1"/>
          </p:cNvSpPr>
          <p:nvPr>
            <p:ph type="body" sz="quarter" idx="16"/>
          </p:nvPr>
        </p:nvSpPr>
        <p:spPr>
          <a:xfrm>
            <a:off x="363603" y="2219325"/>
            <a:ext cx="2760598" cy="4188522"/>
          </a:xfrm>
        </p:spPr>
        <p:txBody>
          <a:bodyPr/>
          <a:lstStyle/>
          <a:p>
            <a:r>
              <a:rPr lang="en-CA" sz="1400" dirty="0"/>
              <a:t>Review Project Documentation, including:</a:t>
            </a:r>
          </a:p>
          <a:p>
            <a:pPr lvl="1"/>
            <a:r>
              <a:rPr lang="en-CA" dirty="0"/>
              <a:t>CIO Briefing Reports</a:t>
            </a:r>
          </a:p>
          <a:p>
            <a:pPr lvl="1"/>
            <a:r>
              <a:rPr lang="en-CA" dirty="0"/>
              <a:t>Weekly Status Reports</a:t>
            </a:r>
          </a:p>
          <a:p>
            <a:pPr lvl="1"/>
            <a:r>
              <a:rPr lang="en-CA" dirty="0"/>
              <a:t>Program Finance Slides</a:t>
            </a:r>
          </a:p>
          <a:p>
            <a:pPr lvl="1"/>
            <a:r>
              <a:rPr lang="en-CA" dirty="0"/>
              <a:t>Guardian Master Roadmap and Integrated Schedule</a:t>
            </a:r>
          </a:p>
          <a:p>
            <a:pPr lvl="1"/>
            <a:r>
              <a:rPr lang="en-CA" dirty="0"/>
              <a:t>Workstream Work Plans</a:t>
            </a:r>
          </a:p>
          <a:p>
            <a:pPr lvl="1"/>
            <a:r>
              <a:rPr lang="en-CA" dirty="0"/>
              <a:t>Contractor Organization Chart</a:t>
            </a:r>
          </a:p>
          <a:p>
            <a:pPr lvl="1"/>
            <a:r>
              <a:rPr lang="en-CA" dirty="0"/>
              <a:t>Risk Register</a:t>
            </a:r>
          </a:p>
          <a:p>
            <a:pPr lvl="1"/>
            <a:r>
              <a:rPr lang="en-CA" dirty="0"/>
              <a:t>Roadblock Register</a:t>
            </a:r>
          </a:p>
          <a:p>
            <a:pPr lvl="1"/>
            <a:r>
              <a:rPr lang="en-CA" dirty="0"/>
              <a:t>Decision Log</a:t>
            </a:r>
          </a:p>
          <a:p>
            <a:pPr lvl="1"/>
            <a:r>
              <a:rPr lang="en-CA" dirty="0"/>
              <a:t>IV&amp;V Tracking List</a:t>
            </a:r>
          </a:p>
          <a:p>
            <a:r>
              <a:rPr lang="en-CA" sz="1400" dirty="0"/>
              <a:t>Conduct Stakeholder Interviews</a:t>
            </a:r>
          </a:p>
          <a:p>
            <a:pPr lvl="3"/>
            <a:endParaRPr lang="en-CA" sz="1400" dirty="0"/>
          </a:p>
          <a:p>
            <a:pPr lvl="3"/>
            <a:endParaRPr lang="en-CA" sz="1400" dirty="0"/>
          </a:p>
          <a:p>
            <a:pPr lvl="3"/>
            <a:endParaRPr lang="en-CA" sz="1400" dirty="0"/>
          </a:p>
        </p:txBody>
      </p:sp>
      <p:sp>
        <p:nvSpPr>
          <p:cNvPr id="4" name="Pentagon 3"/>
          <p:cNvSpPr/>
          <p:nvPr/>
        </p:nvSpPr>
        <p:spPr>
          <a:xfrm>
            <a:off x="390525" y="1428750"/>
            <a:ext cx="2809876" cy="581025"/>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Gather Baseline Information</a:t>
            </a:r>
          </a:p>
        </p:txBody>
      </p:sp>
      <p:sp>
        <p:nvSpPr>
          <p:cNvPr id="5" name="Chevron 4"/>
          <p:cNvSpPr/>
          <p:nvPr/>
        </p:nvSpPr>
        <p:spPr>
          <a:xfrm>
            <a:off x="3156677" y="1430175"/>
            <a:ext cx="2811600" cy="579600"/>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dirty="0"/>
              <a:t>Perform Analysis</a:t>
            </a:r>
          </a:p>
        </p:txBody>
      </p:sp>
      <p:sp>
        <p:nvSpPr>
          <p:cNvPr id="6" name="Chevron 5"/>
          <p:cNvSpPr/>
          <p:nvPr/>
        </p:nvSpPr>
        <p:spPr>
          <a:xfrm>
            <a:off x="5924552" y="1430175"/>
            <a:ext cx="2811600" cy="579600"/>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dirty="0"/>
              <a:t>Develop Report</a:t>
            </a:r>
          </a:p>
        </p:txBody>
      </p:sp>
      <p:sp>
        <p:nvSpPr>
          <p:cNvPr id="7" name="Text Placeholder 2"/>
          <p:cNvSpPr txBox="1">
            <a:spLocks/>
          </p:cNvSpPr>
          <p:nvPr/>
        </p:nvSpPr>
        <p:spPr bwMode="auto">
          <a:xfrm>
            <a:off x="3192528" y="2219325"/>
            <a:ext cx="2760598" cy="418852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0" fontAlgn="base" hangingPunct="0">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0" fontAlgn="base" hangingPunct="0">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0" fontAlgn="base" hangingPunct="0">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0" fontAlgn="base" hangingPunct="0">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sz="1400" dirty="0"/>
              <a:t>Analyze Findings</a:t>
            </a:r>
          </a:p>
          <a:p>
            <a:r>
              <a:rPr lang="en-CA" sz="1400" dirty="0"/>
              <a:t>Determine Any Gaps</a:t>
            </a:r>
          </a:p>
          <a:p>
            <a:r>
              <a:rPr lang="en-CA" sz="1400" dirty="0"/>
              <a:t>Score Each Plan Viability &amp; Project Management Practice Component:</a:t>
            </a:r>
          </a:p>
          <a:p>
            <a:pPr lvl="1"/>
            <a:r>
              <a:rPr lang="en-CA" sz="1400" dirty="0"/>
              <a:t>Green = Strong Health</a:t>
            </a:r>
          </a:p>
          <a:p>
            <a:pPr lvl="1"/>
            <a:r>
              <a:rPr lang="en-CA" sz="1400" dirty="0"/>
              <a:t>Yellow = Moderate Health</a:t>
            </a:r>
          </a:p>
          <a:p>
            <a:pPr lvl="1"/>
            <a:r>
              <a:rPr lang="en-CA" sz="1400" dirty="0"/>
              <a:t>Red = Poor Health</a:t>
            </a:r>
          </a:p>
          <a:p>
            <a:r>
              <a:rPr lang="en-CA" sz="1400" dirty="0"/>
              <a:t>Assess Progress of the Previous Quarter’s Recommendations</a:t>
            </a:r>
          </a:p>
          <a:p>
            <a:pPr lvl="3"/>
            <a:endParaRPr lang="en-CA" sz="1400" dirty="0"/>
          </a:p>
          <a:p>
            <a:endParaRPr lang="en-CA" sz="1400" dirty="0"/>
          </a:p>
          <a:p>
            <a:pPr lvl="3"/>
            <a:endParaRPr lang="en-CA" sz="1400" dirty="0"/>
          </a:p>
          <a:p>
            <a:pPr lvl="3"/>
            <a:endParaRPr lang="en-CA" sz="1400" dirty="0"/>
          </a:p>
        </p:txBody>
      </p:sp>
      <p:sp>
        <p:nvSpPr>
          <p:cNvPr id="8" name="Text Placeholder 2"/>
          <p:cNvSpPr txBox="1">
            <a:spLocks/>
          </p:cNvSpPr>
          <p:nvPr/>
        </p:nvSpPr>
        <p:spPr bwMode="auto">
          <a:xfrm>
            <a:off x="6021453" y="2219325"/>
            <a:ext cx="2760598" cy="418852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0" fontAlgn="base" hangingPunct="0">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0" fontAlgn="base" hangingPunct="0">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0" fontAlgn="base" hangingPunct="0">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0" fontAlgn="base" hangingPunct="0">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sz="1400" dirty="0"/>
              <a:t>Share Best Practices</a:t>
            </a:r>
          </a:p>
          <a:p>
            <a:r>
              <a:rPr lang="en-CA" sz="1400" dirty="0"/>
              <a:t>Report Key Findings</a:t>
            </a:r>
          </a:p>
          <a:p>
            <a:r>
              <a:rPr lang="en-CA" sz="1400" dirty="0"/>
              <a:t>Report Progress on Last Quarter’s Recommendations</a:t>
            </a:r>
          </a:p>
          <a:p>
            <a:r>
              <a:rPr lang="en-CA" sz="1400" dirty="0"/>
              <a:t>Report This Quarter’s Recommendations</a:t>
            </a:r>
          </a:p>
          <a:p>
            <a:pPr lvl="3"/>
            <a:endParaRPr lang="en-CA" sz="1400" dirty="0"/>
          </a:p>
          <a:p>
            <a:pPr lvl="3"/>
            <a:endParaRPr lang="en-CA" sz="1400" dirty="0"/>
          </a:p>
          <a:p>
            <a:pPr lvl="3"/>
            <a:endParaRPr lang="en-CA" sz="1400" dirty="0"/>
          </a:p>
        </p:txBody>
      </p:sp>
      <p:sp>
        <p:nvSpPr>
          <p:cNvPr id="9" name="Oval 89"/>
          <p:cNvSpPr>
            <a:spLocks noChangeArrowheads="1"/>
          </p:cNvSpPr>
          <p:nvPr/>
        </p:nvSpPr>
        <p:spPr bwMode="auto">
          <a:xfrm>
            <a:off x="3460352" y="3560291"/>
            <a:ext cx="151200" cy="152400"/>
          </a:xfrm>
          <a:prstGeom prst="ellipse">
            <a:avLst/>
          </a:prstGeom>
          <a:solidFill>
            <a:srgbClr val="00B050"/>
          </a:solidFill>
          <a:ln w="3175" algn="ctr">
            <a:solidFill>
              <a:schemeClr val="tx1"/>
            </a:solidFill>
            <a:round/>
            <a:headEnd/>
            <a:tailEnd/>
          </a:ln>
          <a:effectLs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 name="Oval 89"/>
          <p:cNvSpPr>
            <a:spLocks noChangeArrowheads="1"/>
          </p:cNvSpPr>
          <p:nvPr/>
        </p:nvSpPr>
        <p:spPr bwMode="auto">
          <a:xfrm>
            <a:off x="3460352" y="3832904"/>
            <a:ext cx="151200" cy="152400"/>
          </a:xfrm>
          <a:prstGeom prst="ellipse">
            <a:avLst/>
          </a:prstGeom>
          <a:solidFill>
            <a:srgbClr val="FFFF00"/>
          </a:solidFill>
          <a:ln w="3175" algn="ctr">
            <a:solidFill>
              <a:schemeClr val="tx1"/>
            </a:solidFill>
            <a:round/>
            <a:headEnd/>
            <a:tailEnd/>
          </a:ln>
          <a:effectLs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 name="Oval 89"/>
          <p:cNvSpPr>
            <a:spLocks noChangeArrowheads="1"/>
          </p:cNvSpPr>
          <p:nvPr/>
        </p:nvSpPr>
        <p:spPr bwMode="auto">
          <a:xfrm>
            <a:off x="3460352" y="4118654"/>
            <a:ext cx="151200" cy="152400"/>
          </a:xfrm>
          <a:prstGeom prst="ellipse">
            <a:avLst/>
          </a:prstGeom>
          <a:solidFill>
            <a:srgbClr val="FF0000"/>
          </a:solidFill>
          <a:ln w="3175" algn="ctr">
            <a:solidFill>
              <a:schemeClr val="tx1"/>
            </a:solidFill>
            <a:round/>
            <a:headEnd/>
            <a:tailEnd/>
          </a:ln>
          <a:effectLs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20550721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5"/>
          </p:nvPr>
        </p:nvSpPr>
        <p:spPr/>
        <p:txBody>
          <a:bodyPr/>
          <a:lstStyle/>
          <a:p>
            <a:r>
              <a:rPr lang="en-US" dirty="0"/>
              <a:t>Appendix B:  Detailed Assessment</a:t>
            </a:r>
          </a:p>
        </p:txBody>
      </p:sp>
      <p:pic>
        <p:nvPicPr>
          <p:cNvPr id="4" name="Picture 2"/>
          <p:cNvPicPr>
            <a:picLocks noChangeAspect="1" noChangeArrowheads="1"/>
          </p:cNvPicPr>
          <p:nvPr/>
        </p:nvPicPr>
        <p:blipFill>
          <a:blip r:embed="rId2" cstate="print"/>
          <a:srcRect/>
          <a:stretch>
            <a:fillRect/>
          </a:stretch>
        </p:blipFill>
        <p:spPr bwMode="auto">
          <a:xfrm>
            <a:off x="-8934" y="1397793"/>
            <a:ext cx="9152934" cy="1774893"/>
          </a:xfrm>
          <a:prstGeom prst="rect">
            <a:avLst/>
          </a:prstGeom>
          <a:noFill/>
          <a:ln w="9525">
            <a:noFill/>
            <a:miter lim="800000"/>
            <a:headEnd/>
            <a:tailEnd/>
          </a:ln>
        </p:spPr>
      </p:pic>
    </p:spTree>
    <p:extLst>
      <p:ext uri="{BB962C8B-B14F-4D97-AF65-F5344CB8AC3E}">
        <p14:creationId xmlns:p14="http://schemas.microsoft.com/office/powerpoint/2010/main" val="2042296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Plan Viability: Completeness of Plan</a:t>
            </a:r>
          </a:p>
        </p:txBody>
      </p:sp>
      <p:sp>
        <p:nvSpPr>
          <p:cNvPr id="5" name="Rectangle 4"/>
          <p:cNvSpPr/>
          <p:nvPr/>
        </p:nvSpPr>
        <p:spPr>
          <a:xfrm>
            <a:off x="251520" y="4042181"/>
            <a:ext cx="3131760" cy="227860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CA" sz="1000" dirty="0">
              <a:solidFill>
                <a:schemeClr val="tx1"/>
              </a:solidFill>
            </a:endParaRPr>
          </a:p>
        </p:txBody>
      </p:sp>
      <p:sp>
        <p:nvSpPr>
          <p:cNvPr id="7" name="Rectangle 6"/>
          <p:cNvSpPr/>
          <p:nvPr/>
        </p:nvSpPr>
        <p:spPr>
          <a:xfrm>
            <a:off x="251520" y="3689275"/>
            <a:ext cx="3131760"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Last Quarter’s Recommendations</a:t>
            </a:r>
          </a:p>
        </p:txBody>
      </p:sp>
      <p:grpSp>
        <p:nvGrpSpPr>
          <p:cNvPr id="16" name="Group 15"/>
          <p:cNvGrpSpPr/>
          <p:nvPr/>
        </p:nvGrpSpPr>
        <p:grpSpPr>
          <a:xfrm>
            <a:off x="4701300" y="3682181"/>
            <a:ext cx="4176000" cy="2638608"/>
            <a:chOff x="9024831" y="3939907"/>
            <a:chExt cx="4320000" cy="2638608"/>
          </a:xfrm>
        </p:grpSpPr>
        <p:sp>
          <p:nvSpPr>
            <p:cNvPr id="17" name="Rectangle 16"/>
            <p:cNvSpPr/>
            <p:nvPr/>
          </p:nvSpPr>
          <p:spPr>
            <a:xfrm>
              <a:off x="9024831" y="4299907"/>
              <a:ext cx="4320000" cy="227860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0" indent="-180975" algn="l">
                <a:lnSpc>
                  <a:spcPct val="90000"/>
                </a:lnSpc>
                <a:spcBef>
                  <a:spcPts val="0"/>
                </a:spcBef>
                <a:buSzPct val="80000"/>
                <a:buFontTx/>
                <a:buChar char="•"/>
              </a:pPr>
              <a:r>
                <a:rPr lang="en-CA" altLang="en-US" sz="1000" dirty="0">
                  <a:solidFill>
                    <a:schemeClr val="tx1"/>
                  </a:solidFill>
                  <a:latin typeface="Arial" panose="020B0604020202020204" pitchFamily="34" charset="0"/>
                </a:rPr>
                <a:t>Enhance the detailed plan based upon detailed Roadmap. </a:t>
              </a:r>
            </a:p>
            <a:p>
              <a:pPr marL="180975" lvl="0" indent="-180975" algn="l">
                <a:lnSpc>
                  <a:spcPct val="90000"/>
                </a:lnSpc>
                <a:spcBef>
                  <a:spcPts val="0"/>
                </a:spcBef>
                <a:buSzPct val="80000"/>
                <a:buFontTx/>
                <a:buChar char="•"/>
              </a:pPr>
              <a:r>
                <a:rPr lang="en-CA" altLang="en-US" sz="1000" dirty="0">
                  <a:solidFill>
                    <a:schemeClr val="tx1"/>
                  </a:solidFill>
                  <a:latin typeface="Arial" panose="020B0604020202020204" pitchFamily="34" charset="0"/>
                </a:rPr>
                <a:t>Establish the plan baseline and confirm plan estimates.</a:t>
              </a:r>
            </a:p>
            <a:p>
              <a:pPr marL="180975" lvl="0" indent="-180975" algn="l">
                <a:lnSpc>
                  <a:spcPct val="90000"/>
                </a:lnSpc>
                <a:spcBef>
                  <a:spcPts val="0"/>
                </a:spcBef>
                <a:buSzPct val="80000"/>
                <a:buFontTx/>
                <a:buChar char="•"/>
                <a:defRPr/>
              </a:pPr>
              <a:r>
                <a:rPr lang="en-CA" altLang="en-US" sz="1000" dirty="0">
                  <a:solidFill>
                    <a:schemeClr val="tx1"/>
                  </a:solidFill>
                  <a:latin typeface="Arial" panose="020B0604020202020204" pitchFamily="34" charset="0"/>
                </a:rPr>
                <a:t>Perform risk assessment as new workstreams are initiated.</a:t>
              </a:r>
            </a:p>
            <a:p>
              <a:pPr marL="180975" lvl="0" indent="-180975" algn="l">
                <a:lnSpc>
                  <a:spcPct val="90000"/>
                </a:lnSpc>
                <a:spcBef>
                  <a:spcPts val="0"/>
                </a:spcBef>
                <a:buSzPct val="80000"/>
                <a:buFontTx/>
                <a:buChar char="•"/>
                <a:defRPr/>
              </a:pPr>
              <a:r>
                <a:rPr lang="en-CA" altLang="en-US" sz="1000" dirty="0">
                  <a:solidFill>
                    <a:schemeClr val="tx1"/>
                  </a:solidFill>
                  <a:latin typeface="Arial" panose="020B0604020202020204" pitchFamily="34" charset="0"/>
                </a:rPr>
                <a:t>Include activities that will require the Business to perform in the program plan and relevant workstream project plans.</a:t>
              </a:r>
            </a:p>
            <a:p>
              <a:pPr marL="180975" lvl="0" indent="-180975" algn="l">
                <a:lnSpc>
                  <a:spcPct val="90000"/>
                </a:lnSpc>
                <a:spcBef>
                  <a:spcPts val="0"/>
                </a:spcBef>
                <a:buSzPct val="80000"/>
                <a:buFontTx/>
                <a:buChar char="•"/>
                <a:defRPr/>
              </a:pPr>
              <a:r>
                <a:rPr lang="en-CA" altLang="en-US" sz="1000" dirty="0">
                  <a:solidFill>
                    <a:schemeClr val="tx1"/>
                  </a:solidFill>
                  <a:latin typeface="Arial" panose="020B0604020202020204" pitchFamily="34" charset="0"/>
                </a:rPr>
                <a:t>Expand the plan to include delivery workstreams such as Quality Assurance and operations management.</a:t>
              </a:r>
            </a:p>
            <a:p>
              <a:pPr marL="180975" lvl="0" indent="-180975" algn="l">
                <a:lnSpc>
                  <a:spcPct val="90000"/>
                </a:lnSpc>
                <a:spcBef>
                  <a:spcPts val="0"/>
                </a:spcBef>
                <a:buSzPct val="80000"/>
                <a:buFontTx/>
                <a:buChar char="•"/>
              </a:pPr>
              <a:endParaRPr lang="en-CA" altLang="en-US" sz="1000" dirty="0">
                <a:solidFill>
                  <a:schemeClr val="tx1"/>
                </a:solidFill>
                <a:latin typeface="Arial" panose="020B0604020202020204" pitchFamily="34" charset="0"/>
              </a:endParaRPr>
            </a:p>
            <a:p>
              <a:pPr marL="180975" lvl="0" indent="-180975" algn="l">
                <a:lnSpc>
                  <a:spcPct val="90000"/>
                </a:lnSpc>
                <a:spcBef>
                  <a:spcPts val="0"/>
                </a:spcBef>
                <a:buSzPct val="80000"/>
                <a:buFontTx/>
                <a:buChar char="•"/>
              </a:pPr>
              <a:endParaRPr lang="en-CA" altLang="en-US" sz="1000" dirty="0">
                <a:solidFill>
                  <a:schemeClr val="tx1"/>
                </a:solidFill>
                <a:latin typeface="Arial" panose="020B0604020202020204" pitchFamily="34" charset="0"/>
              </a:endParaRPr>
            </a:p>
            <a:p>
              <a:pPr marL="171450" indent="-171450" algn="l">
                <a:buFont typeface="Arial" panose="020B0604020202020204" pitchFamily="34" charset="0"/>
                <a:buChar char="•"/>
              </a:pPr>
              <a:endParaRPr lang="en-CA" sz="1000" dirty="0">
                <a:solidFill>
                  <a:schemeClr val="tx1"/>
                </a:solidFill>
              </a:endParaRPr>
            </a:p>
          </p:txBody>
        </p:sp>
        <p:sp>
          <p:nvSpPr>
            <p:cNvPr id="24" name="Rectangle 23"/>
            <p:cNvSpPr/>
            <p:nvPr/>
          </p:nvSpPr>
          <p:spPr>
            <a:xfrm>
              <a:off x="9024831" y="3939907"/>
              <a:ext cx="4320000"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This Quarter’s Recommendations</a:t>
              </a:r>
            </a:p>
          </p:txBody>
        </p:sp>
      </p:grpSp>
      <p:grpSp>
        <p:nvGrpSpPr>
          <p:cNvPr id="25" name="Group 24"/>
          <p:cNvGrpSpPr/>
          <p:nvPr/>
        </p:nvGrpSpPr>
        <p:grpSpPr>
          <a:xfrm>
            <a:off x="251520" y="1306522"/>
            <a:ext cx="4176000" cy="2094340"/>
            <a:chOff x="9024831" y="3939907"/>
            <a:chExt cx="4320000" cy="2094340"/>
          </a:xfrm>
        </p:grpSpPr>
        <p:sp>
          <p:nvSpPr>
            <p:cNvPr id="26" name="Rectangle 25"/>
            <p:cNvSpPr/>
            <p:nvPr/>
          </p:nvSpPr>
          <p:spPr>
            <a:xfrm>
              <a:off x="9024831" y="4299907"/>
              <a:ext cx="4320000" cy="173434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Track against a baselined plan that includes all in-scope phases.</a:t>
              </a:r>
            </a:p>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Identify and monitor the critical path of the project.</a:t>
              </a:r>
            </a:p>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Track against identified milestones.</a:t>
              </a:r>
            </a:p>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Each component of the project plan or Work Breakdown Structure is assigned to a single point of responsibility.</a:t>
              </a:r>
            </a:p>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Perform regular risk assessment / review of plan.</a:t>
              </a:r>
            </a:p>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Refactor plan as appropriate when tolerances are exceeded.</a:t>
              </a:r>
            </a:p>
            <a:p>
              <a:pPr marL="171450" indent="-171450" algn="l">
                <a:buFont typeface="Arial" panose="020B0604020202020204" pitchFamily="34" charset="0"/>
                <a:buChar char="•"/>
              </a:pPr>
              <a:endParaRPr lang="en-CA" sz="1000" dirty="0">
                <a:solidFill>
                  <a:schemeClr val="tx1"/>
                </a:solidFill>
              </a:endParaRPr>
            </a:p>
          </p:txBody>
        </p:sp>
        <p:sp>
          <p:nvSpPr>
            <p:cNvPr id="27" name="Rectangle 26"/>
            <p:cNvSpPr/>
            <p:nvPr/>
          </p:nvSpPr>
          <p:spPr>
            <a:xfrm>
              <a:off x="9024831" y="3939907"/>
              <a:ext cx="4320000" cy="360000"/>
            </a:xfrm>
            <a:prstGeom prst="rect">
              <a:avLst/>
            </a:prstGeom>
            <a:solidFill>
              <a:srgbClr val="65AEB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Best Practices</a:t>
              </a:r>
            </a:p>
          </p:txBody>
        </p:sp>
      </p:grpSp>
      <p:grpSp>
        <p:nvGrpSpPr>
          <p:cNvPr id="44" name="Group 43"/>
          <p:cNvGrpSpPr/>
          <p:nvPr/>
        </p:nvGrpSpPr>
        <p:grpSpPr>
          <a:xfrm>
            <a:off x="4706326" y="1304744"/>
            <a:ext cx="4177378" cy="2100327"/>
            <a:chOff x="4706326" y="1304744"/>
            <a:chExt cx="4177378" cy="2100327"/>
          </a:xfrm>
        </p:grpSpPr>
        <p:sp>
          <p:nvSpPr>
            <p:cNvPr id="29" name="Rectangle 28"/>
            <p:cNvSpPr/>
            <p:nvPr/>
          </p:nvSpPr>
          <p:spPr>
            <a:xfrm>
              <a:off x="4706326" y="1666522"/>
              <a:ext cx="4176000" cy="1738549"/>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lvl="0" indent="-171450" algn="l">
                <a:lnSpc>
                  <a:spcPct val="90000"/>
                </a:lnSpc>
                <a:buSzPct val="80000"/>
                <a:buFont typeface="Arial" panose="020B0604020202020204" pitchFamily="34" charset="0"/>
                <a:buChar char="•"/>
                <a:defRPr/>
              </a:pPr>
              <a:r>
                <a:rPr lang="en-CA" altLang="en-US" sz="1000" dirty="0">
                  <a:solidFill>
                    <a:schemeClr val="tx1"/>
                  </a:solidFill>
                </a:rPr>
                <a:t>The program schedule is being transferred to PM.com to serve as the central repository.</a:t>
              </a:r>
            </a:p>
            <a:p>
              <a:pPr marL="171450" lvl="0" indent="-171450" algn="l">
                <a:lnSpc>
                  <a:spcPct val="90000"/>
                </a:lnSpc>
                <a:buSzPct val="80000"/>
                <a:buFont typeface="Arial" panose="020B0604020202020204" pitchFamily="34" charset="0"/>
                <a:buChar char="•"/>
                <a:defRPr/>
              </a:pPr>
              <a:r>
                <a:rPr lang="en-CA" altLang="en-US" sz="1000" dirty="0">
                  <a:solidFill>
                    <a:schemeClr val="tx1"/>
                  </a:solidFill>
                </a:rPr>
                <a:t>Detailed integrated plans for the Mobility and Platform infrastructure deployment have been developed.</a:t>
              </a:r>
            </a:p>
            <a:p>
              <a:pPr marL="171450" lvl="0" indent="-171450" algn="l">
                <a:lnSpc>
                  <a:spcPct val="90000"/>
                </a:lnSpc>
                <a:buSzPct val="80000"/>
                <a:buFont typeface="Arial" panose="020B0604020202020204" pitchFamily="34" charset="0"/>
                <a:buChar char="•"/>
                <a:defRPr/>
              </a:pPr>
              <a:r>
                <a:rPr lang="en-CA" altLang="en-US" sz="1000" dirty="0">
                  <a:solidFill>
                    <a:schemeClr val="tx1"/>
                  </a:solidFill>
                </a:rPr>
                <a:t>The overall plan has not been formally baselined yet.</a:t>
              </a:r>
            </a:p>
            <a:p>
              <a:pPr marL="171450" lvl="0" indent="-171450" algn="l">
                <a:lnSpc>
                  <a:spcPct val="90000"/>
                </a:lnSpc>
                <a:buSzPct val="80000"/>
                <a:buFont typeface="Arial" panose="020B0604020202020204" pitchFamily="34" charset="0"/>
                <a:buChar char="•"/>
                <a:defRPr/>
              </a:pPr>
              <a:r>
                <a:rPr lang="en-CA" altLang="en-US" sz="1000" dirty="0">
                  <a:solidFill>
                    <a:schemeClr val="tx1"/>
                  </a:solidFill>
                </a:rPr>
                <a:t>The critical path is being evolved.</a:t>
              </a:r>
            </a:p>
            <a:p>
              <a:pPr marL="171450" lvl="0" indent="-171450" algn="l">
                <a:lnSpc>
                  <a:spcPct val="90000"/>
                </a:lnSpc>
                <a:buSzPct val="80000"/>
                <a:buFont typeface="Arial" panose="020B0604020202020204" pitchFamily="34" charset="0"/>
                <a:buChar char="•"/>
                <a:defRPr/>
              </a:pPr>
              <a:r>
                <a:rPr lang="en-CA" altLang="en-US" sz="1000" dirty="0">
                  <a:solidFill>
                    <a:schemeClr val="tx1"/>
                  </a:solidFill>
                </a:rPr>
                <a:t>The addition of the Program Manager will focus process on the overall program plan.</a:t>
              </a:r>
            </a:p>
            <a:p>
              <a:pPr marL="171450" lvl="0" indent="-171450" algn="l">
                <a:lnSpc>
                  <a:spcPct val="90000"/>
                </a:lnSpc>
                <a:buSzPct val="80000"/>
                <a:buFont typeface="Arial" panose="020B0604020202020204" pitchFamily="34" charset="0"/>
                <a:buChar char="•"/>
                <a:defRPr/>
              </a:pPr>
              <a:r>
                <a:rPr lang="en-CA" altLang="en-US" sz="1000" dirty="0">
                  <a:solidFill>
                    <a:schemeClr val="tx1"/>
                  </a:solidFill>
                </a:rPr>
                <a:t>Integrated milestone plans have been developed for Mobility &amp; Platform Infrastructure workstreams.</a:t>
              </a:r>
            </a:p>
          </p:txBody>
        </p:sp>
        <p:sp>
          <p:nvSpPr>
            <p:cNvPr id="30" name="Rectangle 29"/>
            <p:cNvSpPr/>
            <p:nvPr/>
          </p:nvSpPr>
          <p:spPr>
            <a:xfrm>
              <a:off x="4706326" y="1304744"/>
              <a:ext cx="4176000" cy="360000"/>
            </a:xfrm>
            <a:prstGeom prst="rect">
              <a:avLst/>
            </a:prstGeom>
            <a:solidFill>
              <a:srgbClr val="65AEB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Key Findings</a:t>
              </a:r>
            </a:p>
          </p:txBody>
        </p:sp>
        <p:sp>
          <p:nvSpPr>
            <p:cNvPr id="31" name="Rectangle 30"/>
            <p:cNvSpPr/>
            <p:nvPr/>
          </p:nvSpPr>
          <p:spPr>
            <a:xfrm>
              <a:off x="6188385" y="1304744"/>
              <a:ext cx="919297"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solidFill>
                    <a:schemeClr val="bg1"/>
                  </a:solidFill>
                </a:rPr>
                <a:t>FY17 Q3</a:t>
              </a:r>
            </a:p>
          </p:txBody>
        </p:sp>
        <p:sp>
          <p:nvSpPr>
            <p:cNvPr id="32" name="Rectangle 31"/>
            <p:cNvSpPr/>
            <p:nvPr/>
          </p:nvSpPr>
          <p:spPr>
            <a:xfrm>
              <a:off x="7536764" y="1304744"/>
              <a:ext cx="919297"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solidFill>
                    <a:schemeClr val="bg1"/>
                  </a:solidFill>
                </a:rPr>
                <a:t>FY17 Q4</a:t>
              </a:r>
            </a:p>
          </p:txBody>
        </p:sp>
        <p:sp>
          <p:nvSpPr>
            <p:cNvPr id="34" name="Rectangle 33"/>
            <p:cNvSpPr/>
            <p:nvPr/>
          </p:nvSpPr>
          <p:spPr>
            <a:xfrm>
              <a:off x="8438227" y="1304744"/>
              <a:ext cx="445477"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CA" sz="1400" b="1" dirty="0"/>
            </a:p>
          </p:txBody>
        </p:sp>
        <p:sp>
          <p:nvSpPr>
            <p:cNvPr id="21" name="Oval 72"/>
            <p:cNvSpPr>
              <a:spLocks noChangeArrowheads="1"/>
            </p:cNvSpPr>
            <p:nvPr/>
          </p:nvSpPr>
          <p:spPr bwMode="auto">
            <a:xfrm>
              <a:off x="8574755" y="1383926"/>
              <a:ext cx="173039" cy="178773"/>
            </a:xfrm>
            <a:prstGeom prst="ellipse">
              <a:avLst/>
            </a:prstGeom>
            <a:solidFill>
              <a:srgbClr val="FFFF0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5" name="Rectangle 34"/>
            <p:cNvSpPr/>
            <p:nvPr/>
          </p:nvSpPr>
          <p:spPr>
            <a:xfrm>
              <a:off x="7103892" y="1304744"/>
              <a:ext cx="445477"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CA" sz="1400" b="1" dirty="0"/>
            </a:p>
          </p:txBody>
        </p:sp>
        <p:sp>
          <p:nvSpPr>
            <p:cNvPr id="36" name="Oval 72"/>
            <p:cNvSpPr>
              <a:spLocks noChangeArrowheads="1"/>
            </p:cNvSpPr>
            <p:nvPr/>
          </p:nvSpPr>
          <p:spPr bwMode="auto">
            <a:xfrm>
              <a:off x="7233809" y="1383927"/>
              <a:ext cx="173039" cy="178773"/>
            </a:xfrm>
            <a:prstGeom prst="ellipse">
              <a:avLst/>
            </a:prstGeom>
            <a:solidFill>
              <a:srgbClr val="FFFF0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7" name="Rectangle 36"/>
          <p:cNvSpPr/>
          <p:nvPr/>
        </p:nvSpPr>
        <p:spPr>
          <a:xfrm>
            <a:off x="3383280" y="4042180"/>
            <a:ext cx="1044240" cy="2278609"/>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gn="l">
              <a:buFont typeface="Arial" panose="020B0604020202020204" pitchFamily="34" charset="0"/>
              <a:buChar char="•"/>
            </a:pPr>
            <a:endParaRPr lang="en-CA" sz="1000" dirty="0">
              <a:solidFill>
                <a:schemeClr val="tx1"/>
              </a:solidFill>
            </a:endParaRPr>
          </a:p>
        </p:txBody>
      </p:sp>
      <p:sp>
        <p:nvSpPr>
          <p:cNvPr id="38" name="Rectangle 37"/>
          <p:cNvSpPr/>
          <p:nvPr/>
        </p:nvSpPr>
        <p:spPr>
          <a:xfrm>
            <a:off x="3383280" y="3689275"/>
            <a:ext cx="1044240"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Progress</a:t>
            </a:r>
          </a:p>
        </p:txBody>
      </p:sp>
      <p:graphicFrame>
        <p:nvGraphicFramePr>
          <p:cNvPr id="41" name="Table 40"/>
          <p:cNvGraphicFramePr>
            <a:graphicFrameLocks noGrp="1"/>
          </p:cNvGraphicFramePr>
          <p:nvPr>
            <p:extLst>
              <p:ext uri="{D42A27DB-BD31-4B8C-83A1-F6EECF244321}">
                <p14:modId xmlns:p14="http://schemas.microsoft.com/office/powerpoint/2010/main" val="702152484"/>
              </p:ext>
            </p:extLst>
          </p:nvPr>
        </p:nvGraphicFramePr>
        <p:xfrm>
          <a:off x="285810" y="4081155"/>
          <a:ext cx="4057590" cy="2230209"/>
        </p:xfrm>
        <a:graphic>
          <a:graphicData uri="http://schemas.openxmlformats.org/drawingml/2006/table">
            <a:tbl>
              <a:tblPr bandCol="1">
                <a:tableStyleId>{5C22544A-7EE6-4342-B048-85BDC9FD1C3A}</a:tableStyleId>
              </a:tblPr>
              <a:tblGrid>
                <a:gridCol w="3098835">
                  <a:extLst>
                    <a:ext uri="{9D8B030D-6E8A-4147-A177-3AD203B41FA5}">
                      <a16:colId xmlns:a16="http://schemas.microsoft.com/office/drawing/2014/main" val="20000"/>
                    </a:ext>
                  </a:extLst>
                </a:gridCol>
                <a:gridCol w="958755">
                  <a:extLst>
                    <a:ext uri="{9D8B030D-6E8A-4147-A177-3AD203B41FA5}">
                      <a16:colId xmlns:a16="http://schemas.microsoft.com/office/drawing/2014/main" val="20001"/>
                    </a:ext>
                  </a:extLst>
                </a:gridCol>
              </a:tblGrid>
              <a:tr h="361449">
                <a:tc>
                  <a:txBody>
                    <a:bodyPr/>
                    <a:lstStyle/>
                    <a:p>
                      <a:pPr marL="180975" marR="0" lvl="0" indent="-180975" algn="l" defTabSz="914400" rtl="0" eaLnBrk="1" fontAlgn="base" latinLnBrk="0" hangingPunct="1">
                        <a:lnSpc>
                          <a:spcPct val="90000"/>
                        </a:lnSpc>
                        <a:spcBef>
                          <a:spcPts val="0"/>
                        </a:spcBef>
                        <a:spcAft>
                          <a:spcPct val="0"/>
                        </a:spcAft>
                        <a:buClrTx/>
                        <a:buSzPct val="80000"/>
                        <a:buFontTx/>
                        <a:buChar char="•"/>
                        <a:tabLst/>
                      </a:pPr>
                      <a:r>
                        <a:rPr kumimoji="0" lang="en-CA" altLang="en-US" sz="1000" b="0" i="0" u="none" strike="noStrike" cap="none" normalizeH="0" baseline="0" dirty="0">
                          <a:ln>
                            <a:noFill/>
                          </a:ln>
                          <a:solidFill>
                            <a:schemeClr val="tx1"/>
                          </a:solidFill>
                          <a:effectLst/>
                          <a:latin typeface="Arial" panose="020B0604020202020204" pitchFamily="34" charset="0"/>
                        </a:rPr>
                        <a:t>Develop a detailed plan and detailed Work Breakdown Structure (WBS).</a:t>
                      </a:r>
                    </a:p>
                  </a:txBody>
                  <a:tcPr marT="36000" marB="36000">
                    <a:lnR w="38100"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lang="en-CA" altLang="en-US" sz="1000" kern="1200" dirty="0">
                          <a:solidFill>
                            <a:schemeClr val="tx1"/>
                          </a:solidFill>
                          <a:latin typeface="Arial" panose="020B0604020202020204" pitchFamily="34" charset="0"/>
                          <a:ea typeface="+mn-ea"/>
                          <a:cs typeface="+mn-cs"/>
                        </a:rPr>
                        <a:t>Partial</a:t>
                      </a:r>
                    </a:p>
                  </a:txBody>
                  <a:tcPr marT="36000" marB="36000">
                    <a:lnL w="38100" cap="flat" cmpd="sng" algn="ctr">
                      <a:solidFill>
                        <a:schemeClr val="tx1"/>
                      </a:solidFill>
                      <a:prstDash val="solid"/>
                      <a:round/>
                      <a:headEnd type="none" w="med" len="med"/>
                      <a:tailEnd type="none" w="med" len="med"/>
                    </a:lnL>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24006">
                <a:tc>
                  <a:txBody>
                    <a:bodyPr/>
                    <a:lstStyle/>
                    <a:p>
                      <a:pPr marL="180975" marR="0" lvl="0" indent="-180975" algn="l" defTabSz="914400" rtl="0" eaLnBrk="1" fontAlgn="base" latinLnBrk="0" hangingPunct="1">
                        <a:lnSpc>
                          <a:spcPct val="90000"/>
                        </a:lnSpc>
                        <a:spcBef>
                          <a:spcPts val="0"/>
                        </a:spcBef>
                        <a:spcAft>
                          <a:spcPct val="0"/>
                        </a:spcAft>
                        <a:buClrTx/>
                        <a:buSzPct val="80000"/>
                        <a:buFontTx/>
                        <a:buChar char="•"/>
                        <a:tabLst/>
                      </a:pPr>
                      <a:r>
                        <a:rPr kumimoji="0" lang="en-CA" altLang="en-US" sz="1000" b="0" i="0" u="none" strike="noStrike" cap="none" normalizeH="0" baseline="0" dirty="0">
                          <a:ln>
                            <a:noFill/>
                          </a:ln>
                          <a:solidFill>
                            <a:schemeClr val="tx1"/>
                          </a:solidFill>
                          <a:effectLst/>
                          <a:latin typeface="Arial" panose="020B0604020202020204" pitchFamily="34" charset="0"/>
                        </a:rPr>
                        <a:t>Establish the plan baseline and confirm plan estimates.</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lang="en-CA" altLang="en-US" sz="1000" kern="1200" dirty="0">
                          <a:solidFill>
                            <a:schemeClr val="tx1"/>
                          </a:solidFill>
                          <a:latin typeface="Arial" panose="020B0604020202020204" pitchFamily="34" charset="0"/>
                          <a:ea typeface="+mn-ea"/>
                          <a:cs typeface="+mn-cs"/>
                        </a:rPr>
                        <a:t>Partial</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20588">
                <a:tc>
                  <a:txBody>
                    <a:bodyPr/>
                    <a:lstStyle/>
                    <a:p>
                      <a:pPr marL="180975" marR="0" lvl="0" indent="-180975" algn="l" defTabSz="914400" rtl="0" eaLnBrk="1" fontAlgn="base" latinLnBrk="0" hangingPunct="1">
                        <a:lnSpc>
                          <a:spcPct val="90000"/>
                        </a:lnSpc>
                        <a:spcBef>
                          <a:spcPts val="0"/>
                        </a:spcBef>
                        <a:spcAft>
                          <a:spcPct val="0"/>
                        </a:spcAft>
                        <a:buClrTx/>
                        <a:buSzPct val="80000"/>
                        <a:buFontTx/>
                        <a:buChar char="•"/>
                        <a:tabLst/>
                        <a:defRPr/>
                      </a:pPr>
                      <a:r>
                        <a:rPr kumimoji="0" lang="en-CA" altLang="en-US" sz="1000" b="0" i="0" u="none" strike="noStrike" cap="none" normalizeH="0" baseline="0" dirty="0">
                          <a:ln>
                            <a:noFill/>
                          </a:ln>
                          <a:solidFill>
                            <a:schemeClr val="tx1"/>
                          </a:solidFill>
                          <a:effectLst/>
                          <a:latin typeface="Arial" panose="020B0604020202020204" pitchFamily="34" charset="0"/>
                        </a:rPr>
                        <a:t>As workstreams are initiated, the plan needs to add and refine interim milestones to track.</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lang="en-CA" sz="1000" kern="1200" dirty="0">
                          <a:solidFill>
                            <a:schemeClr val="tx1"/>
                          </a:solidFill>
                          <a:latin typeface="Arial" panose="020B0604020202020204" pitchFamily="34" charset="0"/>
                          <a:ea typeface="+mn-ea"/>
                          <a:cs typeface="+mn-cs"/>
                        </a:rPr>
                        <a:t>Complete</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20588">
                <a:tc>
                  <a:txBody>
                    <a:bodyPr/>
                    <a:lstStyle/>
                    <a:p>
                      <a:pPr marL="180975" marR="0" lvl="0" indent="-180975" algn="l" defTabSz="914400" rtl="0" eaLnBrk="1" fontAlgn="base" latinLnBrk="0" hangingPunct="1">
                        <a:lnSpc>
                          <a:spcPct val="90000"/>
                        </a:lnSpc>
                        <a:spcBef>
                          <a:spcPts val="0"/>
                        </a:spcBef>
                        <a:spcAft>
                          <a:spcPct val="0"/>
                        </a:spcAft>
                        <a:buClrTx/>
                        <a:buSzPct val="80000"/>
                        <a:buFontTx/>
                        <a:buChar char="•"/>
                        <a:tabLst/>
                        <a:defRPr/>
                      </a:pPr>
                      <a:r>
                        <a:rPr kumimoji="0" lang="en-CA" altLang="en-US" sz="1000" b="0" i="0" u="none" strike="noStrike" cap="none" normalizeH="0" baseline="0" dirty="0">
                          <a:ln>
                            <a:noFill/>
                          </a:ln>
                          <a:solidFill>
                            <a:schemeClr val="tx1"/>
                          </a:solidFill>
                          <a:effectLst/>
                          <a:latin typeface="Arial" panose="020B0604020202020204" pitchFamily="34" charset="0"/>
                        </a:rPr>
                        <a:t>Include critical path for each workstream as well as overall Program.</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lang="en-CA" altLang="en-US" sz="1000" kern="1200" dirty="0">
                          <a:solidFill>
                            <a:schemeClr val="tx1"/>
                          </a:solidFill>
                          <a:latin typeface="Arial" panose="020B0604020202020204" pitchFamily="34" charset="0"/>
                          <a:ea typeface="+mn-ea"/>
                          <a:cs typeface="+mn-cs"/>
                        </a:rPr>
                        <a:t>Complete</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20588">
                <a:tc>
                  <a:txBody>
                    <a:bodyPr/>
                    <a:lstStyle/>
                    <a:p>
                      <a:pPr marL="180975" marR="0" lvl="0" indent="-180975" algn="l" defTabSz="914400" rtl="0" eaLnBrk="1" fontAlgn="base" latinLnBrk="0" hangingPunct="1">
                        <a:lnSpc>
                          <a:spcPct val="90000"/>
                        </a:lnSpc>
                        <a:spcBef>
                          <a:spcPts val="0"/>
                        </a:spcBef>
                        <a:spcAft>
                          <a:spcPct val="0"/>
                        </a:spcAft>
                        <a:buClrTx/>
                        <a:buSzPct val="80000"/>
                        <a:buFontTx/>
                        <a:buChar char="•"/>
                        <a:tabLst/>
                        <a:defRPr/>
                      </a:pPr>
                      <a:r>
                        <a:rPr kumimoji="0" lang="en-CA" altLang="en-US" sz="1000" b="0" i="0" u="none" strike="noStrike" cap="none" normalizeH="0" baseline="0" dirty="0">
                          <a:ln>
                            <a:noFill/>
                          </a:ln>
                          <a:solidFill>
                            <a:schemeClr val="tx1"/>
                          </a:solidFill>
                          <a:effectLst/>
                          <a:latin typeface="Arial" panose="020B0604020202020204" pitchFamily="34" charset="0"/>
                        </a:rPr>
                        <a:t>Perform risk assessment as new workstreams are initiated.</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lang="en-CA" altLang="en-US" sz="1000" kern="1200" dirty="0">
                          <a:solidFill>
                            <a:schemeClr val="tx1"/>
                          </a:solidFill>
                          <a:latin typeface="Arial" panose="020B0604020202020204" pitchFamily="34" charset="0"/>
                          <a:ea typeface="+mn-ea"/>
                          <a:cs typeface="+mn-cs"/>
                        </a:rPr>
                        <a:t>Partial</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20588">
                <a:tc>
                  <a:txBody>
                    <a:bodyPr/>
                    <a:lstStyle/>
                    <a:p>
                      <a:pPr marL="180975" marR="0" lvl="0" indent="-180975" algn="l" defTabSz="914400" rtl="0" eaLnBrk="1" fontAlgn="base" latinLnBrk="0" hangingPunct="1">
                        <a:lnSpc>
                          <a:spcPct val="90000"/>
                        </a:lnSpc>
                        <a:spcBef>
                          <a:spcPts val="0"/>
                        </a:spcBef>
                        <a:spcAft>
                          <a:spcPct val="0"/>
                        </a:spcAft>
                        <a:buClrTx/>
                        <a:buSzPct val="80000"/>
                        <a:buFontTx/>
                        <a:buChar char="•"/>
                        <a:tabLst/>
                        <a:defRPr/>
                      </a:pPr>
                      <a:r>
                        <a:rPr lang="en-CA" altLang="en-US" sz="1000" dirty="0">
                          <a:solidFill>
                            <a:schemeClr val="tx1"/>
                          </a:solidFill>
                          <a:latin typeface="Arial" panose="020B0604020202020204" pitchFamily="34" charset="0"/>
                        </a:rPr>
                        <a:t>Include activities that will require the Business to perform in the program plan and relevant workstream project plans.</a:t>
                      </a:r>
                      <a:endParaRPr kumimoji="0" lang="en-CA" altLang="en-US" sz="1000" b="0" i="0" u="none" strike="noStrike" cap="none" normalizeH="0" baseline="0" dirty="0">
                        <a:ln>
                          <a:noFill/>
                        </a:ln>
                        <a:solidFill>
                          <a:schemeClr val="tx1"/>
                        </a:solidFill>
                        <a:effectLst/>
                        <a:latin typeface="Arial" panose="020B0604020202020204" pitchFamily="34" charset="0"/>
                      </a:endParaRP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lang="en-CA" altLang="en-US" sz="1000" kern="1200" dirty="0">
                          <a:solidFill>
                            <a:schemeClr val="tx1"/>
                          </a:solidFill>
                          <a:latin typeface="Arial" panose="020B0604020202020204" pitchFamily="34" charset="0"/>
                          <a:ea typeface="+mn-ea"/>
                          <a:cs typeface="+mn-cs"/>
                        </a:rPr>
                        <a:t>Partial</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1256692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Plan Viability: Project Timeline</a:t>
            </a:r>
          </a:p>
        </p:txBody>
      </p:sp>
      <p:sp>
        <p:nvSpPr>
          <p:cNvPr id="5" name="Rectangle 4"/>
          <p:cNvSpPr/>
          <p:nvPr/>
        </p:nvSpPr>
        <p:spPr>
          <a:xfrm>
            <a:off x="251520" y="4042181"/>
            <a:ext cx="3131760" cy="227860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CA" sz="1000" dirty="0">
              <a:solidFill>
                <a:schemeClr val="tx1"/>
              </a:solidFill>
            </a:endParaRPr>
          </a:p>
        </p:txBody>
      </p:sp>
      <p:sp>
        <p:nvSpPr>
          <p:cNvPr id="7" name="Rectangle 6"/>
          <p:cNvSpPr/>
          <p:nvPr/>
        </p:nvSpPr>
        <p:spPr>
          <a:xfrm>
            <a:off x="251520" y="3689275"/>
            <a:ext cx="3131760"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Last Quarter’s Recommendations</a:t>
            </a:r>
          </a:p>
        </p:txBody>
      </p:sp>
      <p:grpSp>
        <p:nvGrpSpPr>
          <p:cNvPr id="16" name="Group 15"/>
          <p:cNvGrpSpPr/>
          <p:nvPr/>
        </p:nvGrpSpPr>
        <p:grpSpPr>
          <a:xfrm>
            <a:off x="4701300" y="3682181"/>
            <a:ext cx="4176000" cy="2638608"/>
            <a:chOff x="9024831" y="3939907"/>
            <a:chExt cx="4320000" cy="2638608"/>
          </a:xfrm>
        </p:grpSpPr>
        <p:sp>
          <p:nvSpPr>
            <p:cNvPr id="17" name="Rectangle 16"/>
            <p:cNvSpPr/>
            <p:nvPr/>
          </p:nvSpPr>
          <p:spPr>
            <a:xfrm>
              <a:off x="9024831" y="4299907"/>
              <a:ext cx="4320000" cy="227860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Develop the detailed timeline adding key milestones.</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Add Workstream details including sub-phases.</a:t>
              </a:r>
            </a:p>
            <a:p>
              <a:pPr marL="180975"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Build the detailed timeline with estimated activity durations and resource efforts. </a:t>
              </a:r>
            </a:p>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Establish timeline tolerances and identify appropriate mitigation plans.</a:t>
              </a:r>
            </a:p>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Report on timeline metrics such as schedule tolerance</a:t>
              </a:r>
              <a:r>
                <a:rPr lang="en-CA" altLang="en-US" sz="1000" strike="sngStrike" dirty="0">
                  <a:solidFill>
                    <a:schemeClr val="tx1"/>
                  </a:solidFill>
                  <a:latin typeface="Arial" panose="020B0604020202020204" pitchFamily="34" charset="0"/>
                </a:rPr>
                <a:t>, etc.</a:t>
              </a:r>
            </a:p>
            <a:p>
              <a:pPr marL="180975" lvl="0" indent="-180975" algn="l">
                <a:lnSpc>
                  <a:spcPct val="90000"/>
                </a:lnSpc>
                <a:spcBef>
                  <a:spcPct val="30000"/>
                </a:spcBef>
                <a:buSzPct val="80000"/>
                <a:buFontTx/>
                <a:buChar char="•"/>
                <a:defRPr/>
              </a:pPr>
              <a:endParaRPr lang="en-CA" altLang="en-US" sz="1000" dirty="0">
                <a:solidFill>
                  <a:srgbClr val="00B0F0"/>
                </a:solidFill>
                <a:latin typeface="Arial" panose="020B0604020202020204" pitchFamily="34" charset="0"/>
              </a:endParaRPr>
            </a:p>
          </p:txBody>
        </p:sp>
        <p:sp>
          <p:nvSpPr>
            <p:cNvPr id="24" name="Rectangle 23"/>
            <p:cNvSpPr/>
            <p:nvPr/>
          </p:nvSpPr>
          <p:spPr>
            <a:xfrm>
              <a:off x="9024831" y="3939907"/>
              <a:ext cx="4320000"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This Quarter’s Recommendations</a:t>
              </a:r>
            </a:p>
          </p:txBody>
        </p:sp>
      </p:grpSp>
      <p:grpSp>
        <p:nvGrpSpPr>
          <p:cNvPr id="25" name="Group 24"/>
          <p:cNvGrpSpPr/>
          <p:nvPr/>
        </p:nvGrpSpPr>
        <p:grpSpPr>
          <a:xfrm>
            <a:off x="251520" y="1306522"/>
            <a:ext cx="4176000" cy="2094340"/>
            <a:chOff x="9024831" y="3939907"/>
            <a:chExt cx="4320000" cy="2094340"/>
          </a:xfrm>
        </p:grpSpPr>
        <p:sp>
          <p:nvSpPr>
            <p:cNvPr id="26" name="Rectangle 25"/>
            <p:cNvSpPr/>
            <p:nvPr/>
          </p:nvSpPr>
          <p:spPr>
            <a:xfrm>
              <a:off x="9024831" y="4299907"/>
              <a:ext cx="4320000" cy="173434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Develop a complete project schedule with all tasks, activities, resources, effort and duration.</a:t>
              </a:r>
            </a:p>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Break the project down into major phases and sub-phases.</a:t>
              </a:r>
            </a:p>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Break sub phases down into tasks and sequenced in the most logical manner.</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Share timeline with sponsor, stakeholders and project team.  </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Keep the project on schedule within 10%.</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Ensure sufficient time exists to complete the project if managed well.</a:t>
              </a:r>
            </a:p>
            <a:p>
              <a:pPr lvl="0" algn="l">
                <a:lnSpc>
                  <a:spcPct val="90000"/>
                </a:lnSpc>
                <a:spcBef>
                  <a:spcPct val="30000"/>
                </a:spcBef>
                <a:buSzPct val="80000"/>
              </a:pPr>
              <a:endParaRPr lang="en-CA" altLang="en-US" sz="1000" dirty="0">
                <a:solidFill>
                  <a:schemeClr val="tx1"/>
                </a:solidFill>
                <a:latin typeface="Arial" panose="020B0604020202020204" pitchFamily="34" charset="0"/>
              </a:endParaRPr>
            </a:p>
            <a:p>
              <a:pPr marL="171450" indent="-171450" algn="l">
                <a:buFont typeface="Arial" panose="020B0604020202020204" pitchFamily="34" charset="0"/>
                <a:buChar char="•"/>
              </a:pPr>
              <a:endParaRPr lang="en-CA" sz="1000" dirty="0">
                <a:solidFill>
                  <a:schemeClr val="tx1"/>
                </a:solidFill>
              </a:endParaRPr>
            </a:p>
          </p:txBody>
        </p:sp>
        <p:sp>
          <p:nvSpPr>
            <p:cNvPr id="27" name="Rectangle 26"/>
            <p:cNvSpPr/>
            <p:nvPr/>
          </p:nvSpPr>
          <p:spPr>
            <a:xfrm>
              <a:off x="9024831" y="3939907"/>
              <a:ext cx="4320000" cy="360000"/>
            </a:xfrm>
            <a:prstGeom prst="rect">
              <a:avLst/>
            </a:prstGeom>
            <a:solidFill>
              <a:srgbClr val="65AEB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Best Practices</a:t>
              </a:r>
            </a:p>
          </p:txBody>
        </p:sp>
      </p:grpSp>
      <p:grpSp>
        <p:nvGrpSpPr>
          <p:cNvPr id="44" name="Group 43"/>
          <p:cNvGrpSpPr/>
          <p:nvPr/>
        </p:nvGrpSpPr>
        <p:grpSpPr>
          <a:xfrm>
            <a:off x="4706326" y="1304744"/>
            <a:ext cx="4177378" cy="2100327"/>
            <a:chOff x="4706326" y="1304744"/>
            <a:chExt cx="4177378" cy="2100327"/>
          </a:xfrm>
        </p:grpSpPr>
        <p:sp>
          <p:nvSpPr>
            <p:cNvPr id="29" name="Rectangle 28"/>
            <p:cNvSpPr/>
            <p:nvPr/>
          </p:nvSpPr>
          <p:spPr>
            <a:xfrm>
              <a:off x="4706326" y="1666522"/>
              <a:ext cx="4176000" cy="1738549"/>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gn="l">
                <a:buFont typeface="Arial" panose="020B0604020202020204" pitchFamily="34" charset="0"/>
                <a:buChar char="•"/>
              </a:pPr>
              <a:r>
                <a:rPr lang="en-CA" sz="1000" dirty="0">
                  <a:solidFill>
                    <a:schemeClr val="tx1"/>
                  </a:solidFill>
                </a:rPr>
                <a:t>The critical path has been established. Timeline tolerances and mitigation plans have not yet been clearly established or identified.</a:t>
              </a:r>
            </a:p>
            <a:p>
              <a:pPr marL="171450" indent="-171450" algn="l">
                <a:buFont typeface="Arial" panose="020B0604020202020204" pitchFamily="34" charset="0"/>
                <a:buChar char="•"/>
              </a:pPr>
              <a:r>
                <a:rPr lang="en-CA" sz="1000" dirty="0">
                  <a:solidFill>
                    <a:schemeClr val="tx1"/>
                  </a:solidFill>
                </a:rPr>
                <a:t>DCS has appointed a Mobility PM who is combining the Diona activities as well as those for DCS for this workstream.</a:t>
              </a:r>
            </a:p>
            <a:p>
              <a:pPr marL="171450" indent="-171450" algn="l">
                <a:buFont typeface="Arial" panose="020B0604020202020204" pitchFamily="34" charset="0"/>
                <a:buChar char="•"/>
              </a:pPr>
              <a:r>
                <a:rPr lang="en-CA" sz="1000" dirty="0">
                  <a:solidFill>
                    <a:schemeClr val="tx1"/>
                  </a:solidFill>
                </a:rPr>
                <a:t>The Platform vendor has provided the detailed project plan.  DCS has identified a PM to include the DCS specific activities.</a:t>
              </a:r>
            </a:p>
          </p:txBody>
        </p:sp>
        <p:sp>
          <p:nvSpPr>
            <p:cNvPr id="30" name="Rectangle 29"/>
            <p:cNvSpPr/>
            <p:nvPr/>
          </p:nvSpPr>
          <p:spPr>
            <a:xfrm>
              <a:off x="4706326" y="1304744"/>
              <a:ext cx="4176000" cy="360000"/>
            </a:xfrm>
            <a:prstGeom prst="rect">
              <a:avLst/>
            </a:prstGeom>
            <a:solidFill>
              <a:srgbClr val="65AEB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Key Findings</a:t>
              </a:r>
            </a:p>
          </p:txBody>
        </p:sp>
        <p:sp>
          <p:nvSpPr>
            <p:cNvPr id="31" name="Rectangle 30"/>
            <p:cNvSpPr/>
            <p:nvPr/>
          </p:nvSpPr>
          <p:spPr>
            <a:xfrm>
              <a:off x="6188385" y="1304744"/>
              <a:ext cx="919297"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solidFill>
                    <a:schemeClr val="bg1"/>
                  </a:solidFill>
                </a:rPr>
                <a:t>FY17 Q3</a:t>
              </a:r>
            </a:p>
          </p:txBody>
        </p:sp>
        <p:sp>
          <p:nvSpPr>
            <p:cNvPr id="32" name="Rectangle 31"/>
            <p:cNvSpPr/>
            <p:nvPr/>
          </p:nvSpPr>
          <p:spPr>
            <a:xfrm>
              <a:off x="7536764" y="1304744"/>
              <a:ext cx="919297"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solidFill>
                    <a:schemeClr val="bg1"/>
                  </a:solidFill>
                </a:rPr>
                <a:t>FY17 Q4</a:t>
              </a:r>
            </a:p>
          </p:txBody>
        </p:sp>
        <p:sp>
          <p:nvSpPr>
            <p:cNvPr id="34" name="Rectangle 33"/>
            <p:cNvSpPr/>
            <p:nvPr/>
          </p:nvSpPr>
          <p:spPr>
            <a:xfrm>
              <a:off x="8438227" y="1304744"/>
              <a:ext cx="445477"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CA" sz="1400" b="1" dirty="0"/>
            </a:p>
          </p:txBody>
        </p:sp>
        <p:sp>
          <p:nvSpPr>
            <p:cNvPr id="21" name="Oval 72"/>
            <p:cNvSpPr>
              <a:spLocks noChangeArrowheads="1"/>
            </p:cNvSpPr>
            <p:nvPr/>
          </p:nvSpPr>
          <p:spPr bwMode="auto">
            <a:xfrm>
              <a:off x="8574755" y="1383926"/>
              <a:ext cx="173039" cy="178773"/>
            </a:xfrm>
            <a:prstGeom prst="ellipse">
              <a:avLst/>
            </a:prstGeom>
            <a:solidFill>
              <a:srgbClr val="00B05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5" name="Rectangle 34"/>
            <p:cNvSpPr/>
            <p:nvPr/>
          </p:nvSpPr>
          <p:spPr>
            <a:xfrm>
              <a:off x="7103892" y="1304744"/>
              <a:ext cx="445477"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CA" sz="1400" b="1" dirty="0"/>
            </a:p>
          </p:txBody>
        </p:sp>
        <p:sp>
          <p:nvSpPr>
            <p:cNvPr id="36" name="Oval 72"/>
            <p:cNvSpPr>
              <a:spLocks noChangeArrowheads="1"/>
            </p:cNvSpPr>
            <p:nvPr/>
          </p:nvSpPr>
          <p:spPr bwMode="auto">
            <a:xfrm>
              <a:off x="7233809" y="1383927"/>
              <a:ext cx="173039" cy="178773"/>
            </a:xfrm>
            <a:prstGeom prst="ellipse">
              <a:avLst/>
            </a:prstGeom>
            <a:solidFill>
              <a:srgbClr val="FFFF0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7" name="Rectangle 36"/>
          <p:cNvSpPr/>
          <p:nvPr/>
        </p:nvSpPr>
        <p:spPr>
          <a:xfrm>
            <a:off x="3383280" y="4042180"/>
            <a:ext cx="1044240" cy="2278609"/>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gn="l">
              <a:buFont typeface="Arial" panose="020B0604020202020204" pitchFamily="34" charset="0"/>
              <a:buChar char="•"/>
            </a:pPr>
            <a:endParaRPr lang="en-CA" sz="1000" dirty="0">
              <a:solidFill>
                <a:schemeClr val="tx1"/>
              </a:solidFill>
            </a:endParaRPr>
          </a:p>
        </p:txBody>
      </p:sp>
      <p:sp>
        <p:nvSpPr>
          <p:cNvPr id="38" name="Rectangle 37"/>
          <p:cNvSpPr/>
          <p:nvPr/>
        </p:nvSpPr>
        <p:spPr>
          <a:xfrm>
            <a:off x="3383280" y="3689275"/>
            <a:ext cx="1044240"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Progress</a:t>
            </a:r>
          </a:p>
        </p:txBody>
      </p:sp>
      <p:graphicFrame>
        <p:nvGraphicFramePr>
          <p:cNvPr id="41" name="Table 40"/>
          <p:cNvGraphicFramePr>
            <a:graphicFrameLocks noGrp="1"/>
          </p:cNvGraphicFramePr>
          <p:nvPr>
            <p:extLst>
              <p:ext uri="{D42A27DB-BD31-4B8C-83A1-F6EECF244321}">
                <p14:modId xmlns:p14="http://schemas.microsoft.com/office/powerpoint/2010/main" val="4083230837"/>
              </p:ext>
            </p:extLst>
          </p:nvPr>
        </p:nvGraphicFramePr>
        <p:xfrm>
          <a:off x="285810" y="4081155"/>
          <a:ext cx="4057590" cy="2221582"/>
        </p:xfrm>
        <a:graphic>
          <a:graphicData uri="http://schemas.openxmlformats.org/drawingml/2006/table">
            <a:tbl>
              <a:tblPr bandCol="1">
                <a:tableStyleId>{5C22544A-7EE6-4342-B048-85BDC9FD1C3A}</a:tableStyleId>
              </a:tblPr>
              <a:tblGrid>
                <a:gridCol w="3112998">
                  <a:extLst>
                    <a:ext uri="{9D8B030D-6E8A-4147-A177-3AD203B41FA5}">
                      <a16:colId xmlns:a16="http://schemas.microsoft.com/office/drawing/2014/main" val="20000"/>
                    </a:ext>
                  </a:extLst>
                </a:gridCol>
                <a:gridCol w="944592">
                  <a:extLst>
                    <a:ext uri="{9D8B030D-6E8A-4147-A177-3AD203B41FA5}">
                      <a16:colId xmlns:a16="http://schemas.microsoft.com/office/drawing/2014/main" val="20001"/>
                    </a:ext>
                  </a:extLst>
                </a:gridCol>
              </a:tblGrid>
              <a:tr h="352822">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altLang="en-US" sz="1000" b="0" i="0" u="none" strike="noStrike" cap="none" normalizeH="0" baseline="0" dirty="0">
                          <a:ln>
                            <a:noFill/>
                          </a:ln>
                          <a:solidFill>
                            <a:schemeClr val="tx1"/>
                          </a:solidFill>
                          <a:effectLst/>
                          <a:latin typeface="Arial" panose="020B0604020202020204" pitchFamily="34" charset="0"/>
                        </a:rPr>
                        <a:t>Develop the detailed timeline adding key milestones.</a:t>
                      </a:r>
                    </a:p>
                  </a:txBody>
                  <a:tcPr marT="36000" marB="36000">
                    <a:lnR w="38100"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altLang="en-US" sz="1000" b="0" i="0" u="none" strike="noStrike" kern="1200" cap="none" normalizeH="0" baseline="0" dirty="0">
                          <a:ln>
                            <a:noFill/>
                          </a:ln>
                          <a:solidFill>
                            <a:schemeClr val="tx1"/>
                          </a:solidFill>
                          <a:effectLst/>
                          <a:latin typeface="Arial" panose="020B0604020202020204" pitchFamily="34" charset="0"/>
                          <a:ea typeface="+mn-ea"/>
                          <a:cs typeface="+mn-cs"/>
                        </a:rPr>
                        <a:t>Partial</a:t>
                      </a:r>
                    </a:p>
                  </a:txBody>
                  <a:tcPr marT="36000" marB="36000">
                    <a:lnL w="38100" cap="flat" cmpd="sng" algn="ctr">
                      <a:solidFill>
                        <a:schemeClr val="tx1"/>
                      </a:solidFill>
                      <a:prstDash val="solid"/>
                      <a:round/>
                      <a:headEnd type="none" w="med" len="med"/>
                      <a:tailEnd type="none" w="med" len="med"/>
                    </a:lnL>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93574">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pPr>
                      <a:r>
                        <a:rPr kumimoji="0" lang="en-CA" altLang="en-US" sz="1000" b="0" i="0" u="none" strike="noStrike" cap="none" normalizeH="0" baseline="0" dirty="0">
                          <a:ln>
                            <a:noFill/>
                          </a:ln>
                          <a:solidFill>
                            <a:schemeClr val="tx1"/>
                          </a:solidFill>
                          <a:effectLst/>
                          <a:latin typeface="Arial" panose="020B0604020202020204" pitchFamily="34" charset="0"/>
                        </a:rPr>
                        <a:t>Add Workstream details including sub-phases.</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altLang="en-US" sz="1000" b="0" i="0" u="none" strike="noStrike" kern="1200" cap="none" normalizeH="0" baseline="0" dirty="0">
                          <a:ln>
                            <a:noFill/>
                          </a:ln>
                          <a:solidFill>
                            <a:schemeClr val="tx1"/>
                          </a:solidFill>
                          <a:effectLst/>
                          <a:latin typeface="Arial" panose="020B0604020202020204" pitchFamily="34" charset="0"/>
                          <a:ea typeface="+mn-ea"/>
                          <a:cs typeface="+mn-cs"/>
                        </a:rPr>
                        <a:t>Partial</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47451">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pPr>
                      <a:r>
                        <a:rPr kumimoji="0" lang="en-CA" altLang="en-US" sz="1000" b="0" i="0" u="none" strike="noStrike" cap="none" normalizeH="0" baseline="0" dirty="0">
                          <a:ln>
                            <a:noFill/>
                          </a:ln>
                          <a:solidFill>
                            <a:schemeClr val="tx1"/>
                          </a:solidFill>
                          <a:effectLst/>
                          <a:latin typeface="Arial" panose="020B0604020202020204" pitchFamily="34" charset="0"/>
                        </a:rPr>
                        <a:t>Build the detailed WBS (Work Breakdown Structure) with estimated activity durations and resource efforts. </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pPr>
                      <a:r>
                        <a:rPr kumimoji="0" lang="en-CA" altLang="en-US" sz="1000" b="0" i="0" u="none" strike="noStrike" kern="1200" cap="none" normalizeH="0" baseline="0" dirty="0">
                          <a:ln>
                            <a:noFill/>
                          </a:ln>
                          <a:solidFill>
                            <a:schemeClr val="tx1"/>
                          </a:solidFill>
                          <a:effectLst/>
                          <a:latin typeface="Arial" panose="020B0604020202020204" pitchFamily="34" charset="0"/>
                          <a:ea typeface="+mn-ea"/>
                          <a:cs typeface="+mn-cs"/>
                        </a:rPr>
                        <a:t>Partial</a:t>
                      </a:r>
                      <a:endParaRPr kumimoji="0" lang="en-CA" sz="1000" b="0" i="0" u="none" strike="noStrike" kern="1200" cap="none" normalizeH="0" baseline="0" dirty="0">
                        <a:ln>
                          <a:noFill/>
                        </a:ln>
                        <a:solidFill>
                          <a:schemeClr val="tx1"/>
                        </a:solidFill>
                        <a:effectLst/>
                        <a:latin typeface="Arial" panose="020B0604020202020204" pitchFamily="34" charset="0"/>
                        <a:ea typeface="+mn-ea"/>
                        <a:cs typeface="+mn-cs"/>
                      </a:endParaRP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20513">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altLang="en-US" sz="1000" b="0" i="0" u="none" strike="noStrike" cap="none" normalizeH="0" baseline="0" dirty="0">
                          <a:ln>
                            <a:noFill/>
                          </a:ln>
                          <a:solidFill>
                            <a:schemeClr val="tx1"/>
                          </a:solidFill>
                          <a:effectLst/>
                          <a:latin typeface="Arial" panose="020B0604020202020204" pitchFamily="34" charset="0"/>
                        </a:rPr>
                        <a:t>Continue to communicate timeline &amp; milestones to management and key stakeholders.</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pPr>
                      <a:r>
                        <a:rPr kumimoji="0" lang="en-CA" sz="1000" b="0" i="0" u="none" strike="noStrike" kern="1200" cap="none" normalizeH="0" baseline="0" dirty="0">
                          <a:ln>
                            <a:noFill/>
                          </a:ln>
                          <a:solidFill>
                            <a:schemeClr val="tx1"/>
                          </a:solidFill>
                          <a:effectLst/>
                          <a:latin typeface="Arial" panose="020B0604020202020204" pitchFamily="34" charset="0"/>
                          <a:ea typeface="+mn-ea"/>
                          <a:cs typeface="+mn-cs"/>
                        </a:rPr>
                        <a:t>Complete</a:t>
                      </a:r>
                      <a:endParaRPr kumimoji="0" lang="en-CA" sz="1000" b="0" i="0" u="none" strike="noStrike" kern="1200" cap="none" normalizeH="0" baseline="0" dirty="0">
                        <a:ln>
                          <a:noFill/>
                        </a:ln>
                        <a:solidFill>
                          <a:srgbClr val="00B050"/>
                        </a:solidFill>
                        <a:effectLst/>
                        <a:latin typeface="Arial" panose="020B0604020202020204" pitchFamily="34" charset="0"/>
                        <a:ea typeface="+mn-ea"/>
                        <a:cs typeface="+mn-cs"/>
                      </a:endParaRP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47451">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altLang="en-US" sz="1000" b="0" i="0" u="none" strike="noStrike" cap="none" normalizeH="0" baseline="0" dirty="0">
                          <a:ln>
                            <a:noFill/>
                          </a:ln>
                          <a:solidFill>
                            <a:schemeClr val="tx1"/>
                          </a:solidFill>
                          <a:effectLst/>
                          <a:latin typeface="Arial" panose="020B0604020202020204" pitchFamily="34" charset="0"/>
                        </a:rPr>
                        <a:t>Identify and highlight the critical path to the overall program as well as to the individual workstreams.</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pPr>
                      <a:r>
                        <a:rPr kumimoji="0" lang="en-CA" sz="1000" b="0" i="0" u="none" strike="noStrike" kern="1200" cap="none" normalizeH="0" baseline="0" dirty="0">
                          <a:ln>
                            <a:noFill/>
                          </a:ln>
                          <a:solidFill>
                            <a:schemeClr val="tx1"/>
                          </a:solidFill>
                          <a:effectLst/>
                          <a:latin typeface="Arial" panose="020B0604020202020204" pitchFamily="34" charset="0"/>
                          <a:ea typeface="+mn-ea"/>
                          <a:cs typeface="+mn-cs"/>
                        </a:rPr>
                        <a:t>Complete</a:t>
                      </a:r>
                      <a:endParaRPr kumimoji="0" lang="en-CA" sz="1000" b="0" i="0" u="none" strike="noStrike" kern="1200" cap="none" normalizeH="0" baseline="0" dirty="0">
                        <a:ln>
                          <a:noFill/>
                        </a:ln>
                        <a:solidFill>
                          <a:srgbClr val="00B050"/>
                        </a:solidFill>
                        <a:effectLst/>
                        <a:latin typeface="Arial" panose="020B0604020202020204" pitchFamily="34" charset="0"/>
                        <a:ea typeface="+mn-ea"/>
                        <a:cs typeface="+mn-cs"/>
                      </a:endParaRP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20513">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altLang="en-US" sz="1000" b="0" i="0" u="none" strike="noStrike" cap="none" normalizeH="0" baseline="0" dirty="0">
                          <a:ln>
                            <a:noFill/>
                          </a:ln>
                          <a:solidFill>
                            <a:schemeClr val="tx1"/>
                          </a:solidFill>
                          <a:effectLst/>
                          <a:latin typeface="Arial" panose="020B0604020202020204" pitchFamily="34" charset="0"/>
                        </a:rPr>
                        <a:t>Establish timeline tolerances and identify appropriate mitigation plans</a:t>
                      </a:r>
                      <a:r>
                        <a:rPr kumimoji="0" lang="en-CA" altLang="en-US" sz="1000" b="0" i="0" u="none" strike="noStrike" cap="none" normalizeH="0" baseline="0" dirty="0">
                          <a:ln>
                            <a:noFill/>
                          </a:ln>
                          <a:solidFill>
                            <a:srgbClr val="00B050"/>
                          </a:solidFill>
                          <a:effectLst/>
                          <a:latin typeface="Arial" panose="020B0604020202020204" pitchFamily="34" charset="0"/>
                        </a:rPr>
                        <a:t>.</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pPr>
                      <a:r>
                        <a:rPr kumimoji="0" lang="en-CA" altLang="en-US" sz="1000" b="0" i="0" u="none" strike="noStrike" kern="1200" cap="none" normalizeH="0" baseline="0" dirty="0">
                          <a:ln>
                            <a:noFill/>
                          </a:ln>
                          <a:solidFill>
                            <a:schemeClr val="tx1"/>
                          </a:solidFill>
                          <a:effectLst/>
                          <a:latin typeface="Arial" panose="020B0604020202020204" pitchFamily="34" charset="0"/>
                          <a:ea typeface="+mn-ea"/>
                          <a:cs typeface="+mn-cs"/>
                        </a:rPr>
                        <a:t>No</a:t>
                      </a:r>
                      <a:endParaRPr kumimoji="0" lang="en-CA" sz="1000" b="0" i="0" u="none" strike="noStrike" kern="1200" cap="none" normalizeH="0" baseline="0" dirty="0">
                        <a:ln>
                          <a:noFill/>
                        </a:ln>
                        <a:solidFill>
                          <a:srgbClr val="00B050"/>
                        </a:solidFill>
                        <a:effectLst/>
                        <a:latin typeface="Arial" panose="020B0604020202020204" pitchFamily="34" charset="0"/>
                        <a:ea typeface="+mn-ea"/>
                        <a:cs typeface="+mn-cs"/>
                      </a:endParaRP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52803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Plan Viability: Staff Levels and Skill Sets</a:t>
            </a:r>
          </a:p>
        </p:txBody>
      </p:sp>
      <p:sp>
        <p:nvSpPr>
          <p:cNvPr id="5" name="Rectangle 4"/>
          <p:cNvSpPr/>
          <p:nvPr/>
        </p:nvSpPr>
        <p:spPr>
          <a:xfrm>
            <a:off x="251520" y="4042181"/>
            <a:ext cx="3131760" cy="227860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CA" sz="1000" dirty="0">
              <a:solidFill>
                <a:schemeClr val="tx1"/>
              </a:solidFill>
            </a:endParaRPr>
          </a:p>
        </p:txBody>
      </p:sp>
      <p:sp>
        <p:nvSpPr>
          <p:cNvPr id="7" name="Rectangle 6"/>
          <p:cNvSpPr/>
          <p:nvPr/>
        </p:nvSpPr>
        <p:spPr>
          <a:xfrm>
            <a:off x="251520" y="3689275"/>
            <a:ext cx="3131760"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Last Quarter’s Recommendations</a:t>
            </a:r>
          </a:p>
        </p:txBody>
      </p:sp>
      <p:grpSp>
        <p:nvGrpSpPr>
          <p:cNvPr id="16" name="Group 15"/>
          <p:cNvGrpSpPr/>
          <p:nvPr/>
        </p:nvGrpSpPr>
        <p:grpSpPr>
          <a:xfrm>
            <a:off x="4701300" y="3682181"/>
            <a:ext cx="4176000" cy="2638608"/>
            <a:chOff x="9024831" y="3939907"/>
            <a:chExt cx="4320000" cy="2638608"/>
          </a:xfrm>
        </p:grpSpPr>
        <p:sp>
          <p:nvSpPr>
            <p:cNvPr id="17" name="Rectangle 16"/>
            <p:cNvSpPr/>
            <p:nvPr/>
          </p:nvSpPr>
          <p:spPr>
            <a:xfrm>
              <a:off x="9024831" y="4299907"/>
              <a:ext cx="4320000" cy="227860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Identify and acquire workstream resources.</a:t>
              </a:r>
            </a:p>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Create an overall resource strategy and view to identify resourcing conflicts between Separation, Operations, and Guardian.</a:t>
              </a:r>
            </a:p>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Create a formal staffing plan.</a:t>
              </a:r>
            </a:p>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Develop RACI Charts for the overall Program and individual project workstreams.</a:t>
              </a:r>
            </a:p>
            <a:p>
              <a:pPr marL="180975" lvl="0" indent="-180975" algn="l">
                <a:lnSpc>
                  <a:spcPct val="90000"/>
                </a:lnSpc>
                <a:spcBef>
                  <a:spcPct val="30000"/>
                </a:spcBef>
                <a:buSzPct val="80000"/>
                <a:buFontTx/>
                <a:buChar char="•"/>
              </a:pPr>
              <a:endParaRPr lang="en-CA" altLang="en-US" sz="1000" dirty="0">
                <a:solidFill>
                  <a:schemeClr val="tx1"/>
                </a:solidFill>
                <a:latin typeface="Arial" panose="020B0604020202020204" pitchFamily="34" charset="0"/>
              </a:endParaRPr>
            </a:p>
            <a:p>
              <a:pPr marL="180975" lvl="0" indent="-180975" algn="l">
                <a:lnSpc>
                  <a:spcPct val="90000"/>
                </a:lnSpc>
                <a:spcBef>
                  <a:spcPct val="30000"/>
                </a:spcBef>
                <a:buSzPct val="80000"/>
                <a:buFontTx/>
                <a:buChar char="•"/>
              </a:pPr>
              <a:endParaRPr lang="en-CA" altLang="en-US" sz="1000" dirty="0">
                <a:solidFill>
                  <a:srgbClr val="2B8BB2"/>
                </a:solidFill>
                <a:latin typeface="Arial" panose="020B0604020202020204" pitchFamily="34" charset="0"/>
              </a:endParaRPr>
            </a:p>
            <a:p>
              <a:pPr marL="171450" indent="-171450" algn="l">
                <a:buFont typeface="Arial" panose="020B0604020202020204" pitchFamily="34" charset="0"/>
                <a:buChar char="•"/>
              </a:pPr>
              <a:endParaRPr lang="en-CA" sz="1000" dirty="0">
                <a:solidFill>
                  <a:schemeClr val="tx1"/>
                </a:solidFill>
              </a:endParaRPr>
            </a:p>
          </p:txBody>
        </p:sp>
        <p:sp>
          <p:nvSpPr>
            <p:cNvPr id="24" name="Rectangle 23"/>
            <p:cNvSpPr/>
            <p:nvPr/>
          </p:nvSpPr>
          <p:spPr>
            <a:xfrm>
              <a:off x="9024831" y="3939907"/>
              <a:ext cx="4320000"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This Quarter’s Recommendations</a:t>
              </a:r>
            </a:p>
          </p:txBody>
        </p:sp>
      </p:grpSp>
      <p:grpSp>
        <p:nvGrpSpPr>
          <p:cNvPr id="25" name="Group 24"/>
          <p:cNvGrpSpPr/>
          <p:nvPr/>
        </p:nvGrpSpPr>
        <p:grpSpPr>
          <a:xfrm>
            <a:off x="251520" y="1306522"/>
            <a:ext cx="4176000" cy="2094340"/>
            <a:chOff x="9024831" y="3939907"/>
            <a:chExt cx="4320000" cy="2094340"/>
          </a:xfrm>
        </p:grpSpPr>
        <p:sp>
          <p:nvSpPr>
            <p:cNvPr id="26" name="Rectangle 25"/>
            <p:cNvSpPr/>
            <p:nvPr/>
          </p:nvSpPr>
          <p:spPr>
            <a:xfrm>
              <a:off x="9024831" y="4299907"/>
              <a:ext cx="4320000" cy="173434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Project resources (Program Manager and delivery team) have previous experience with projects of this nature.</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Create a staffing plan that matches required skills to those available and gaps as well as how to fill those gaps.</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Create options for if there is a shortage on time or knowledge from the resources on the project.</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Appropriately on-board resources.</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Appropriately engage external stakeholders.</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Ensure roles and responsibilities are clearly defined and adhered to.</a:t>
              </a:r>
            </a:p>
            <a:p>
              <a:pPr marL="171450" indent="-171450" algn="l">
                <a:buFont typeface="Arial" panose="020B0604020202020204" pitchFamily="34" charset="0"/>
                <a:buChar char="•"/>
              </a:pPr>
              <a:endParaRPr lang="en-CA" sz="1000" dirty="0">
                <a:solidFill>
                  <a:schemeClr val="tx1"/>
                </a:solidFill>
              </a:endParaRPr>
            </a:p>
          </p:txBody>
        </p:sp>
        <p:sp>
          <p:nvSpPr>
            <p:cNvPr id="27" name="Rectangle 26"/>
            <p:cNvSpPr/>
            <p:nvPr/>
          </p:nvSpPr>
          <p:spPr>
            <a:xfrm>
              <a:off x="9024831" y="3939907"/>
              <a:ext cx="4320000" cy="360000"/>
            </a:xfrm>
            <a:prstGeom prst="rect">
              <a:avLst/>
            </a:prstGeom>
            <a:solidFill>
              <a:srgbClr val="65AEB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Best Practices</a:t>
              </a:r>
            </a:p>
          </p:txBody>
        </p:sp>
      </p:grpSp>
      <p:grpSp>
        <p:nvGrpSpPr>
          <p:cNvPr id="44" name="Group 43"/>
          <p:cNvGrpSpPr/>
          <p:nvPr/>
        </p:nvGrpSpPr>
        <p:grpSpPr>
          <a:xfrm>
            <a:off x="4706326" y="1304744"/>
            <a:ext cx="4177378" cy="2100327"/>
            <a:chOff x="4706326" y="1304744"/>
            <a:chExt cx="4177378" cy="2100327"/>
          </a:xfrm>
        </p:grpSpPr>
        <p:sp>
          <p:nvSpPr>
            <p:cNvPr id="29" name="Rectangle 28"/>
            <p:cNvSpPr/>
            <p:nvPr/>
          </p:nvSpPr>
          <p:spPr>
            <a:xfrm>
              <a:off x="4706326" y="1666522"/>
              <a:ext cx="4176000" cy="1738549"/>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The Program Manager has been appointed.</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DCS Project Managers are being added to the project team as the program progresses (e.g. Mobility) </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The Business Implementation team has added team leads for their OCM and Business Requirements teams</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A formal DCS staffing/resourcing plan continues to be missing, making it difficult to identify resource and skill gaps despite known constraints. </a:t>
              </a:r>
            </a:p>
          </p:txBody>
        </p:sp>
        <p:sp>
          <p:nvSpPr>
            <p:cNvPr id="30" name="Rectangle 29"/>
            <p:cNvSpPr/>
            <p:nvPr/>
          </p:nvSpPr>
          <p:spPr>
            <a:xfrm>
              <a:off x="4706326" y="1304744"/>
              <a:ext cx="4176000" cy="360000"/>
            </a:xfrm>
            <a:prstGeom prst="rect">
              <a:avLst/>
            </a:prstGeom>
            <a:solidFill>
              <a:srgbClr val="65AEB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Key Findings</a:t>
              </a:r>
            </a:p>
          </p:txBody>
        </p:sp>
        <p:sp>
          <p:nvSpPr>
            <p:cNvPr id="31" name="Rectangle 30"/>
            <p:cNvSpPr/>
            <p:nvPr/>
          </p:nvSpPr>
          <p:spPr>
            <a:xfrm>
              <a:off x="6188385" y="1304744"/>
              <a:ext cx="919297"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solidFill>
                    <a:schemeClr val="bg1"/>
                  </a:solidFill>
                </a:rPr>
                <a:t>FY17 Q3</a:t>
              </a:r>
            </a:p>
          </p:txBody>
        </p:sp>
        <p:sp>
          <p:nvSpPr>
            <p:cNvPr id="32" name="Rectangle 31"/>
            <p:cNvSpPr/>
            <p:nvPr/>
          </p:nvSpPr>
          <p:spPr>
            <a:xfrm>
              <a:off x="7536764" y="1304744"/>
              <a:ext cx="919297"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solidFill>
                    <a:schemeClr val="bg1"/>
                  </a:solidFill>
                </a:rPr>
                <a:t>FY17 Q4</a:t>
              </a:r>
            </a:p>
          </p:txBody>
        </p:sp>
        <p:sp>
          <p:nvSpPr>
            <p:cNvPr id="34" name="Rectangle 33"/>
            <p:cNvSpPr/>
            <p:nvPr/>
          </p:nvSpPr>
          <p:spPr>
            <a:xfrm>
              <a:off x="8438227" y="1304744"/>
              <a:ext cx="445477"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CA" sz="1400" b="1" dirty="0"/>
            </a:p>
          </p:txBody>
        </p:sp>
        <p:sp>
          <p:nvSpPr>
            <p:cNvPr id="21" name="Oval 72"/>
            <p:cNvSpPr>
              <a:spLocks noChangeArrowheads="1"/>
            </p:cNvSpPr>
            <p:nvPr/>
          </p:nvSpPr>
          <p:spPr bwMode="auto">
            <a:xfrm>
              <a:off x="8574755" y="1383926"/>
              <a:ext cx="173039" cy="178773"/>
            </a:xfrm>
            <a:prstGeom prst="ellipse">
              <a:avLst/>
            </a:prstGeom>
            <a:solidFill>
              <a:srgbClr val="FFFF0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FFFF00"/>
                </a:solidFill>
              </a:endParaRPr>
            </a:p>
          </p:txBody>
        </p:sp>
        <p:sp>
          <p:nvSpPr>
            <p:cNvPr id="35" name="Rectangle 34"/>
            <p:cNvSpPr/>
            <p:nvPr/>
          </p:nvSpPr>
          <p:spPr>
            <a:xfrm>
              <a:off x="7103892" y="1304744"/>
              <a:ext cx="445477"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CA" sz="1400" b="1" dirty="0"/>
            </a:p>
          </p:txBody>
        </p:sp>
        <p:sp>
          <p:nvSpPr>
            <p:cNvPr id="36" name="Oval 72"/>
            <p:cNvSpPr>
              <a:spLocks noChangeArrowheads="1"/>
            </p:cNvSpPr>
            <p:nvPr/>
          </p:nvSpPr>
          <p:spPr bwMode="auto">
            <a:xfrm>
              <a:off x="7233809" y="1383927"/>
              <a:ext cx="173039" cy="178773"/>
            </a:xfrm>
            <a:prstGeom prst="ellipse">
              <a:avLst/>
            </a:prstGeom>
            <a:solidFill>
              <a:srgbClr val="FFFF0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7" name="Rectangle 36"/>
          <p:cNvSpPr/>
          <p:nvPr/>
        </p:nvSpPr>
        <p:spPr>
          <a:xfrm>
            <a:off x="3383280" y="4042180"/>
            <a:ext cx="1044240" cy="2278609"/>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gn="l">
              <a:buFont typeface="Arial" panose="020B0604020202020204" pitchFamily="34" charset="0"/>
              <a:buChar char="•"/>
            </a:pPr>
            <a:endParaRPr lang="en-CA" sz="1000" dirty="0">
              <a:solidFill>
                <a:schemeClr val="tx1"/>
              </a:solidFill>
            </a:endParaRPr>
          </a:p>
        </p:txBody>
      </p:sp>
      <p:sp>
        <p:nvSpPr>
          <p:cNvPr id="38" name="Rectangle 37"/>
          <p:cNvSpPr/>
          <p:nvPr/>
        </p:nvSpPr>
        <p:spPr>
          <a:xfrm>
            <a:off x="3383280" y="3689275"/>
            <a:ext cx="1044240"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Progress</a:t>
            </a:r>
          </a:p>
        </p:txBody>
      </p:sp>
      <p:graphicFrame>
        <p:nvGraphicFramePr>
          <p:cNvPr id="41" name="Table 40"/>
          <p:cNvGraphicFramePr>
            <a:graphicFrameLocks noGrp="1"/>
          </p:cNvGraphicFramePr>
          <p:nvPr>
            <p:extLst>
              <p:ext uri="{D42A27DB-BD31-4B8C-83A1-F6EECF244321}">
                <p14:modId xmlns:p14="http://schemas.microsoft.com/office/powerpoint/2010/main" val="857271462"/>
              </p:ext>
            </p:extLst>
          </p:nvPr>
        </p:nvGraphicFramePr>
        <p:xfrm>
          <a:off x="285810" y="4081156"/>
          <a:ext cx="4057590" cy="1702739"/>
        </p:xfrm>
        <a:graphic>
          <a:graphicData uri="http://schemas.openxmlformats.org/drawingml/2006/table">
            <a:tbl>
              <a:tblPr bandCol="1">
                <a:tableStyleId>{5C22544A-7EE6-4342-B048-85BDC9FD1C3A}</a:tableStyleId>
              </a:tblPr>
              <a:tblGrid>
                <a:gridCol w="3098835">
                  <a:extLst>
                    <a:ext uri="{9D8B030D-6E8A-4147-A177-3AD203B41FA5}">
                      <a16:colId xmlns:a16="http://schemas.microsoft.com/office/drawing/2014/main" val="20000"/>
                    </a:ext>
                  </a:extLst>
                </a:gridCol>
                <a:gridCol w="958755">
                  <a:extLst>
                    <a:ext uri="{9D8B030D-6E8A-4147-A177-3AD203B41FA5}">
                      <a16:colId xmlns:a16="http://schemas.microsoft.com/office/drawing/2014/main" val="20001"/>
                    </a:ext>
                  </a:extLst>
                </a:gridCol>
              </a:tblGrid>
              <a:tr h="266735">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pPr>
                      <a:r>
                        <a:rPr kumimoji="0" lang="en-CA" altLang="en-US" sz="1000" b="0" i="0" u="none" strike="noStrike" cap="none" normalizeH="0" baseline="0" dirty="0">
                          <a:ln>
                            <a:noFill/>
                          </a:ln>
                          <a:solidFill>
                            <a:schemeClr val="tx1"/>
                          </a:solidFill>
                          <a:effectLst/>
                          <a:latin typeface="Arial" panose="020B0604020202020204" pitchFamily="34" charset="0"/>
                        </a:rPr>
                        <a:t>Identify and acquire workstream resources.</a:t>
                      </a:r>
                    </a:p>
                  </a:txBody>
                  <a:tcPr marT="36000" marB="36000">
                    <a:lnR w="38100"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altLang="en-US" sz="1000" b="0" i="0" u="none" strike="noStrike" kern="1200" cap="none" normalizeH="0" baseline="0" dirty="0">
                          <a:ln>
                            <a:noFill/>
                          </a:ln>
                          <a:solidFill>
                            <a:schemeClr val="tx1"/>
                          </a:solidFill>
                          <a:effectLst/>
                          <a:latin typeface="Arial" panose="020B0604020202020204" pitchFamily="34" charset="0"/>
                          <a:ea typeface="+mn-ea"/>
                          <a:cs typeface="+mn-cs"/>
                        </a:rPr>
                        <a:t>Partial</a:t>
                      </a:r>
                    </a:p>
                  </a:txBody>
                  <a:tcPr marT="36000" marB="36000">
                    <a:lnL w="38100" cap="flat" cmpd="sng" algn="ctr">
                      <a:solidFill>
                        <a:schemeClr val="tx1"/>
                      </a:solidFill>
                      <a:prstDash val="solid"/>
                      <a:round/>
                      <a:headEnd type="none" w="med" len="med"/>
                      <a:tailEnd type="none" w="med" len="med"/>
                    </a:lnL>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62811">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pPr>
                      <a:r>
                        <a:rPr kumimoji="0" lang="en-CA" altLang="en-US" sz="1000" b="0" i="0" u="none" strike="noStrike" cap="none" normalizeH="0" baseline="0" dirty="0">
                          <a:ln>
                            <a:noFill/>
                          </a:ln>
                          <a:solidFill>
                            <a:schemeClr val="tx1"/>
                          </a:solidFill>
                          <a:effectLst/>
                          <a:latin typeface="Arial" panose="020B0604020202020204" pitchFamily="34" charset="0"/>
                        </a:rPr>
                        <a:t>Create an overall resource strategy and view to identify resourcing conflicts between Separation, Operations, and Guardian.</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altLang="en-US" sz="1000" b="0" i="0" u="none" strike="noStrike" kern="1200" cap="none" normalizeH="0" baseline="0" dirty="0">
                          <a:ln>
                            <a:noFill/>
                          </a:ln>
                          <a:solidFill>
                            <a:schemeClr val="tx1"/>
                          </a:solidFill>
                          <a:effectLst/>
                          <a:latin typeface="Arial" panose="020B0604020202020204" pitchFamily="34" charset="0"/>
                          <a:ea typeface="+mn-ea"/>
                          <a:cs typeface="+mn-cs"/>
                        </a:rPr>
                        <a:t>Partial</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9884">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pPr>
                      <a:r>
                        <a:rPr kumimoji="0" lang="en-CA" altLang="en-US" sz="1000" b="0" i="0" u="none" strike="noStrike" cap="none" normalizeH="0" baseline="0" dirty="0">
                          <a:ln>
                            <a:noFill/>
                          </a:ln>
                          <a:solidFill>
                            <a:schemeClr val="tx1"/>
                          </a:solidFill>
                          <a:effectLst/>
                          <a:latin typeface="Arial" panose="020B0604020202020204" pitchFamily="34" charset="0"/>
                        </a:rPr>
                        <a:t>Continue to leverage expert skills to complement the program delivery.</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sz="1000" b="0" i="0" u="none" strike="noStrike" kern="1200" cap="none" normalizeH="0" baseline="0" dirty="0">
                          <a:ln>
                            <a:noFill/>
                          </a:ln>
                          <a:solidFill>
                            <a:schemeClr val="tx1"/>
                          </a:solidFill>
                          <a:effectLst/>
                          <a:latin typeface="Arial" panose="020B0604020202020204" pitchFamily="34" charset="0"/>
                          <a:ea typeface="+mn-ea"/>
                          <a:cs typeface="+mn-cs"/>
                        </a:rPr>
                        <a:t>Complete</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59884">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lang="en-CA" altLang="en-US" sz="1000" dirty="0">
                          <a:solidFill>
                            <a:schemeClr val="tx1"/>
                          </a:solidFill>
                          <a:latin typeface="Arial" panose="020B0604020202020204" pitchFamily="34" charset="0"/>
                        </a:rPr>
                        <a:t>Prioritize sourcing for a strong Program Manager.</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sz="1000" b="0" i="0" u="none" strike="noStrike" kern="1200" cap="none" normalizeH="0" baseline="0" dirty="0">
                          <a:ln>
                            <a:noFill/>
                          </a:ln>
                          <a:solidFill>
                            <a:schemeClr val="tx1"/>
                          </a:solidFill>
                          <a:effectLst/>
                          <a:latin typeface="Arial" panose="020B0604020202020204" pitchFamily="34" charset="0"/>
                          <a:ea typeface="+mn-ea"/>
                          <a:cs typeface="+mn-cs"/>
                        </a:rPr>
                        <a:t>Complete</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59884">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lang="en-CA" altLang="en-US" sz="1000" dirty="0">
                          <a:solidFill>
                            <a:schemeClr val="tx1"/>
                          </a:solidFill>
                          <a:latin typeface="Arial" panose="020B0604020202020204" pitchFamily="34" charset="0"/>
                        </a:rPr>
                        <a:t>Create a formal staffing plan.</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sz="1000" b="0" i="0" u="none" strike="noStrike" kern="1200" cap="none" normalizeH="0" baseline="0" dirty="0">
                          <a:ln>
                            <a:noFill/>
                          </a:ln>
                          <a:solidFill>
                            <a:schemeClr val="tx1"/>
                          </a:solidFill>
                          <a:effectLst/>
                          <a:latin typeface="Arial" panose="020B0604020202020204" pitchFamily="34" charset="0"/>
                          <a:ea typeface="+mn-ea"/>
                          <a:cs typeface="+mn-cs"/>
                        </a:rPr>
                        <a:t>Partial</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7947642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Plan Viability: Project Interdependencies and Interfaces</a:t>
            </a:r>
          </a:p>
        </p:txBody>
      </p:sp>
      <p:sp>
        <p:nvSpPr>
          <p:cNvPr id="5" name="Rectangle 4"/>
          <p:cNvSpPr/>
          <p:nvPr/>
        </p:nvSpPr>
        <p:spPr>
          <a:xfrm>
            <a:off x="251520" y="4042181"/>
            <a:ext cx="3131760" cy="227860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CA" sz="1000" dirty="0">
              <a:solidFill>
                <a:schemeClr val="tx1"/>
              </a:solidFill>
            </a:endParaRPr>
          </a:p>
        </p:txBody>
      </p:sp>
      <p:sp>
        <p:nvSpPr>
          <p:cNvPr id="7" name="Rectangle 6"/>
          <p:cNvSpPr/>
          <p:nvPr/>
        </p:nvSpPr>
        <p:spPr>
          <a:xfrm>
            <a:off x="251520" y="3689275"/>
            <a:ext cx="3131760"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Last Quarter’s Recommendations</a:t>
            </a:r>
          </a:p>
        </p:txBody>
      </p:sp>
      <p:grpSp>
        <p:nvGrpSpPr>
          <p:cNvPr id="16" name="Group 15"/>
          <p:cNvGrpSpPr/>
          <p:nvPr/>
        </p:nvGrpSpPr>
        <p:grpSpPr>
          <a:xfrm>
            <a:off x="4701299" y="3682181"/>
            <a:ext cx="4176001" cy="2638608"/>
            <a:chOff x="9024830" y="3939907"/>
            <a:chExt cx="4320001" cy="2638608"/>
          </a:xfrm>
        </p:grpSpPr>
        <p:sp>
          <p:nvSpPr>
            <p:cNvPr id="17" name="Rectangle 16"/>
            <p:cNvSpPr/>
            <p:nvPr/>
          </p:nvSpPr>
          <p:spPr>
            <a:xfrm>
              <a:off x="9024830" y="4299907"/>
              <a:ext cx="4320000" cy="227860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Expand to include all cross workstream items.</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Identify any business-related interdependencies (in addition to SAFE) and add to the Program plan.</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Add DCS portfolio dependencies and interfaces to the plan.</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Identify DES and other state-wide items that impact the Program.</a:t>
              </a:r>
            </a:p>
            <a:p>
              <a:pPr marL="180975" lvl="0" indent="-180975" algn="l">
                <a:lnSpc>
                  <a:spcPct val="90000"/>
                </a:lnSpc>
                <a:spcBef>
                  <a:spcPct val="30000"/>
                </a:spcBef>
                <a:buSzPct val="80000"/>
                <a:buFontTx/>
                <a:buChar char="•"/>
                <a:defRPr/>
              </a:pPr>
              <a:endParaRPr lang="en-CA" altLang="en-US" sz="1000" dirty="0">
                <a:solidFill>
                  <a:srgbClr val="FF0000"/>
                </a:solidFill>
                <a:latin typeface="Arial" panose="020B0604020202020204" pitchFamily="34" charset="0"/>
              </a:endParaRPr>
            </a:p>
          </p:txBody>
        </p:sp>
        <p:sp>
          <p:nvSpPr>
            <p:cNvPr id="24" name="Rectangle 23"/>
            <p:cNvSpPr/>
            <p:nvPr/>
          </p:nvSpPr>
          <p:spPr>
            <a:xfrm>
              <a:off x="9024831" y="3939907"/>
              <a:ext cx="4320000"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This Quarter’s Recommendations</a:t>
              </a:r>
            </a:p>
          </p:txBody>
        </p:sp>
      </p:grpSp>
      <p:grpSp>
        <p:nvGrpSpPr>
          <p:cNvPr id="25" name="Group 24"/>
          <p:cNvGrpSpPr/>
          <p:nvPr/>
        </p:nvGrpSpPr>
        <p:grpSpPr>
          <a:xfrm>
            <a:off x="251520" y="1306522"/>
            <a:ext cx="4176000" cy="2094340"/>
            <a:chOff x="9024831" y="3939907"/>
            <a:chExt cx="4320000" cy="2094340"/>
          </a:xfrm>
        </p:grpSpPr>
        <p:sp>
          <p:nvSpPr>
            <p:cNvPr id="26" name="Rectangle 25"/>
            <p:cNvSpPr/>
            <p:nvPr/>
          </p:nvSpPr>
          <p:spPr>
            <a:xfrm>
              <a:off x="9024831" y="4299907"/>
              <a:ext cx="4320000" cy="173434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Review documented project interdependencies / dependencies.</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Review documented project interfaces.</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Review documented constraints.</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Update schedule to reflect any changes with project interdependencies / dependencies.</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Ensure the delivery process is aligned with the internal customer’s delivery constraints (e.g. customer’s expected delivery timeframe and any timing constraints).</a:t>
              </a:r>
            </a:p>
            <a:p>
              <a:pPr marL="180975" lvl="0" indent="-180975" algn="l">
                <a:lnSpc>
                  <a:spcPct val="90000"/>
                </a:lnSpc>
                <a:spcBef>
                  <a:spcPct val="30000"/>
                </a:spcBef>
                <a:buSzPct val="80000"/>
                <a:buFontTx/>
                <a:buChar char="•"/>
                <a:defRPr/>
              </a:pPr>
              <a:endParaRPr lang="en-CA" altLang="en-US" sz="1000" dirty="0">
                <a:solidFill>
                  <a:schemeClr val="tx1"/>
                </a:solidFill>
                <a:latin typeface="Arial" panose="020B0604020202020204" pitchFamily="34" charset="0"/>
              </a:endParaRPr>
            </a:p>
            <a:p>
              <a:pPr marL="171450" indent="-171450" algn="l">
                <a:buFont typeface="Arial" panose="020B0604020202020204" pitchFamily="34" charset="0"/>
                <a:buChar char="•"/>
              </a:pPr>
              <a:endParaRPr lang="en-CA" sz="1000" dirty="0">
                <a:solidFill>
                  <a:schemeClr val="tx1"/>
                </a:solidFill>
              </a:endParaRPr>
            </a:p>
          </p:txBody>
        </p:sp>
        <p:sp>
          <p:nvSpPr>
            <p:cNvPr id="27" name="Rectangle 26"/>
            <p:cNvSpPr/>
            <p:nvPr/>
          </p:nvSpPr>
          <p:spPr>
            <a:xfrm>
              <a:off x="9024831" y="3939907"/>
              <a:ext cx="4320000" cy="360000"/>
            </a:xfrm>
            <a:prstGeom prst="rect">
              <a:avLst/>
            </a:prstGeom>
            <a:solidFill>
              <a:srgbClr val="65AEB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Best Practices</a:t>
              </a:r>
            </a:p>
          </p:txBody>
        </p:sp>
      </p:grpSp>
      <p:grpSp>
        <p:nvGrpSpPr>
          <p:cNvPr id="44" name="Group 43"/>
          <p:cNvGrpSpPr/>
          <p:nvPr/>
        </p:nvGrpSpPr>
        <p:grpSpPr>
          <a:xfrm>
            <a:off x="4706326" y="1304744"/>
            <a:ext cx="4177378" cy="2100327"/>
            <a:chOff x="4706326" y="1304744"/>
            <a:chExt cx="4177378" cy="2100327"/>
          </a:xfrm>
        </p:grpSpPr>
        <p:sp>
          <p:nvSpPr>
            <p:cNvPr id="29" name="Rectangle 28"/>
            <p:cNvSpPr/>
            <p:nvPr/>
          </p:nvSpPr>
          <p:spPr>
            <a:xfrm>
              <a:off x="4706326" y="1666522"/>
              <a:ext cx="4176000" cy="1738549"/>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indent="-180975" algn="l">
                <a:lnSpc>
                  <a:spcPct val="90000"/>
                </a:lnSpc>
                <a:spcBef>
                  <a:spcPct val="30000"/>
                </a:spcBef>
                <a:buSzPct val="80000"/>
                <a:buFontTx/>
                <a:buChar char="•"/>
                <a:defRPr/>
              </a:pPr>
              <a:r>
                <a:rPr lang="en-CA" sz="1000" dirty="0">
                  <a:solidFill>
                    <a:schemeClr val="tx1"/>
                  </a:solidFill>
                  <a:latin typeface="Arial" panose="020B0604020202020204" pitchFamily="34" charset="0"/>
                </a:rPr>
                <a:t>The Mobility and Platform Infrastructure workstreams have been added to the plan with their dependencies included.</a:t>
              </a:r>
            </a:p>
            <a:p>
              <a:pPr marL="180975" indent="-180975" algn="l">
                <a:lnSpc>
                  <a:spcPct val="90000"/>
                </a:lnSpc>
                <a:spcBef>
                  <a:spcPct val="30000"/>
                </a:spcBef>
                <a:buSzPct val="80000"/>
                <a:buFontTx/>
                <a:buChar char="•"/>
                <a:defRPr/>
              </a:pPr>
              <a:r>
                <a:rPr lang="en-CA" sz="1000" dirty="0">
                  <a:solidFill>
                    <a:schemeClr val="tx1"/>
                  </a:solidFill>
                  <a:latin typeface="Arial" panose="020B0604020202020204" pitchFamily="34" charset="0"/>
                </a:rPr>
                <a:t>Program Manager has initiated portfolio (DCS level) meetings to discuss interdependencies between CHILDS, Separation, etc.</a:t>
              </a:r>
            </a:p>
            <a:p>
              <a:pPr marL="180975" indent="-180975" algn="l">
                <a:lnSpc>
                  <a:spcPct val="90000"/>
                </a:lnSpc>
                <a:spcBef>
                  <a:spcPct val="30000"/>
                </a:spcBef>
                <a:buSzPct val="80000"/>
                <a:buFontTx/>
                <a:buChar char="•"/>
                <a:defRPr/>
              </a:pPr>
              <a:r>
                <a:rPr lang="en-CA" sz="1000" dirty="0">
                  <a:solidFill>
                    <a:schemeClr val="tx1"/>
                  </a:solidFill>
                  <a:latin typeface="Arial" panose="020B0604020202020204" pitchFamily="34" charset="0"/>
                </a:rPr>
                <a:t>Program Manager is developing the process to monitor DES and other state-wide initiatives and their potential impacts.</a:t>
              </a:r>
            </a:p>
            <a:p>
              <a:pPr marL="180975" indent="-180975" algn="l">
                <a:lnSpc>
                  <a:spcPct val="90000"/>
                </a:lnSpc>
                <a:spcBef>
                  <a:spcPct val="30000"/>
                </a:spcBef>
                <a:buSzPct val="80000"/>
                <a:buFontTx/>
                <a:buChar char="•"/>
                <a:defRPr/>
              </a:pPr>
              <a:endParaRPr lang="en-CA" sz="1000" dirty="0">
                <a:solidFill>
                  <a:schemeClr val="tx1"/>
                </a:solidFill>
                <a:latin typeface="Arial" panose="020B0604020202020204" pitchFamily="34" charset="0"/>
              </a:endParaRPr>
            </a:p>
            <a:p>
              <a:pPr marL="180975" indent="-180975" algn="l">
                <a:lnSpc>
                  <a:spcPct val="90000"/>
                </a:lnSpc>
                <a:spcBef>
                  <a:spcPct val="30000"/>
                </a:spcBef>
                <a:buSzPct val="80000"/>
                <a:buFontTx/>
                <a:buChar char="•"/>
                <a:defRPr/>
              </a:pPr>
              <a:endParaRPr lang="en-CA" sz="1000" dirty="0">
                <a:solidFill>
                  <a:srgbClr val="FF0000"/>
                </a:solidFill>
                <a:latin typeface="Arial" panose="020B0604020202020204" pitchFamily="34" charset="0"/>
              </a:endParaRPr>
            </a:p>
            <a:p>
              <a:pPr marL="180975" indent="-180975" algn="l">
                <a:lnSpc>
                  <a:spcPct val="90000"/>
                </a:lnSpc>
                <a:spcBef>
                  <a:spcPct val="30000"/>
                </a:spcBef>
                <a:buSzPct val="80000"/>
                <a:buFontTx/>
                <a:buChar char="•"/>
                <a:defRPr/>
              </a:pPr>
              <a:endParaRPr lang="en-CA" sz="1000" dirty="0">
                <a:solidFill>
                  <a:schemeClr val="tx1"/>
                </a:solidFill>
                <a:latin typeface="Arial" panose="020B0604020202020204" pitchFamily="34" charset="0"/>
              </a:endParaRPr>
            </a:p>
          </p:txBody>
        </p:sp>
        <p:sp>
          <p:nvSpPr>
            <p:cNvPr id="30" name="Rectangle 29"/>
            <p:cNvSpPr/>
            <p:nvPr/>
          </p:nvSpPr>
          <p:spPr>
            <a:xfrm>
              <a:off x="4706326" y="1304744"/>
              <a:ext cx="4176000" cy="360000"/>
            </a:xfrm>
            <a:prstGeom prst="rect">
              <a:avLst/>
            </a:prstGeom>
            <a:solidFill>
              <a:srgbClr val="65AEB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Key Findings</a:t>
              </a:r>
            </a:p>
          </p:txBody>
        </p:sp>
        <p:sp>
          <p:nvSpPr>
            <p:cNvPr id="31" name="Rectangle 30"/>
            <p:cNvSpPr/>
            <p:nvPr/>
          </p:nvSpPr>
          <p:spPr>
            <a:xfrm>
              <a:off x="6188385" y="1304744"/>
              <a:ext cx="919297"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solidFill>
                    <a:schemeClr val="bg1"/>
                  </a:solidFill>
                </a:rPr>
                <a:t>FY17 Q3</a:t>
              </a:r>
            </a:p>
          </p:txBody>
        </p:sp>
        <p:sp>
          <p:nvSpPr>
            <p:cNvPr id="32" name="Rectangle 31"/>
            <p:cNvSpPr/>
            <p:nvPr/>
          </p:nvSpPr>
          <p:spPr>
            <a:xfrm>
              <a:off x="7536764" y="1304744"/>
              <a:ext cx="919297"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solidFill>
                    <a:schemeClr val="bg1"/>
                  </a:solidFill>
                </a:rPr>
                <a:t>FY17 Q4</a:t>
              </a:r>
            </a:p>
          </p:txBody>
        </p:sp>
        <p:sp>
          <p:nvSpPr>
            <p:cNvPr id="34" name="Rectangle 33"/>
            <p:cNvSpPr/>
            <p:nvPr/>
          </p:nvSpPr>
          <p:spPr>
            <a:xfrm>
              <a:off x="8438227" y="1304744"/>
              <a:ext cx="445477"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CA" sz="1400" b="1" dirty="0"/>
            </a:p>
          </p:txBody>
        </p:sp>
        <p:sp>
          <p:nvSpPr>
            <p:cNvPr id="21" name="Oval 72"/>
            <p:cNvSpPr>
              <a:spLocks noChangeArrowheads="1"/>
            </p:cNvSpPr>
            <p:nvPr/>
          </p:nvSpPr>
          <p:spPr bwMode="auto">
            <a:xfrm>
              <a:off x="8574755" y="1383926"/>
              <a:ext cx="173039" cy="178773"/>
            </a:xfrm>
            <a:prstGeom prst="ellipse">
              <a:avLst/>
            </a:prstGeom>
            <a:solidFill>
              <a:srgbClr val="00B05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5" name="Rectangle 34"/>
            <p:cNvSpPr/>
            <p:nvPr/>
          </p:nvSpPr>
          <p:spPr>
            <a:xfrm>
              <a:off x="7103892" y="1304744"/>
              <a:ext cx="445477"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CA" sz="1400" b="1" dirty="0"/>
            </a:p>
          </p:txBody>
        </p:sp>
        <p:sp>
          <p:nvSpPr>
            <p:cNvPr id="36" name="Oval 72"/>
            <p:cNvSpPr>
              <a:spLocks noChangeArrowheads="1"/>
            </p:cNvSpPr>
            <p:nvPr/>
          </p:nvSpPr>
          <p:spPr bwMode="auto">
            <a:xfrm>
              <a:off x="7233809" y="1383927"/>
              <a:ext cx="173039" cy="178773"/>
            </a:xfrm>
            <a:prstGeom prst="ellipse">
              <a:avLst/>
            </a:prstGeom>
            <a:solidFill>
              <a:srgbClr val="00B05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7" name="Rectangle 36"/>
          <p:cNvSpPr/>
          <p:nvPr/>
        </p:nvSpPr>
        <p:spPr>
          <a:xfrm>
            <a:off x="3383280" y="4042180"/>
            <a:ext cx="1044240" cy="2278609"/>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gn="l">
              <a:buFont typeface="Arial" panose="020B0604020202020204" pitchFamily="34" charset="0"/>
              <a:buChar char="•"/>
            </a:pPr>
            <a:endParaRPr lang="en-CA" sz="1000" dirty="0">
              <a:solidFill>
                <a:schemeClr val="tx1"/>
              </a:solidFill>
            </a:endParaRPr>
          </a:p>
        </p:txBody>
      </p:sp>
      <p:sp>
        <p:nvSpPr>
          <p:cNvPr id="38" name="Rectangle 37"/>
          <p:cNvSpPr/>
          <p:nvPr/>
        </p:nvSpPr>
        <p:spPr>
          <a:xfrm>
            <a:off x="3383280" y="3689275"/>
            <a:ext cx="1044240"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Progress</a:t>
            </a:r>
          </a:p>
        </p:txBody>
      </p:sp>
      <p:graphicFrame>
        <p:nvGraphicFramePr>
          <p:cNvPr id="41" name="Table 40"/>
          <p:cNvGraphicFramePr>
            <a:graphicFrameLocks noGrp="1"/>
          </p:cNvGraphicFramePr>
          <p:nvPr>
            <p:extLst>
              <p:ext uri="{D42A27DB-BD31-4B8C-83A1-F6EECF244321}">
                <p14:modId xmlns:p14="http://schemas.microsoft.com/office/powerpoint/2010/main" val="1412439430"/>
              </p:ext>
            </p:extLst>
          </p:nvPr>
        </p:nvGraphicFramePr>
        <p:xfrm>
          <a:off x="285810" y="4081155"/>
          <a:ext cx="4057590" cy="1559211"/>
        </p:xfrm>
        <a:graphic>
          <a:graphicData uri="http://schemas.openxmlformats.org/drawingml/2006/table">
            <a:tbl>
              <a:tblPr bandCol="1">
                <a:tableStyleId>{5C22544A-7EE6-4342-B048-85BDC9FD1C3A}</a:tableStyleId>
              </a:tblPr>
              <a:tblGrid>
                <a:gridCol w="3098835">
                  <a:extLst>
                    <a:ext uri="{9D8B030D-6E8A-4147-A177-3AD203B41FA5}">
                      <a16:colId xmlns:a16="http://schemas.microsoft.com/office/drawing/2014/main" val="20000"/>
                    </a:ext>
                  </a:extLst>
                </a:gridCol>
                <a:gridCol w="958755">
                  <a:extLst>
                    <a:ext uri="{9D8B030D-6E8A-4147-A177-3AD203B41FA5}">
                      <a16:colId xmlns:a16="http://schemas.microsoft.com/office/drawing/2014/main" val="20001"/>
                    </a:ext>
                  </a:extLst>
                </a:gridCol>
              </a:tblGrid>
              <a:tr h="278398">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pPr>
                      <a:r>
                        <a:rPr kumimoji="0" lang="en-CA" altLang="en-US" sz="1000" b="0" i="0" u="none" strike="noStrike" cap="none" normalizeH="0" baseline="0" dirty="0">
                          <a:ln>
                            <a:noFill/>
                          </a:ln>
                          <a:solidFill>
                            <a:schemeClr val="tx1"/>
                          </a:solidFill>
                          <a:effectLst/>
                          <a:latin typeface="Arial" panose="020B0604020202020204" pitchFamily="34" charset="0"/>
                        </a:rPr>
                        <a:t>Identify and document the critical path for the CHILDS Replacement Program and its individual workstreams.</a:t>
                      </a:r>
                    </a:p>
                  </a:txBody>
                  <a:tcPr marT="36000" marB="36000">
                    <a:lnR w="38100"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sz="1000" b="0" i="0" u="none" strike="noStrike" kern="1200" cap="none" normalizeH="0" baseline="0" dirty="0">
                          <a:ln>
                            <a:noFill/>
                          </a:ln>
                          <a:solidFill>
                            <a:schemeClr val="tx1"/>
                          </a:solidFill>
                          <a:effectLst/>
                          <a:latin typeface="Arial" panose="020B0604020202020204" pitchFamily="34" charset="0"/>
                          <a:ea typeface="+mn-ea"/>
                          <a:cs typeface="+mn-cs"/>
                        </a:rPr>
                        <a:t>Complete</a:t>
                      </a:r>
                    </a:p>
                  </a:txBody>
                  <a:tcPr marT="36000" marB="36000">
                    <a:lnL w="38100" cap="flat" cmpd="sng" algn="ctr">
                      <a:solidFill>
                        <a:schemeClr val="tx1"/>
                      </a:solidFill>
                      <a:prstDash val="solid"/>
                      <a:round/>
                      <a:headEnd type="none" w="med" len="med"/>
                      <a:tailEnd type="none" w="med" len="med"/>
                    </a:lnL>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78398">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altLang="en-US" sz="1000" b="0" i="0" u="none" strike="noStrike" cap="none" normalizeH="0" baseline="0" dirty="0">
                          <a:ln>
                            <a:noFill/>
                          </a:ln>
                          <a:solidFill>
                            <a:schemeClr val="tx1"/>
                          </a:solidFill>
                          <a:effectLst/>
                          <a:latin typeface="Arial" panose="020B0604020202020204" pitchFamily="34" charset="0"/>
                        </a:rPr>
                        <a:t>Continue to actively manage the interdependency milestones.</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sz="1000" b="0" i="0" u="none" strike="noStrike" kern="1200" cap="none" normalizeH="0" baseline="0" dirty="0">
                          <a:ln>
                            <a:noFill/>
                          </a:ln>
                          <a:solidFill>
                            <a:schemeClr val="tx1"/>
                          </a:solidFill>
                          <a:effectLst/>
                          <a:latin typeface="Arial" panose="020B0604020202020204" pitchFamily="34" charset="0"/>
                          <a:ea typeface="+mn-ea"/>
                          <a:cs typeface="+mn-cs"/>
                        </a:rPr>
                        <a:t>Complete</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45931">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altLang="en-US" sz="1000" b="0" i="0" u="none" strike="noStrike" cap="none" normalizeH="0" baseline="0" dirty="0">
                          <a:ln>
                            <a:noFill/>
                          </a:ln>
                          <a:solidFill>
                            <a:schemeClr val="tx1"/>
                          </a:solidFill>
                          <a:effectLst/>
                          <a:latin typeface="Arial" panose="020B0604020202020204" pitchFamily="34" charset="0"/>
                        </a:rPr>
                        <a:t>Expand to include all cross workstream items.</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sz="1000" b="0" i="0" u="none" strike="noStrike" kern="1200" cap="none" normalizeH="0" baseline="0" dirty="0">
                          <a:ln>
                            <a:noFill/>
                          </a:ln>
                          <a:solidFill>
                            <a:schemeClr val="tx1"/>
                          </a:solidFill>
                          <a:effectLst/>
                          <a:latin typeface="Arial" panose="020B0604020202020204" pitchFamily="34" charset="0"/>
                          <a:ea typeface="+mn-ea"/>
                          <a:cs typeface="+mn-cs"/>
                        </a:rPr>
                        <a:t>Partial</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45931">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lang="en-CA" altLang="en-US" sz="1000" dirty="0">
                          <a:solidFill>
                            <a:schemeClr val="tx1"/>
                          </a:solidFill>
                          <a:latin typeface="Arial" panose="020B0604020202020204" pitchFamily="34" charset="0"/>
                        </a:rPr>
                        <a:t>Identify any business-related interdependencies (in addition to SAFE) and add to the Program plan.</a:t>
                      </a:r>
                      <a:endParaRPr kumimoji="0" lang="en-CA" altLang="en-US" sz="1000" b="0" i="0" u="none" strike="noStrike" cap="none" normalizeH="0" baseline="0" dirty="0">
                        <a:ln>
                          <a:noFill/>
                        </a:ln>
                        <a:solidFill>
                          <a:schemeClr val="tx1"/>
                        </a:solidFill>
                        <a:effectLst/>
                        <a:latin typeface="Arial" panose="020B0604020202020204" pitchFamily="34" charset="0"/>
                      </a:endParaRP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sz="1000" b="0" i="0" u="none" strike="noStrike" kern="1200" cap="none" normalizeH="0" baseline="0" dirty="0">
                          <a:ln>
                            <a:noFill/>
                          </a:ln>
                          <a:solidFill>
                            <a:schemeClr val="tx1"/>
                          </a:solidFill>
                          <a:effectLst/>
                          <a:latin typeface="Arial" panose="020B0604020202020204" pitchFamily="34" charset="0"/>
                          <a:ea typeface="+mn-ea"/>
                          <a:cs typeface="+mn-cs"/>
                        </a:rPr>
                        <a:t>Partial</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374375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Plan Viability: Business Implementation Approach</a:t>
            </a:r>
          </a:p>
        </p:txBody>
      </p:sp>
      <p:sp>
        <p:nvSpPr>
          <p:cNvPr id="5" name="Rectangle 4"/>
          <p:cNvSpPr/>
          <p:nvPr/>
        </p:nvSpPr>
        <p:spPr>
          <a:xfrm>
            <a:off x="251520" y="4042181"/>
            <a:ext cx="3131760" cy="227860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CA" sz="1000" dirty="0">
              <a:solidFill>
                <a:schemeClr val="tx1"/>
              </a:solidFill>
            </a:endParaRPr>
          </a:p>
        </p:txBody>
      </p:sp>
      <p:sp>
        <p:nvSpPr>
          <p:cNvPr id="7" name="Rectangle 6"/>
          <p:cNvSpPr/>
          <p:nvPr/>
        </p:nvSpPr>
        <p:spPr>
          <a:xfrm>
            <a:off x="251520" y="3689275"/>
            <a:ext cx="3131760"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Last Quarter’s Recommendations</a:t>
            </a:r>
          </a:p>
        </p:txBody>
      </p:sp>
      <p:grpSp>
        <p:nvGrpSpPr>
          <p:cNvPr id="16" name="Group 15"/>
          <p:cNvGrpSpPr/>
          <p:nvPr/>
        </p:nvGrpSpPr>
        <p:grpSpPr>
          <a:xfrm>
            <a:off x="4701300" y="3682181"/>
            <a:ext cx="4176000" cy="2638608"/>
            <a:chOff x="9024831" y="3939907"/>
            <a:chExt cx="4320000" cy="2638608"/>
          </a:xfrm>
        </p:grpSpPr>
        <p:sp>
          <p:nvSpPr>
            <p:cNvPr id="17" name="Rectangle 16"/>
            <p:cNvSpPr/>
            <p:nvPr/>
          </p:nvSpPr>
          <p:spPr>
            <a:xfrm>
              <a:off x="9024831" y="4299907"/>
              <a:ext cx="4320000" cy="227860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Develop an overall strategy and the detailed activities and tasks for Business Implementation.</a:t>
              </a:r>
              <a:endParaRPr lang="en-CA" altLang="en-US" sz="1000" dirty="0">
                <a:solidFill>
                  <a:srgbClr val="FF0000"/>
                </a:solidFill>
                <a:latin typeface="Arial" panose="020B0604020202020204" pitchFamily="34" charset="0"/>
              </a:endParaRP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Define acceptance criteria / processes.</a:t>
              </a:r>
            </a:p>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Communicate to business stakeholders the anticipated amount of time and effort that will be required of them and when.</a:t>
              </a:r>
            </a:p>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Expand Business Implementation perspective past Mobility.</a:t>
              </a:r>
            </a:p>
            <a:p>
              <a:pPr marL="180975" lvl="0" indent="-180975" algn="l">
                <a:lnSpc>
                  <a:spcPct val="90000"/>
                </a:lnSpc>
                <a:spcBef>
                  <a:spcPct val="30000"/>
                </a:spcBef>
                <a:buSzPct val="80000"/>
                <a:buFontTx/>
                <a:buChar char="•"/>
                <a:defRPr/>
              </a:pPr>
              <a:endParaRPr lang="en-CA" sz="1000" dirty="0">
                <a:solidFill>
                  <a:schemeClr val="tx1"/>
                </a:solidFill>
                <a:latin typeface="Arial" panose="020B0604020202020204" pitchFamily="34" charset="0"/>
              </a:endParaRPr>
            </a:p>
            <a:p>
              <a:pPr marL="180975" lvl="0" indent="-180975" algn="l">
                <a:lnSpc>
                  <a:spcPct val="90000"/>
                </a:lnSpc>
                <a:spcBef>
                  <a:spcPct val="30000"/>
                </a:spcBef>
                <a:buSzPct val="80000"/>
                <a:buFontTx/>
                <a:buChar char="•"/>
              </a:pPr>
              <a:endParaRPr lang="en-CA" sz="1000" dirty="0">
                <a:solidFill>
                  <a:schemeClr val="tx1"/>
                </a:solidFill>
              </a:endParaRPr>
            </a:p>
            <a:p>
              <a:pPr marL="180975" lvl="0" indent="-180975" algn="l">
                <a:lnSpc>
                  <a:spcPct val="90000"/>
                </a:lnSpc>
                <a:spcBef>
                  <a:spcPct val="30000"/>
                </a:spcBef>
                <a:buSzPct val="80000"/>
                <a:buFontTx/>
                <a:buChar char="•"/>
                <a:defRPr/>
              </a:pPr>
              <a:endParaRPr lang="en-CA" sz="1000" dirty="0">
                <a:solidFill>
                  <a:schemeClr val="tx1"/>
                </a:solidFill>
              </a:endParaRPr>
            </a:p>
          </p:txBody>
        </p:sp>
        <p:sp>
          <p:nvSpPr>
            <p:cNvPr id="24" name="Rectangle 23"/>
            <p:cNvSpPr/>
            <p:nvPr/>
          </p:nvSpPr>
          <p:spPr>
            <a:xfrm>
              <a:off x="9024831" y="3939907"/>
              <a:ext cx="4320000"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This Quarter’s Recommendations</a:t>
              </a:r>
            </a:p>
          </p:txBody>
        </p:sp>
      </p:grpSp>
      <p:grpSp>
        <p:nvGrpSpPr>
          <p:cNvPr id="25" name="Group 24"/>
          <p:cNvGrpSpPr/>
          <p:nvPr/>
        </p:nvGrpSpPr>
        <p:grpSpPr>
          <a:xfrm>
            <a:off x="251520" y="1306522"/>
            <a:ext cx="4176000" cy="2288784"/>
            <a:chOff x="9024831" y="3939907"/>
            <a:chExt cx="4320000" cy="2094340"/>
          </a:xfrm>
        </p:grpSpPr>
        <p:sp>
          <p:nvSpPr>
            <p:cNvPr id="26" name="Rectangle 25"/>
            <p:cNvSpPr/>
            <p:nvPr/>
          </p:nvSpPr>
          <p:spPr>
            <a:xfrm>
              <a:off x="9024831" y="4299907"/>
              <a:ext cx="4320000" cy="173434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Document business implementation approach.</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Schedule business requirements approvals.</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Confirm alignment with sponsor and stakeholders on approach.</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Track against identified implementation tasks.</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Document concerns / issues.</a:t>
              </a:r>
            </a:p>
            <a:p>
              <a:pPr marL="171450" indent="-171450" algn="l">
                <a:buFont typeface="Arial" panose="020B0604020202020204" pitchFamily="34" charset="0"/>
                <a:buChar char="•"/>
              </a:pPr>
              <a:endParaRPr lang="en-CA" sz="1000" dirty="0">
                <a:solidFill>
                  <a:schemeClr val="tx1"/>
                </a:solidFill>
              </a:endParaRPr>
            </a:p>
          </p:txBody>
        </p:sp>
        <p:sp>
          <p:nvSpPr>
            <p:cNvPr id="27" name="Rectangle 26"/>
            <p:cNvSpPr/>
            <p:nvPr/>
          </p:nvSpPr>
          <p:spPr>
            <a:xfrm>
              <a:off x="9024831" y="3939907"/>
              <a:ext cx="4320000" cy="360000"/>
            </a:xfrm>
            <a:prstGeom prst="rect">
              <a:avLst/>
            </a:prstGeom>
            <a:solidFill>
              <a:srgbClr val="65AEB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Best Practices</a:t>
              </a:r>
            </a:p>
          </p:txBody>
        </p:sp>
      </p:grpSp>
      <p:grpSp>
        <p:nvGrpSpPr>
          <p:cNvPr id="44" name="Group 43"/>
          <p:cNvGrpSpPr/>
          <p:nvPr/>
        </p:nvGrpSpPr>
        <p:grpSpPr>
          <a:xfrm>
            <a:off x="4706326" y="1304744"/>
            <a:ext cx="4177378" cy="2290562"/>
            <a:chOff x="4706326" y="1304744"/>
            <a:chExt cx="4177378" cy="2100327"/>
          </a:xfrm>
        </p:grpSpPr>
        <p:sp>
          <p:nvSpPr>
            <p:cNvPr id="29" name="Rectangle 28"/>
            <p:cNvSpPr/>
            <p:nvPr/>
          </p:nvSpPr>
          <p:spPr>
            <a:xfrm>
              <a:off x="4706326" y="1666522"/>
              <a:ext cx="4176000" cy="1738549"/>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indent="-180975" algn="l">
                <a:lnSpc>
                  <a:spcPct val="90000"/>
                </a:lnSpc>
                <a:spcBef>
                  <a:spcPct val="30000"/>
                </a:spcBef>
                <a:buSzPct val="80000"/>
                <a:buFontTx/>
                <a:buChar char="•"/>
              </a:pPr>
              <a:r>
                <a:rPr lang="en-CA" sz="1000" dirty="0">
                  <a:solidFill>
                    <a:schemeClr val="tx1"/>
                  </a:solidFill>
                  <a:latin typeface="Arial" panose="020B0604020202020204" pitchFamily="34" charset="0"/>
                </a:rPr>
                <a:t>The PCG Business Implementation team is up and running with team leads dedicated for each of the following workstreams: OCM, Business Requirements, and Communications.</a:t>
              </a:r>
            </a:p>
            <a:p>
              <a:pPr marL="180975" indent="-180975" algn="l">
                <a:lnSpc>
                  <a:spcPct val="90000"/>
                </a:lnSpc>
                <a:spcBef>
                  <a:spcPct val="30000"/>
                </a:spcBef>
                <a:buSzPct val="80000"/>
                <a:buFontTx/>
                <a:buChar char="•"/>
              </a:pPr>
              <a:r>
                <a:rPr lang="en-CA" sz="1000" dirty="0">
                  <a:solidFill>
                    <a:schemeClr val="tx1"/>
                  </a:solidFill>
                  <a:latin typeface="Arial" panose="020B0604020202020204" pitchFamily="34" charset="0"/>
                </a:rPr>
                <a:t>The Business Implementation team has been primarily focused on the Mobility workstream.</a:t>
              </a:r>
            </a:p>
            <a:p>
              <a:pPr marL="180975" indent="-180975" algn="l">
                <a:lnSpc>
                  <a:spcPct val="90000"/>
                </a:lnSpc>
                <a:spcBef>
                  <a:spcPct val="30000"/>
                </a:spcBef>
                <a:buSzPct val="80000"/>
                <a:buFontTx/>
                <a:buChar char="•"/>
              </a:pPr>
              <a:r>
                <a:rPr lang="en-CA" sz="1000" dirty="0">
                  <a:solidFill>
                    <a:schemeClr val="tx1"/>
                  </a:solidFill>
                  <a:latin typeface="Arial" panose="020B0604020202020204" pitchFamily="34" charset="0"/>
                </a:rPr>
                <a:t>There will be an upcoming transition for the Project Manager role as another person will be assigned the role.</a:t>
              </a:r>
            </a:p>
            <a:p>
              <a:pPr marL="180975" indent="-180975" algn="l">
                <a:lnSpc>
                  <a:spcPct val="90000"/>
                </a:lnSpc>
                <a:spcBef>
                  <a:spcPct val="30000"/>
                </a:spcBef>
                <a:buSzPct val="80000"/>
                <a:buFontTx/>
                <a:buChar char="•"/>
              </a:pPr>
              <a:r>
                <a:rPr lang="en-CA" sz="1000" dirty="0">
                  <a:solidFill>
                    <a:schemeClr val="tx1"/>
                  </a:solidFill>
                  <a:latin typeface="Arial" panose="020B0604020202020204" pitchFamily="34" charset="0"/>
                </a:rPr>
                <a:t>Formal acceptance criteria have yet to be developed.</a:t>
              </a:r>
            </a:p>
            <a:p>
              <a:pPr algn="l"/>
              <a:endParaRPr lang="en-CA" sz="1000" dirty="0">
                <a:solidFill>
                  <a:schemeClr val="tx1"/>
                </a:solidFill>
              </a:endParaRPr>
            </a:p>
          </p:txBody>
        </p:sp>
        <p:sp>
          <p:nvSpPr>
            <p:cNvPr id="30" name="Rectangle 29"/>
            <p:cNvSpPr/>
            <p:nvPr/>
          </p:nvSpPr>
          <p:spPr>
            <a:xfrm>
              <a:off x="4706326" y="1304744"/>
              <a:ext cx="4176000" cy="360000"/>
            </a:xfrm>
            <a:prstGeom prst="rect">
              <a:avLst/>
            </a:prstGeom>
            <a:solidFill>
              <a:srgbClr val="65AEB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Key Findings</a:t>
              </a:r>
            </a:p>
          </p:txBody>
        </p:sp>
        <p:sp>
          <p:nvSpPr>
            <p:cNvPr id="31" name="Rectangle 30"/>
            <p:cNvSpPr/>
            <p:nvPr/>
          </p:nvSpPr>
          <p:spPr>
            <a:xfrm>
              <a:off x="6188385" y="1304744"/>
              <a:ext cx="919297"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solidFill>
                    <a:schemeClr val="bg1"/>
                  </a:solidFill>
                </a:rPr>
                <a:t>FY17 Q3</a:t>
              </a:r>
            </a:p>
          </p:txBody>
        </p:sp>
        <p:sp>
          <p:nvSpPr>
            <p:cNvPr id="32" name="Rectangle 31"/>
            <p:cNvSpPr/>
            <p:nvPr/>
          </p:nvSpPr>
          <p:spPr>
            <a:xfrm>
              <a:off x="7536764" y="1304744"/>
              <a:ext cx="919297"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solidFill>
                    <a:schemeClr val="bg1"/>
                  </a:solidFill>
                </a:rPr>
                <a:t>FY17 Q4</a:t>
              </a:r>
            </a:p>
          </p:txBody>
        </p:sp>
        <p:sp>
          <p:nvSpPr>
            <p:cNvPr id="34" name="Rectangle 33"/>
            <p:cNvSpPr/>
            <p:nvPr/>
          </p:nvSpPr>
          <p:spPr>
            <a:xfrm>
              <a:off x="8438227" y="1304744"/>
              <a:ext cx="445477"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CA" sz="1400" b="1" dirty="0"/>
            </a:p>
          </p:txBody>
        </p:sp>
        <p:sp>
          <p:nvSpPr>
            <p:cNvPr id="21" name="Oval 72"/>
            <p:cNvSpPr>
              <a:spLocks noChangeArrowheads="1"/>
            </p:cNvSpPr>
            <p:nvPr/>
          </p:nvSpPr>
          <p:spPr bwMode="auto">
            <a:xfrm>
              <a:off x="8574755" y="1383926"/>
              <a:ext cx="173039" cy="178773"/>
            </a:xfrm>
            <a:prstGeom prst="ellipse">
              <a:avLst/>
            </a:prstGeom>
            <a:solidFill>
              <a:srgbClr val="00B05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5" name="Rectangle 34"/>
            <p:cNvSpPr/>
            <p:nvPr/>
          </p:nvSpPr>
          <p:spPr>
            <a:xfrm>
              <a:off x="7103892" y="1304744"/>
              <a:ext cx="445477"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CA" sz="1400" b="1" dirty="0"/>
            </a:p>
          </p:txBody>
        </p:sp>
        <p:sp>
          <p:nvSpPr>
            <p:cNvPr id="36" name="Oval 72"/>
            <p:cNvSpPr>
              <a:spLocks noChangeArrowheads="1"/>
            </p:cNvSpPr>
            <p:nvPr/>
          </p:nvSpPr>
          <p:spPr bwMode="auto">
            <a:xfrm>
              <a:off x="7233809" y="1383927"/>
              <a:ext cx="173039" cy="178773"/>
            </a:xfrm>
            <a:prstGeom prst="ellipse">
              <a:avLst/>
            </a:prstGeom>
            <a:solidFill>
              <a:srgbClr val="00B05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7" name="Rectangle 36"/>
          <p:cNvSpPr/>
          <p:nvPr/>
        </p:nvSpPr>
        <p:spPr>
          <a:xfrm>
            <a:off x="3383280" y="4042180"/>
            <a:ext cx="1044240" cy="2278609"/>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gn="l">
              <a:buFont typeface="Arial" panose="020B0604020202020204" pitchFamily="34" charset="0"/>
              <a:buChar char="•"/>
            </a:pPr>
            <a:endParaRPr lang="en-CA" sz="1000" dirty="0">
              <a:solidFill>
                <a:schemeClr val="tx1"/>
              </a:solidFill>
            </a:endParaRPr>
          </a:p>
        </p:txBody>
      </p:sp>
      <p:sp>
        <p:nvSpPr>
          <p:cNvPr id="38" name="Rectangle 37"/>
          <p:cNvSpPr/>
          <p:nvPr/>
        </p:nvSpPr>
        <p:spPr>
          <a:xfrm>
            <a:off x="3383280" y="3689275"/>
            <a:ext cx="1044240"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Progress</a:t>
            </a:r>
          </a:p>
        </p:txBody>
      </p:sp>
      <p:graphicFrame>
        <p:nvGraphicFramePr>
          <p:cNvPr id="41" name="Table 40"/>
          <p:cNvGraphicFramePr>
            <a:graphicFrameLocks noGrp="1"/>
          </p:cNvGraphicFramePr>
          <p:nvPr>
            <p:extLst>
              <p:ext uri="{D42A27DB-BD31-4B8C-83A1-F6EECF244321}">
                <p14:modId xmlns:p14="http://schemas.microsoft.com/office/powerpoint/2010/main" val="2186848116"/>
              </p:ext>
            </p:extLst>
          </p:nvPr>
        </p:nvGraphicFramePr>
        <p:xfrm>
          <a:off x="285810" y="4081155"/>
          <a:ext cx="4057590" cy="1446375"/>
        </p:xfrm>
        <a:graphic>
          <a:graphicData uri="http://schemas.openxmlformats.org/drawingml/2006/table">
            <a:tbl>
              <a:tblPr bandCol="1">
                <a:tableStyleId>{5C22544A-7EE6-4342-B048-85BDC9FD1C3A}</a:tableStyleId>
              </a:tblPr>
              <a:tblGrid>
                <a:gridCol w="3098835">
                  <a:extLst>
                    <a:ext uri="{9D8B030D-6E8A-4147-A177-3AD203B41FA5}">
                      <a16:colId xmlns:a16="http://schemas.microsoft.com/office/drawing/2014/main" val="20000"/>
                    </a:ext>
                  </a:extLst>
                </a:gridCol>
                <a:gridCol w="958755">
                  <a:extLst>
                    <a:ext uri="{9D8B030D-6E8A-4147-A177-3AD203B41FA5}">
                      <a16:colId xmlns:a16="http://schemas.microsoft.com/office/drawing/2014/main" val="20001"/>
                    </a:ext>
                  </a:extLst>
                </a:gridCol>
              </a:tblGrid>
              <a:tr h="365115">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altLang="en-US" sz="1000" b="0" i="0" u="none" strike="noStrike" cap="none" normalizeH="0" baseline="0" dirty="0">
                          <a:ln>
                            <a:noFill/>
                          </a:ln>
                          <a:solidFill>
                            <a:schemeClr val="tx1"/>
                          </a:solidFill>
                          <a:effectLst/>
                          <a:latin typeface="Arial" panose="020B0604020202020204" pitchFamily="34" charset="0"/>
                        </a:rPr>
                        <a:t>Develop an overall strategy and the detailed activities and tasks for Business Implementation.</a:t>
                      </a:r>
                    </a:p>
                  </a:txBody>
                  <a:tcPr marT="36000" marB="36000">
                    <a:lnR w="38100"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sz="1000" b="0" i="0" u="none" strike="noStrike" kern="1200" cap="none" normalizeH="0" baseline="0" dirty="0">
                          <a:ln>
                            <a:noFill/>
                          </a:ln>
                          <a:solidFill>
                            <a:schemeClr val="tx1"/>
                          </a:solidFill>
                          <a:effectLst/>
                          <a:latin typeface="Arial" panose="020B0604020202020204" pitchFamily="34" charset="0"/>
                          <a:ea typeface="+mn-ea"/>
                          <a:cs typeface="+mn-cs"/>
                        </a:rPr>
                        <a:t>Partial</a:t>
                      </a:r>
                    </a:p>
                  </a:txBody>
                  <a:tcPr marT="36000" marB="36000">
                    <a:lnL w="38100" cap="flat" cmpd="sng" algn="ctr">
                      <a:solidFill>
                        <a:schemeClr val="tx1"/>
                      </a:solidFill>
                      <a:prstDash val="solid"/>
                      <a:round/>
                      <a:headEnd type="none" w="med" len="med"/>
                      <a:tailEnd type="none" w="med" len="med"/>
                    </a:lnL>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1460">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altLang="en-US" sz="1000" b="0" i="0" u="none" strike="noStrike" cap="none" normalizeH="0" baseline="0" dirty="0">
                          <a:ln>
                            <a:noFill/>
                          </a:ln>
                          <a:solidFill>
                            <a:schemeClr val="tx1"/>
                          </a:solidFill>
                          <a:effectLst/>
                          <a:latin typeface="Arial" panose="020B0604020202020204" pitchFamily="34" charset="0"/>
                        </a:rPr>
                        <a:t>Define acceptance criteria / processes.</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sz="1000" b="0" i="0" u="none" strike="noStrike" kern="1200" cap="none" normalizeH="0" baseline="0" dirty="0">
                          <a:ln>
                            <a:noFill/>
                          </a:ln>
                          <a:solidFill>
                            <a:schemeClr val="tx1"/>
                          </a:solidFill>
                          <a:effectLst/>
                          <a:latin typeface="Arial" panose="020B0604020202020204" pitchFamily="34" charset="0"/>
                          <a:ea typeface="+mn-ea"/>
                          <a:cs typeface="+mn-cs"/>
                        </a:rPr>
                        <a:t>Partial</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29967">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pPr>
                      <a:r>
                        <a:rPr kumimoji="0" lang="en-CA" altLang="en-US" sz="1000" b="0" i="0" u="none" strike="noStrike" cap="none" normalizeH="0" baseline="0" dirty="0">
                          <a:ln>
                            <a:noFill/>
                          </a:ln>
                          <a:solidFill>
                            <a:schemeClr val="tx1"/>
                          </a:solidFill>
                          <a:effectLst/>
                          <a:latin typeface="Arial" panose="020B0604020202020204" pitchFamily="34" charset="0"/>
                        </a:rPr>
                        <a:t>Engage business stakeholders in owning the outcomes.</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sz="1000" b="0" i="0" u="none" strike="noStrike" kern="1200" cap="none" normalizeH="0" baseline="0" dirty="0">
                          <a:ln>
                            <a:noFill/>
                          </a:ln>
                          <a:solidFill>
                            <a:schemeClr val="tx1"/>
                          </a:solidFill>
                          <a:effectLst/>
                          <a:latin typeface="Arial" panose="020B0604020202020204" pitchFamily="34" charset="0"/>
                          <a:ea typeface="+mn-ea"/>
                          <a:cs typeface="+mn-cs"/>
                        </a:rPr>
                        <a:t>Complete</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29967">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lang="en-CA" altLang="en-US" sz="1000" dirty="0">
                          <a:solidFill>
                            <a:schemeClr val="tx1"/>
                          </a:solidFill>
                          <a:latin typeface="Arial" panose="020B0604020202020204" pitchFamily="34" charset="0"/>
                        </a:rPr>
                        <a:t>Communicate to business stakeholders the anticipated amount of time and effort that will be required of them and when.</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sz="1000" b="0" i="0" u="none" strike="noStrike" kern="1200" cap="none" normalizeH="0" baseline="0" dirty="0">
                          <a:ln>
                            <a:noFill/>
                          </a:ln>
                          <a:solidFill>
                            <a:schemeClr val="tx1"/>
                          </a:solidFill>
                          <a:effectLst/>
                          <a:latin typeface="Arial" panose="020B0604020202020204" pitchFamily="34" charset="0"/>
                          <a:ea typeface="+mn-ea"/>
                          <a:cs typeface="+mn-cs"/>
                        </a:rPr>
                        <a:t>Partial</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3588771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Plan Viability: Technical Platform and Support</a:t>
            </a:r>
          </a:p>
        </p:txBody>
      </p:sp>
      <p:sp>
        <p:nvSpPr>
          <p:cNvPr id="5" name="Rectangle 4"/>
          <p:cNvSpPr/>
          <p:nvPr/>
        </p:nvSpPr>
        <p:spPr>
          <a:xfrm>
            <a:off x="251520" y="4042181"/>
            <a:ext cx="3131760" cy="227860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CA" sz="1000" dirty="0">
              <a:solidFill>
                <a:schemeClr val="tx1"/>
              </a:solidFill>
            </a:endParaRPr>
          </a:p>
        </p:txBody>
      </p:sp>
      <p:sp>
        <p:nvSpPr>
          <p:cNvPr id="7" name="Rectangle 6"/>
          <p:cNvSpPr/>
          <p:nvPr/>
        </p:nvSpPr>
        <p:spPr>
          <a:xfrm>
            <a:off x="251520" y="3689275"/>
            <a:ext cx="3131760"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Last Quarter’s Recommendations</a:t>
            </a:r>
          </a:p>
        </p:txBody>
      </p:sp>
      <p:grpSp>
        <p:nvGrpSpPr>
          <p:cNvPr id="16" name="Group 15"/>
          <p:cNvGrpSpPr/>
          <p:nvPr/>
        </p:nvGrpSpPr>
        <p:grpSpPr>
          <a:xfrm>
            <a:off x="4701300" y="3682181"/>
            <a:ext cx="4176000" cy="2638608"/>
            <a:chOff x="9024831" y="3939907"/>
            <a:chExt cx="4320000" cy="2638608"/>
          </a:xfrm>
        </p:grpSpPr>
        <p:sp>
          <p:nvSpPr>
            <p:cNvPr id="17" name="Rectangle 16"/>
            <p:cNvSpPr/>
            <p:nvPr/>
          </p:nvSpPr>
          <p:spPr>
            <a:xfrm>
              <a:off x="9024831" y="4299907"/>
              <a:ext cx="4320000" cy="227860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0" indent="-180975" algn="l">
                <a:lnSpc>
                  <a:spcPct val="90000"/>
                </a:lnSpc>
                <a:spcBef>
                  <a:spcPct val="30000"/>
                </a:spcBef>
                <a:buSzPct val="80000"/>
                <a:buFontTx/>
                <a:buChar char="•"/>
                <a:defRPr/>
              </a:pPr>
              <a:r>
                <a:rPr lang="en-CA" sz="1000" dirty="0">
                  <a:solidFill>
                    <a:schemeClr val="tx1"/>
                  </a:solidFill>
                  <a:latin typeface="Arial" panose="020B0604020202020204" pitchFamily="34" charset="0"/>
                </a:rPr>
                <a:t>Develop architecture description, integrations and constraints.</a:t>
              </a:r>
            </a:p>
            <a:p>
              <a:pPr marL="180975" lvl="0" indent="-180975" algn="l">
                <a:lnSpc>
                  <a:spcPct val="90000"/>
                </a:lnSpc>
                <a:spcBef>
                  <a:spcPct val="30000"/>
                </a:spcBef>
                <a:buSzPct val="80000"/>
                <a:buFontTx/>
                <a:buChar char="•"/>
                <a:defRPr/>
              </a:pPr>
              <a:r>
                <a:rPr lang="en-CA" sz="1000" dirty="0">
                  <a:solidFill>
                    <a:schemeClr val="tx1"/>
                  </a:solidFill>
                </a:rPr>
                <a:t>Document the technical risks and develop risk mitigation strategies.</a:t>
              </a:r>
            </a:p>
            <a:p>
              <a:pPr marL="180975" lvl="0" indent="-180975" algn="l">
                <a:lnSpc>
                  <a:spcPct val="90000"/>
                </a:lnSpc>
                <a:spcBef>
                  <a:spcPct val="30000"/>
                </a:spcBef>
                <a:buSzPct val="80000"/>
                <a:buFontTx/>
                <a:buChar char="•"/>
                <a:defRPr/>
              </a:pPr>
              <a:r>
                <a:rPr lang="en-CA" sz="1000" dirty="0">
                  <a:solidFill>
                    <a:schemeClr val="tx1"/>
                  </a:solidFill>
                </a:rPr>
                <a:t>Identify and document backup and recovery requirements.</a:t>
              </a:r>
            </a:p>
            <a:p>
              <a:pPr marL="180975" indent="-180975" algn="l">
                <a:lnSpc>
                  <a:spcPct val="90000"/>
                </a:lnSpc>
                <a:spcBef>
                  <a:spcPct val="30000"/>
                </a:spcBef>
                <a:buSzPct val="80000"/>
                <a:buFontTx/>
                <a:buChar char="•"/>
                <a:defRPr/>
              </a:pPr>
              <a:r>
                <a:rPr lang="en-CA" sz="1000" dirty="0">
                  <a:solidFill>
                    <a:schemeClr val="tx1"/>
                  </a:solidFill>
                </a:rPr>
                <a:t>Ensure DCS involvement, oversight, and knowledge transfer to allow for ongoing support. Use Microsoft to develop recommended delivery / operations support model.</a:t>
              </a:r>
            </a:p>
            <a:p>
              <a:pPr marL="180975" indent="-180975" algn="l">
                <a:lnSpc>
                  <a:spcPct val="90000"/>
                </a:lnSpc>
                <a:spcBef>
                  <a:spcPct val="30000"/>
                </a:spcBef>
                <a:buSzPct val="80000"/>
                <a:buFontTx/>
                <a:buChar char="•"/>
                <a:defRPr/>
              </a:pPr>
              <a:r>
                <a:rPr lang="en-CA" sz="1000" dirty="0">
                  <a:solidFill>
                    <a:schemeClr val="tx1"/>
                  </a:solidFill>
                </a:rPr>
                <a:t>Ensure DCS technical ownership and processes are in place.</a:t>
              </a:r>
            </a:p>
            <a:p>
              <a:pPr marL="171450" indent="-171450" algn="l">
                <a:buFont typeface="Arial" panose="020B0604020202020204" pitchFamily="34" charset="0"/>
                <a:buChar char="•"/>
              </a:pPr>
              <a:endParaRPr lang="en-CA" sz="1000" dirty="0">
                <a:solidFill>
                  <a:srgbClr val="00B0F0"/>
                </a:solidFill>
              </a:endParaRPr>
            </a:p>
          </p:txBody>
        </p:sp>
        <p:sp>
          <p:nvSpPr>
            <p:cNvPr id="24" name="Rectangle 23"/>
            <p:cNvSpPr/>
            <p:nvPr/>
          </p:nvSpPr>
          <p:spPr>
            <a:xfrm>
              <a:off x="9024831" y="3939907"/>
              <a:ext cx="4320000"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This Quarter’s Recommendations</a:t>
              </a:r>
            </a:p>
          </p:txBody>
        </p:sp>
      </p:grpSp>
      <p:grpSp>
        <p:nvGrpSpPr>
          <p:cNvPr id="25" name="Group 24"/>
          <p:cNvGrpSpPr/>
          <p:nvPr/>
        </p:nvGrpSpPr>
        <p:grpSpPr>
          <a:xfrm>
            <a:off x="251520" y="1306522"/>
            <a:ext cx="4176000" cy="2094340"/>
            <a:chOff x="9024831" y="3939907"/>
            <a:chExt cx="4320000" cy="2094340"/>
          </a:xfrm>
        </p:grpSpPr>
        <p:sp>
          <p:nvSpPr>
            <p:cNvPr id="26" name="Rectangle 25"/>
            <p:cNvSpPr/>
            <p:nvPr/>
          </p:nvSpPr>
          <p:spPr>
            <a:xfrm>
              <a:off x="9024831" y="4299907"/>
              <a:ext cx="4320000" cy="173434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Develop technology implementation plan.</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Document technology requirements.</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Identify technology constraints – hardware, software, resources.</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Develop and monitor key technical and support metrics.</a:t>
              </a:r>
            </a:p>
            <a:p>
              <a:pPr marL="171450" indent="-171450" algn="l">
                <a:buFont typeface="Arial" panose="020B0604020202020204" pitchFamily="34" charset="0"/>
                <a:buChar char="•"/>
              </a:pPr>
              <a:endParaRPr lang="en-CA" sz="1000" dirty="0">
                <a:solidFill>
                  <a:schemeClr val="tx1"/>
                </a:solidFill>
              </a:endParaRPr>
            </a:p>
          </p:txBody>
        </p:sp>
        <p:sp>
          <p:nvSpPr>
            <p:cNvPr id="27" name="Rectangle 26"/>
            <p:cNvSpPr/>
            <p:nvPr/>
          </p:nvSpPr>
          <p:spPr>
            <a:xfrm>
              <a:off x="9024831" y="3939907"/>
              <a:ext cx="4320000" cy="360000"/>
            </a:xfrm>
            <a:prstGeom prst="rect">
              <a:avLst/>
            </a:prstGeom>
            <a:solidFill>
              <a:srgbClr val="65AEB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Best Practices</a:t>
              </a:r>
            </a:p>
          </p:txBody>
        </p:sp>
      </p:grpSp>
      <p:grpSp>
        <p:nvGrpSpPr>
          <p:cNvPr id="44" name="Group 43"/>
          <p:cNvGrpSpPr/>
          <p:nvPr/>
        </p:nvGrpSpPr>
        <p:grpSpPr>
          <a:xfrm>
            <a:off x="4706326" y="1304744"/>
            <a:ext cx="4177378" cy="2100327"/>
            <a:chOff x="4706326" y="1304744"/>
            <a:chExt cx="4177378" cy="2100327"/>
          </a:xfrm>
        </p:grpSpPr>
        <p:sp>
          <p:nvSpPr>
            <p:cNvPr id="29" name="Rectangle 28"/>
            <p:cNvSpPr/>
            <p:nvPr/>
          </p:nvSpPr>
          <p:spPr>
            <a:xfrm>
              <a:off x="4706326" y="1666522"/>
              <a:ext cx="4176000" cy="1738549"/>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The Mobility workstream is well underway and Diona continues to be available and on-site. </a:t>
              </a:r>
            </a:p>
            <a:p>
              <a:pPr marL="180975" indent="-180975" algn="l">
                <a:lnSpc>
                  <a:spcPct val="90000"/>
                </a:lnSpc>
                <a:spcBef>
                  <a:spcPct val="30000"/>
                </a:spcBef>
                <a:buSzPct val="80000"/>
                <a:buFontTx/>
                <a:buChar char="•"/>
                <a:defRPr/>
              </a:pPr>
              <a:r>
                <a:rPr lang="en-CA" sz="1000" dirty="0">
                  <a:solidFill>
                    <a:schemeClr val="tx1"/>
                  </a:solidFill>
                </a:rPr>
                <a:t>Microsoft is leading the infrastructure build for the platform.</a:t>
              </a:r>
            </a:p>
            <a:p>
              <a:pPr marL="180975" indent="-180975" algn="l">
                <a:lnSpc>
                  <a:spcPct val="90000"/>
                </a:lnSpc>
                <a:spcBef>
                  <a:spcPct val="30000"/>
                </a:spcBef>
                <a:buSzPct val="80000"/>
                <a:buFontTx/>
                <a:buChar char="•"/>
                <a:defRPr/>
              </a:pPr>
              <a:r>
                <a:rPr lang="en-CA" sz="1000" dirty="0">
                  <a:solidFill>
                    <a:schemeClr val="tx1"/>
                  </a:solidFill>
                </a:rPr>
                <a:t>DCS IT resources have not been tasked with formally documenting the solution architecture yet. Who assumes the role and responsibilities of a Solutions Architect is still to be clarified.</a:t>
              </a:r>
            </a:p>
            <a:p>
              <a:pPr marL="180975" indent="-180975" algn="l">
                <a:lnSpc>
                  <a:spcPct val="90000"/>
                </a:lnSpc>
                <a:spcBef>
                  <a:spcPct val="30000"/>
                </a:spcBef>
                <a:buSzPct val="80000"/>
                <a:buFontTx/>
                <a:buChar char="•"/>
                <a:defRPr/>
              </a:pPr>
              <a:r>
                <a:rPr lang="en-CA" sz="1000" dirty="0">
                  <a:solidFill>
                    <a:schemeClr val="tx1"/>
                  </a:solidFill>
                </a:rPr>
                <a:t>RFP for technical integration vendor will be determined in Sept 2017 timeframe.</a:t>
              </a:r>
            </a:p>
          </p:txBody>
        </p:sp>
        <p:sp>
          <p:nvSpPr>
            <p:cNvPr id="30" name="Rectangle 29"/>
            <p:cNvSpPr/>
            <p:nvPr/>
          </p:nvSpPr>
          <p:spPr>
            <a:xfrm>
              <a:off x="4706326" y="1304744"/>
              <a:ext cx="4176000" cy="360000"/>
            </a:xfrm>
            <a:prstGeom prst="rect">
              <a:avLst/>
            </a:prstGeom>
            <a:solidFill>
              <a:srgbClr val="65AEB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Key Findings</a:t>
              </a:r>
            </a:p>
          </p:txBody>
        </p:sp>
        <p:sp>
          <p:nvSpPr>
            <p:cNvPr id="31" name="Rectangle 30"/>
            <p:cNvSpPr/>
            <p:nvPr/>
          </p:nvSpPr>
          <p:spPr>
            <a:xfrm>
              <a:off x="6188385" y="1304744"/>
              <a:ext cx="919297"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solidFill>
                    <a:schemeClr val="bg1"/>
                  </a:solidFill>
                </a:rPr>
                <a:t>FY17 Q3</a:t>
              </a:r>
            </a:p>
          </p:txBody>
        </p:sp>
        <p:sp>
          <p:nvSpPr>
            <p:cNvPr id="32" name="Rectangle 31"/>
            <p:cNvSpPr/>
            <p:nvPr/>
          </p:nvSpPr>
          <p:spPr>
            <a:xfrm>
              <a:off x="7536764" y="1304744"/>
              <a:ext cx="919297"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solidFill>
                    <a:schemeClr val="bg1"/>
                  </a:solidFill>
                </a:rPr>
                <a:t>FY17 Q4</a:t>
              </a:r>
            </a:p>
          </p:txBody>
        </p:sp>
        <p:sp>
          <p:nvSpPr>
            <p:cNvPr id="34" name="Rectangle 33"/>
            <p:cNvSpPr/>
            <p:nvPr/>
          </p:nvSpPr>
          <p:spPr>
            <a:xfrm>
              <a:off x="8438227" y="1304744"/>
              <a:ext cx="445477"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CA" sz="1400" b="1" dirty="0"/>
            </a:p>
          </p:txBody>
        </p:sp>
        <p:sp>
          <p:nvSpPr>
            <p:cNvPr id="21" name="Oval 72"/>
            <p:cNvSpPr>
              <a:spLocks noChangeArrowheads="1"/>
            </p:cNvSpPr>
            <p:nvPr/>
          </p:nvSpPr>
          <p:spPr bwMode="auto">
            <a:xfrm>
              <a:off x="8574755" y="1383926"/>
              <a:ext cx="173039" cy="178773"/>
            </a:xfrm>
            <a:prstGeom prst="ellipse">
              <a:avLst/>
            </a:prstGeom>
            <a:solidFill>
              <a:srgbClr val="00B05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5" name="Rectangle 34"/>
            <p:cNvSpPr/>
            <p:nvPr/>
          </p:nvSpPr>
          <p:spPr>
            <a:xfrm>
              <a:off x="7103892" y="1304744"/>
              <a:ext cx="445477"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CA" sz="1400" b="1" dirty="0"/>
            </a:p>
          </p:txBody>
        </p:sp>
        <p:sp>
          <p:nvSpPr>
            <p:cNvPr id="36" name="Oval 72"/>
            <p:cNvSpPr>
              <a:spLocks noChangeArrowheads="1"/>
            </p:cNvSpPr>
            <p:nvPr/>
          </p:nvSpPr>
          <p:spPr bwMode="auto">
            <a:xfrm>
              <a:off x="7233809" y="1383927"/>
              <a:ext cx="173039" cy="178773"/>
            </a:xfrm>
            <a:prstGeom prst="ellipse">
              <a:avLst/>
            </a:prstGeom>
            <a:solidFill>
              <a:srgbClr val="00B05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7" name="Rectangle 36"/>
          <p:cNvSpPr/>
          <p:nvPr/>
        </p:nvSpPr>
        <p:spPr>
          <a:xfrm>
            <a:off x="3383280" y="4042180"/>
            <a:ext cx="1044240" cy="2278609"/>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gn="l">
              <a:buFont typeface="Arial" panose="020B0604020202020204" pitchFamily="34" charset="0"/>
              <a:buChar char="•"/>
            </a:pPr>
            <a:endParaRPr lang="en-CA" sz="1000" dirty="0">
              <a:solidFill>
                <a:schemeClr val="tx1"/>
              </a:solidFill>
            </a:endParaRPr>
          </a:p>
        </p:txBody>
      </p:sp>
      <p:sp>
        <p:nvSpPr>
          <p:cNvPr id="38" name="Rectangle 37"/>
          <p:cNvSpPr/>
          <p:nvPr/>
        </p:nvSpPr>
        <p:spPr>
          <a:xfrm>
            <a:off x="3383280" y="3689275"/>
            <a:ext cx="1044240"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Progress</a:t>
            </a:r>
          </a:p>
        </p:txBody>
      </p:sp>
      <p:graphicFrame>
        <p:nvGraphicFramePr>
          <p:cNvPr id="41" name="Table 40"/>
          <p:cNvGraphicFramePr>
            <a:graphicFrameLocks noGrp="1"/>
          </p:cNvGraphicFramePr>
          <p:nvPr>
            <p:extLst>
              <p:ext uri="{D42A27DB-BD31-4B8C-83A1-F6EECF244321}">
                <p14:modId xmlns:p14="http://schemas.microsoft.com/office/powerpoint/2010/main" val="1066458480"/>
              </p:ext>
            </p:extLst>
          </p:nvPr>
        </p:nvGraphicFramePr>
        <p:xfrm>
          <a:off x="285810" y="4081155"/>
          <a:ext cx="4057590" cy="1678395"/>
        </p:xfrm>
        <a:graphic>
          <a:graphicData uri="http://schemas.openxmlformats.org/drawingml/2006/table">
            <a:tbl>
              <a:tblPr bandCol="1">
                <a:tableStyleId>{5C22544A-7EE6-4342-B048-85BDC9FD1C3A}</a:tableStyleId>
              </a:tblPr>
              <a:tblGrid>
                <a:gridCol w="3098835">
                  <a:extLst>
                    <a:ext uri="{9D8B030D-6E8A-4147-A177-3AD203B41FA5}">
                      <a16:colId xmlns:a16="http://schemas.microsoft.com/office/drawing/2014/main" val="20000"/>
                    </a:ext>
                  </a:extLst>
                </a:gridCol>
                <a:gridCol w="958755">
                  <a:extLst>
                    <a:ext uri="{9D8B030D-6E8A-4147-A177-3AD203B41FA5}">
                      <a16:colId xmlns:a16="http://schemas.microsoft.com/office/drawing/2014/main" val="20001"/>
                    </a:ext>
                  </a:extLst>
                </a:gridCol>
              </a:tblGrid>
              <a:tr h="365115">
                <a:tc>
                  <a:txBody>
                    <a:bodyPr/>
                    <a:lstStyle/>
                    <a:p>
                      <a:pPr marL="180975" lvl="0" indent="-180975" algn="l">
                        <a:lnSpc>
                          <a:spcPct val="90000"/>
                        </a:lnSpc>
                        <a:spcBef>
                          <a:spcPct val="30000"/>
                        </a:spcBef>
                        <a:buSzPct val="80000"/>
                        <a:buFontTx/>
                        <a:buChar char="•"/>
                        <a:defRPr/>
                      </a:pPr>
                      <a:r>
                        <a:rPr lang="en-CA" sz="1000" dirty="0">
                          <a:solidFill>
                            <a:schemeClr val="tx1"/>
                          </a:solidFill>
                          <a:latin typeface="Arial" panose="020B0604020202020204" pitchFamily="34" charset="0"/>
                        </a:rPr>
                        <a:t>Develop architecture description, integrations and constraints.</a:t>
                      </a:r>
                    </a:p>
                  </a:txBody>
                  <a:tcPr marT="36000" marB="36000">
                    <a:lnR w="38100"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altLang="en-US" sz="1000" b="0" i="0" u="none" strike="noStrike" kern="1200" cap="none" normalizeH="0" baseline="0" dirty="0">
                          <a:ln>
                            <a:noFill/>
                          </a:ln>
                          <a:solidFill>
                            <a:schemeClr val="tx1"/>
                          </a:solidFill>
                          <a:effectLst/>
                          <a:latin typeface="Arial" panose="020B0604020202020204" pitchFamily="34" charset="0"/>
                          <a:ea typeface="+mn-ea"/>
                          <a:cs typeface="+mn-cs"/>
                        </a:rPr>
                        <a:t>No</a:t>
                      </a:r>
                    </a:p>
                  </a:txBody>
                  <a:tcPr marT="36000" marB="36000">
                    <a:lnL w="38100" cap="flat" cmpd="sng" algn="ctr">
                      <a:solidFill>
                        <a:schemeClr val="tx1"/>
                      </a:solidFill>
                      <a:prstDash val="solid"/>
                      <a:round/>
                      <a:headEnd type="none" w="med" len="med"/>
                      <a:tailEnd type="none" w="med" len="med"/>
                    </a:lnL>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36148">
                <a:tc>
                  <a:txBody>
                    <a:bodyPr/>
                    <a:lstStyle/>
                    <a:p>
                      <a:pPr marL="180975" lvl="0" indent="-180975" algn="l">
                        <a:lnSpc>
                          <a:spcPct val="90000"/>
                        </a:lnSpc>
                        <a:spcBef>
                          <a:spcPct val="30000"/>
                        </a:spcBef>
                        <a:buSzPct val="80000"/>
                        <a:buFontTx/>
                        <a:buChar char="•"/>
                        <a:defRPr/>
                      </a:pPr>
                      <a:r>
                        <a:rPr lang="en-CA" sz="1000" dirty="0">
                          <a:solidFill>
                            <a:schemeClr val="tx1"/>
                          </a:solidFill>
                        </a:rPr>
                        <a:t>Document the technical risks and develop risk mitigation strategies.</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altLang="en-US" sz="1000" b="0" i="0" u="none" strike="noStrike" kern="1200" cap="none" normalizeH="0" baseline="0" dirty="0">
                          <a:ln>
                            <a:noFill/>
                          </a:ln>
                          <a:solidFill>
                            <a:schemeClr val="tx1"/>
                          </a:solidFill>
                          <a:effectLst/>
                          <a:latin typeface="Arial" panose="020B0604020202020204" pitchFamily="34" charset="0"/>
                          <a:ea typeface="+mn-ea"/>
                          <a:cs typeface="+mn-cs"/>
                        </a:rPr>
                        <a:t>Partial</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92876">
                <a:tc>
                  <a:txBody>
                    <a:bodyPr/>
                    <a:lstStyle/>
                    <a:p>
                      <a:pPr marL="180975" lvl="0" indent="-180975" algn="l">
                        <a:lnSpc>
                          <a:spcPct val="90000"/>
                        </a:lnSpc>
                        <a:spcBef>
                          <a:spcPct val="30000"/>
                        </a:spcBef>
                        <a:buSzPct val="80000"/>
                        <a:buFontTx/>
                        <a:buChar char="•"/>
                        <a:defRPr/>
                      </a:pPr>
                      <a:r>
                        <a:rPr lang="en-CA" sz="1000" dirty="0">
                          <a:solidFill>
                            <a:schemeClr val="tx1"/>
                          </a:solidFill>
                        </a:rPr>
                        <a:t>Identify and document backup and recovery requirements.</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sz="1000" b="0" i="0" u="none" strike="noStrike" kern="1200" cap="none" normalizeH="0" baseline="0" dirty="0">
                          <a:ln>
                            <a:noFill/>
                          </a:ln>
                          <a:solidFill>
                            <a:schemeClr val="tx1"/>
                          </a:solidFill>
                          <a:effectLst/>
                          <a:latin typeface="Arial" panose="020B0604020202020204" pitchFamily="34" charset="0"/>
                          <a:ea typeface="+mn-ea"/>
                          <a:cs typeface="+mn-cs"/>
                        </a:rPr>
                        <a:t>No</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92876">
                <a:tc>
                  <a:txBody>
                    <a:bodyPr/>
                    <a:lstStyle/>
                    <a:p>
                      <a:pPr marL="180975" marR="0" lvl="0" indent="-180975" algn="l" defTabSz="914400" rtl="0" eaLnBrk="1" fontAlgn="auto" latinLnBrk="0" hangingPunct="1">
                        <a:lnSpc>
                          <a:spcPct val="90000"/>
                        </a:lnSpc>
                        <a:spcBef>
                          <a:spcPct val="30000"/>
                        </a:spcBef>
                        <a:spcAft>
                          <a:spcPts val="0"/>
                        </a:spcAft>
                        <a:buClrTx/>
                        <a:buSzPct val="80000"/>
                        <a:buFontTx/>
                        <a:buChar char="•"/>
                        <a:tabLst/>
                        <a:defRPr/>
                      </a:pPr>
                      <a:r>
                        <a:rPr lang="en-CA" sz="1000" dirty="0">
                          <a:solidFill>
                            <a:schemeClr val="tx1"/>
                          </a:solidFill>
                        </a:rPr>
                        <a:t>Ensure DCS involvement, oversight, and knowledge transfer to allow for ongoing support. Use Microsoft to develop recommended delivery / operations support model.</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sz="1000" b="0" i="0" u="none" strike="noStrike" kern="1200" cap="none" normalizeH="0" baseline="0" dirty="0">
                          <a:ln>
                            <a:noFill/>
                          </a:ln>
                          <a:solidFill>
                            <a:schemeClr val="tx1"/>
                          </a:solidFill>
                          <a:effectLst/>
                          <a:latin typeface="Arial" panose="020B0604020202020204" pitchFamily="34" charset="0"/>
                          <a:ea typeface="+mn-ea"/>
                          <a:cs typeface="+mn-cs"/>
                        </a:rPr>
                        <a:t>Partial</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0689628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Plan Viability: Stress Test</a:t>
            </a:r>
          </a:p>
        </p:txBody>
      </p:sp>
      <p:sp>
        <p:nvSpPr>
          <p:cNvPr id="5" name="Rectangle 4"/>
          <p:cNvSpPr/>
          <p:nvPr/>
        </p:nvSpPr>
        <p:spPr>
          <a:xfrm>
            <a:off x="251520" y="4042181"/>
            <a:ext cx="3131760" cy="227860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CA" sz="1000" dirty="0">
              <a:solidFill>
                <a:schemeClr val="tx1"/>
              </a:solidFill>
            </a:endParaRPr>
          </a:p>
        </p:txBody>
      </p:sp>
      <p:sp>
        <p:nvSpPr>
          <p:cNvPr id="7" name="Rectangle 6"/>
          <p:cNvSpPr/>
          <p:nvPr/>
        </p:nvSpPr>
        <p:spPr>
          <a:xfrm>
            <a:off x="251520" y="3689275"/>
            <a:ext cx="3131760"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Last Quarter’s Recommendations</a:t>
            </a:r>
          </a:p>
        </p:txBody>
      </p:sp>
      <p:grpSp>
        <p:nvGrpSpPr>
          <p:cNvPr id="16" name="Group 15"/>
          <p:cNvGrpSpPr/>
          <p:nvPr/>
        </p:nvGrpSpPr>
        <p:grpSpPr>
          <a:xfrm>
            <a:off x="4701300" y="3682181"/>
            <a:ext cx="4176000" cy="2638608"/>
            <a:chOff x="9024831" y="3939907"/>
            <a:chExt cx="4320000" cy="2638608"/>
          </a:xfrm>
        </p:grpSpPr>
        <p:sp>
          <p:nvSpPr>
            <p:cNvPr id="17" name="Rectangle 16"/>
            <p:cNvSpPr/>
            <p:nvPr/>
          </p:nvSpPr>
          <p:spPr>
            <a:xfrm>
              <a:off x="9024831" y="4299907"/>
              <a:ext cx="4320000" cy="227860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Work with the Business Implementation vendor to develop complete test plans.</a:t>
              </a:r>
            </a:p>
            <a:p>
              <a:pPr marL="180975"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Work with the platform vendor (Microsoft) once engaged to understand the stress test scope and DCS participation.  Monitor based on Vendor SLAs.</a:t>
              </a:r>
            </a:p>
            <a:p>
              <a:pPr marL="180975" indent="-180975" algn="l">
                <a:lnSpc>
                  <a:spcPct val="90000"/>
                </a:lnSpc>
                <a:spcBef>
                  <a:spcPct val="30000"/>
                </a:spcBef>
                <a:buSzPct val="80000"/>
                <a:buFontTx/>
                <a:buChar char="•"/>
              </a:pPr>
              <a:r>
                <a:rPr lang="en-US" altLang="en-US" sz="1000" dirty="0">
                  <a:solidFill>
                    <a:schemeClr val="tx1"/>
                  </a:solidFill>
                  <a:latin typeface="Arial" panose="020B0604020202020204" pitchFamily="34" charset="0"/>
                </a:rPr>
                <a:t>The program needs to monitor the DCS network once implementation starts.</a:t>
              </a:r>
            </a:p>
            <a:p>
              <a:pPr marL="180975" indent="-180975" algn="l">
                <a:lnSpc>
                  <a:spcPct val="90000"/>
                </a:lnSpc>
                <a:spcBef>
                  <a:spcPct val="30000"/>
                </a:spcBef>
                <a:buSzPct val="80000"/>
                <a:buFontTx/>
                <a:buChar char="•"/>
              </a:pPr>
              <a:r>
                <a:rPr lang="en-US" altLang="en-US" sz="1000" dirty="0">
                  <a:solidFill>
                    <a:schemeClr val="tx1"/>
                  </a:solidFill>
                  <a:latin typeface="Arial" panose="020B0604020202020204" pitchFamily="34" charset="0"/>
                </a:rPr>
                <a:t>QA Lead to develop testing approach.</a:t>
              </a:r>
            </a:p>
            <a:p>
              <a:pPr marL="180975" lvl="0" indent="-180975" algn="l">
                <a:lnSpc>
                  <a:spcPct val="90000"/>
                </a:lnSpc>
                <a:spcBef>
                  <a:spcPct val="30000"/>
                </a:spcBef>
                <a:buSzPct val="80000"/>
                <a:buFontTx/>
                <a:buChar char="•"/>
              </a:pPr>
              <a:endParaRPr lang="en-CA" altLang="en-US" sz="1000" dirty="0">
                <a:solidFill>
                  <a:schemeClr val="tx1"/>
                </a:solidFill>
                <a:latin typeface="Arial" panose="020B0604020202020204" pitchFamily="34" charset="0"/>
              </a:endParaRPr>
            </a:p>
            <a:p>
              <a:pPr marL="180975" indent="-180975" algn="l">
                <a:lnSpc>
                  <a:spcPct val="90000"/>
                </a:lnSpc>
                <a:spcBef>
                  <a:spcPct val="30000"/>
                </a:spcBef>
                <a:buSzPct val="80000"/>
                <a:buFontTx/>
                <a:buChar char="•"/>
              </a:pPr>
              <a:endParaRPr lang="en-CA" altLang="en-US" sz="1000" b="1" dirty="0">
                <a:solidFill>
                  <a:srgbClr val="00B050"/>
                </a:solidFill>
                <a:latin typeface="Arial" panose="020B0604020202020204" pitchFamily="34" charset="0"/>
              </a:endParaRPr>
            </a:p>
            <a:p>
              <a:pPr marL="180975" lvl="0" indent="-180975" algn="l">
                <a:lnSpc>
                  <a:spcPct val="90000"/>
                </a:lnSpc>
                <a:spcBef>
                  <a:spcPct val="30000"/>
                </a:spcBef>
                <a:buSzPct val="80000"/>
                <a:buFontTx/>
                <a:buChar char="•"/>
              </a:pPr>
              <a:endParaRPr lang="en-US" altLang="en-US" sz="1000" dirty="0">
                <a:solidFill>
                  <a:schemeClr val="tx1"/>
                </a:solidFill>
                <a:latin typeface="Arial" panose="020B0604020202020204" pitchFamily="34" charset="0"/>
              </a:endParaRPr>
            </a:p>
          </p:txBody>
        </p:sp>
        <p:sp>
          <p:nvSpPr>
            <p:cNvPr id="24" name="Rectangle 23"/>
            <p:cNvSpPr/>
            <p:nvPr/>
          </p:nvSpPr>
          <p:spPr>
            <a:xfrm>
              <a:off x="9024831" y="3939907"/>
              <a:ext cx="4320000"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This Quarter’s Recommendations</a:t>
              </a:r>
            </a:p>
          </p:txBody>
        </p:sp>
      </p:grpSp>
      <p:grpSp>
        <p:nvGrpSpPr>
          <p:cNvPr id="25" name="Group 24"/>
          <p:cNvGrpSpPr/>
          <p:nvPr/>
        </p:nvGrpSpPr>
        <p:grpSpPr>
          <a:xfrm>
            <a:off x="251520" y="1306522"/>
            <a:ext cx="4176000" cy="2094340"/>
            <a:chOff x="9024831" y="3939907"/>
            <a:chExt cx="4320000" cy="2094340"/>
          </a:xfrm>
        </p:grpSpPr>
        <p:sp>
          <p:nvSpPr>
            <p:cNvPr id="26" name="Rectangle 25"/>
            <p:cNvSpPr/>
            <p:nvPr/>
          </p:nvSpPr>
          <p:spPr>
            <a:xfrm>
              <a:off x="9024831" y="4299907"/>
              <a:ext cx="4320000" cy="173434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Create test plan.</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Define stress test requirements.</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Define stress test environment.  Identify where/when environment is needed. </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Have a well documented process for system testing (overall capacity testing).</a:t>
              </a:r>
            </a:p>
            <a:p>
              <a:pPr marL="171450" indent="-171450" algn="l">
                <a:buFont typeface="Arial" panose="020B0604020202020204" pitchFamily="34" charset="0"/>
                <a:buChar char="•"/>
              </a:pPr>
              <a:endParaRPr lang="en-CA" sz="1000" dirty="0">
                <a:solidFill>
                  <a:schemeClr val="tx1"/>
                </a:solidFill>
              </a:endParaRPr>
            </a:p>
          </p:txBody>
        </p:sp>
        <p:sp>
          <p:nvSpPr>
            <p:cNvPr id="27" name="Rectangle 26"/>
            <p:cNvSpPr/>
            <p:nvPr/>
          </p:nvSpPr>
          <p:spPr>
            <a:xfrm>
              <a:off x="9024831" y="3939907"/>
              <a:ext cx="4320000" cy="360000"/>
            </a:xfrm>
            <a:prstGeom prst="rect">
              <a:avLst/>
            </a:prstGeom>
            <a:solidFill>
              <a:srgbClr val="65AEB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Best Practices</a:t>
              </a:r>
            </a:p>
          </p:txBody>
        </p:sp>
      </p:grpSp>
      <p:grpSp>
        <p:nvGrpSpPr>
          <p:cNvPr id="44" name="Group 43"/>
          <p:cNvGrpSpPr/>
          <p:nvPr/>
        </p:nvGrpSpPr>
        <p:grpSpPr>
          <a:xfrm>
            <a:off x="4706326" y="1304744"/>
            <a:ext cx="4177378" cy="2100327"/>
            <a:chOff x="4706326" y="1304744"/>
            <a:chExt cx="4177378" cy="2100327"/>
          </a:xfrm>
        </p:grpSpPr>
        <p:sp>
          <p:nvSpPr>
            <p:cNvPr id="29" name="Rectangle 28"/>
            <p:cNvSpPr/>
            <p:nvPr/>
          </p:nvSpPr>
          <p:spPr>
            <a:xfrm>
              <a:off x="4706326" y="1666522"/>
              <a:ext cx="4176000" cy="1738549"/>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indent="-180975" algn="l">
                <a:lnSpc>
                  <a:spcPct val="90000"/>
                </a:lnSpc>
                <a:spcBef>
                  <a:spcPct val="30000"/>
                </a:spcBef>
                <a:buSzPct val="80000"/>
                <a:buFontTx/>
                <a:buChar char="•"/>
                <a:defRPr/>
              </a:pPr>
              <a:r>
                <a:rPr lang="en-US" altLang="en-US" sz="1000" dirty="0">
                  <a:solidFill>
                    <a:schemeClr val="tx1"/>
                  </a:solidFill>
                  <a:latin typeface="Arial" panose="020B0604020202020204" pitchFamily="34" charset="0"/>
                </a:rPr>
                <a:t>The Stress Test will be part of the platform vendor scope, which Microsoft will be responsible for.</a:t>
              </a:r>
            </a:p>
            <a:p>
              <a:pPr marL="180975" indent="-180975" algn="l">
                <a:lnSpc>
                  <a:spcPct val="90000"/>
                </a:lnSpc>
                <a:spcBef>
                  <a:spcPct val="30000"/>
                </a:spcBef>
                <a:buSzPct val="80000"/>
                <a:buFontTx/>
                <a:buChar char="•"/>
                <a:defRPr/>
              </a:pPr>
              <a:r>
                <a:rPr lang="en-US" altLang="en-US" sz="1000" dirty="0">
                  <a:solidFill>
                    <a:schemeClr val="tx1"/>
                  </a:solidFill>
                  <a:latin typeface="Arial" panose="020B0604020202020204" pitchFamily="34" charset="0"/>
                </a:rPr>
                <a:t>QA Lead has been added to the team to focus on Quality Assurance Approach and testing Strategy.</a:t>
              </a:r>
            </a:p>
            <a:p>
              <a:pPr marL="180975" indent="-180975" algn="l">
                <a:lnSpc>
                  <a:spcPct val="90000"/>
                </a:lnSpc>
                <a:spcBef>
                  <a:spcPct val="30000"/>
                </a:spcBef>
                <a:buSzPct val="80000"/>
                <a:buFontTx/>
                <a:buChar char="•"/>
                <a:defRPr/>
              </a:pPr>
              <a:r>
                <a:rPr lang="en-US" altLang="en-US" sz="1000" dirty="0">
                  <a:solidFill>
                    <a:schemeClr val="tx1"/>
                  </a:solidFill>
                  <a:latin typeface="Arial" panose="020B0604020202020204" pitchFamily="34" charset="0"/>
                </a:rPr>
                <a:t>The previous QM vendor has been released from the program.</a:t>
              </a:r>
            </a:p>
            <a:p>
              <a:pPr marL="180975" indent="-180975" algn="l">
                <a:lnSpc>
                  <a:spcPct val="90000"/>
                </a:lnSpc>
                <a:spcBef>
                  <a:spcPct val="30000"/>
                </a:spcBef>
                <a:buSzPct val="80000"/>
                <a:buFontTx/>
                <a:buChar char="•"/>
                <a:defRPr/>
              </a:pPr>
              <a:r>
                <a:rPr lang="en-US" altLang="en-US" sz="1000" dirty="0">
                  <a:solidFill>
                    <a:schemeClr val="tx1"/>
                  </a:solidFill>
                  <a:latin typeface="Arial" panose="020B0604020202020204" pitchFamily="34" charset="0"/>
                </a:rPr>
                <a:t>As part of the Separation project, an independent Network assessment has been scheduled. </a:t>
              </a:r>
              <a:endParaRPr lang="en-CA" sz="1000" dirty="0">
                <a:solidFill>
                  <a:schemeClr val="tx1"/>
                </a:solidFill>
              </a:endParaRPr>
            </a:p>
          </p:txBody>
        </p:sp>
        <p:sp>
          <p:nvSpPr>
            <p:cNvPr id="30" name="Rectangle 29"/>
            <p:cNvSpPr/>
            <p:nvPr/>
          </p:nvSpPr>
          <p:spPr>
            <a:xfrm>
              <a:off x="4706326" y="1304744"/>
              <a:ext cx="4176000" cy="360000"/>
            </a:xfrm>
            <a:prstGeom prst="rect">
              <a:avLst/>
            </a:prstGeom>
            <a:solidFill>
              <a:srgbClr val="65AEB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Key Findings</a:t>
              </a:r>
            </a:p>
          </p:txBody>
        </p:sp>
        <p:sp>
          <p:nvSpPr>
            <p:cNvPr id="31" name="Rectangle 30"/>
            <p:cNvSpPr/>
            <p:nvPr/>
          </p:nvSpPr>
          <p:spPr>
            <a:xfrm>
              <a:off x="6188385" y="1304744"/>
              <a:ext cx="919297"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solidFill>
                    <a:schemeClr val="bg1"/>
                  </a:solidFill>
                </a:rPr>
                <a:t>FY17 Q3</a:t>
              </a:r>
            </a:p>
          </p:txBody>
        </p:sp>
        <p:sp>
          <p:nvSpPr>
            <p:cNvPr id="32" name="Rectangle 31"/>
            <p:cNvSpPr/>
            <p:nvPr/>
          </p:nvSpPr>
          <p:spPr>
            <a:xfrm>
              <a:off x="7536764" y="1304744"/>
              <a:ext cx="919297"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solidFill>
                    <a:schemeClr val="bg1"/>
                  </a:solidFill>
                </a:rPr>
                <a:t>FY17 Q4</a:t>
              </a:r>
            </a:p>
          </p:txBody>
        </p:sp>
        <p:sp>
          <p:nvSpPr>
            <p:cNvPr id="34" name="Rectangle 33"/>
            <p:cNvSpPr/>
            <p:nvPr/>
          </p:nvSpPr>
          <p:spPr>
            <a:xfrm>
              <a:off x="8438227" y="1304744"/>
              <a:ext cx="445477"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CA" sz="1400" b="1" dirty="0"/>
            </a:p>
          </p:txBody>
        </p:sp>
        <p:sp>
          <p:nvSpPr>
            <p:cNvPr id="21" name="Oval 72"/>
            <p:cNvSpPr>
              <a:spLocks noChangeArrowheads="1"/>
            </p:cNvSpPr>
            <p:nvPr/>
          </p:nvSpPr>
          <p:spPr bwMode="auto">
            <a:xfrm>
              <a:off x="8574755" y="1383926"/>
              <a:ext cx="173039" cy="178773"/>
            </a:xfrm>
            <a:prstGeom prst="ellipse">
              <a:avLst/>
            </a:prstGeom>
            <a:solidFill>
              <a:srgbClr val="00B05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5" name="Rectangle 34"/>
            <p:cNvSpPr/>
            <p:nvPr/>
          </p:nvSpPr>
          <p:spPr>
            <a:xfrm>
              <a:off x="7103892" y="1304744"/>
              <a:ext cx="445477"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CA" sz="1400" b="1" dirty="0"/>
            </a:p>
          </p:txBody>
        </p:sp>
        <p:sp>
          <p:nvSpPr>
            <p:cNvPr id="36" name="Oval 72"/>
            <p:cNvSpPr>
              <a:spLocks noChangeArrowheads="1"/>
            </p:cNvSpPr>
            <p:nvPr/>
          </p:nvSpPr>
          <p:spPr bwMode="auto">
            <a:xfrm>
              <a:off x="7233809" y="1383927"/>
              <a:ext cx="173039" cy="178773"/>
            </a:xfrm>
            <a:prstGeom prst="ellipse">
              <a:avLst/>
            </a:prstGeom>
            <a:solidFill>
              <a:srgbClr val="00B05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7" name="Rectangle 36"/>
          <p:cNvSpPr/>
          <p:nvPr/>
        </p:nvSpPr>
        <p:spPr>
          <a:xfrm>
            <a:off x="3383280" y="4042180"/>
            <a:ext cx="1044240" cy="2278609"/>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gn="l">
              <a:buFont typeface="Arial" panose="020B0604020202020204" pitchFamily="34" charset="0"/>
              <a:buChar char="•"/>
            </a:pPr>
            <a:endParaRPr lang="en-CA" sz="1000" dirty="0">
              <a:solidFill>
                <a:schemeClr val="tx1"/>
              </a:solidFill>
            </a:endParaRPr>
          </a:p>
        </p:txBody>
      </p:sp>
      <p:sp>
        <p:nvSpPr>
          <p:cNvPr id="38" name="Rectangle 37"/>
          <p:cNvSpPr/>
          <p:nvPr/>
        </p:nvSpPr>
        <p:spPr>
          <a:xfrm>
            <a:off x="3383280" y="3689275"/>
            <a:ext cx="1044240"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Progress</a:t>
            </a:r>
          </a:p>
        </p:txBody>
      </p:sp>
      <p:graphicFrame>
        <p:nvGraphicFramePr>
          <p:cNvPr id="41" name="Table 40"/>
          <p:cNvGraphicFramePr>
            <a:graphicFrameLocks noGrp="1"/>
          </p:cNvGraphicFramePr>
          <p:nvPr>
            <p:extLst>
              <p:ext uri="{D42A27DB-BD31-4B8C-83A1-F6EECF244321}">
                <p14:modId xmlns:p14="http://schemas.microsoft.com/office/powerpoint/2010/main" val="4065975275"/>
              </p:ext>
            </p:extLst>
          </p:nvPr>
        </p:nvGraphicFramePr>
        <p:xfrm>
          <a:off x="285810" y="4081155"/>
          <a:ext cx="4057590" cy="2215080"/>
        </p:xfrm>
        <a:graphic>
          <a:graphicData uri="http://schemas.openxmlformats.org/drawingml/2006/table">
            <a:tbl>
              <a:tblPr bandCol="1">
                <a:tableStyleId>{5C22544A-7EE6-4342-B048-85BDC9FD1C3A}</a:tableStyleId>
              </a:tblPr>
              <a:tblGrid>
                <a:gridCol w="3098835">
                  <a:extLst>
                    <a:ext uri="{9D8B030D-6E8A-4147-A177-3AD203B41FA5}">
                      <a16:colId xmlns:a16="http://schemas.microsoft.com/office/drawing/2014/main" val="20000"/>
                    </a:ext>
                  </a:extLst>
                </a:gridCol>
                <a:gridCol w="958755">
                  <a:extLst>
                    <a:ext uri="{9D8B030D-6E8A-4147-A177-3AD203B41FA5}">
                      <a16:colId xmlns:a16="http://schemas.microsoft.com/office/drawing/2014/main" val="20001"/>
                    </a:ext>
                  </a:extLst>
                </a:gridCol>
              </a:tblGrid>
              <a:tr h="273675">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pPr>
                      <a:r>
                        <a:rPr kumimoji="0" lang="en-CA" altLang="en-US" sz="1000" b="0" i="0" u="none" strike="noStrike" cap="none" normalizeH="0" baseline="0" dirty="0">
                          <a:ln>
                            <a:noFill/>
                          </a:ln>
                          <a:solidFill>
                            <a:schemeClr val="tx1"/>
                          </a:solidFill>
                          <a:effectLst/>
                          <a:latin typeface="Arial" panose="020B0604020202020204" pitchFamily="34" charset="0"/>
                        </a:rPr>
                        <a:t>Work with the Quality Management vendor to develop complete test plans.</a:t>
                      </a:r>
                    </a:p>
                  </a:txBody>
                  <a:tcPr marT="36000" marB="36000">
                    <a:lnR w="38100"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altLang="en-US" sz="1000" b="0" i="0" u="none" strike="noStrike" kern="1200" cap="none" normalizeH="0" baseline="0" dirty="0">
                          <a:ln>
                            <a:noFill/>
                          </a:ln>
                          <a:solidFill>
                            <a:schemeClr val="tx1"/>
                          </a:solidFill>
                          <a:effectLst/>
                          <a:latin typeface="Arial" panose="020B0604020202020204" pitchFamily="34" charset="0"/>
                          <a:ea typeface="+mn-ea"/>
                          <a:cs typeface="+mn-cs"/>
                        </a:rPr>
                        <a:t>N/A (Remove)</a:t>
                      </a:r>
                    </a:p>
                  </a:txBody>
                  <a:tcPr marT="36000" marB="36000">
                    <a:lnL w="38100" cap="flat" cmpd="sng" algn="ctr">
                      <a:solidFill>
                        <a:schemeClr val="tx1"/>
                      </a:solidFill>
                      <a:prstDash val="solid"/>
                      <a:round/>
                      <a:headEnd type="none" w="med" len="med"/>
                      <a:tailEnd type="none" w="med" len="med"/>
                    </a:lnL>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74320">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pPr>
                      <a:r>
                        <a:rPr kumimoji="0" lang="en-CA" altLang="en-US" sz="1000" b="0" i="0" u="none" strike="noStrike" cap="none" normalizeH="0" baseline="0" dirty="0">
                          <a:ln>
                            <a:noFill/>
                          </a:ln>
                          <a:solidFill>
                            <a:schemeClr val="tx1"/>
                          </a:solidFill>
                          <a:effectLst/>
                          <a:latin typeface="Arial" panose="020B0604020202020204" pitchFamily="34" charset="0"/>
                        </a:rPr>
                        <a:t>Work with the Quality Management vendor to define the stress test environment.</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altLang="en-US" sz="1000" b="0" i="0" u="none" strike="noStrike" kern="1200" cap="none" normalizeH="0" baseline="0" dirty="0">
                          <a:ln>
                            <a:noFill/>
                          </a:ln>
                          <a:solidFill>
                            <a:schemeClr val="tx1"/>
                          </a:solidFill>
                          <a:effectLst/>
                          <a:latin typeface="Arial" panose="020B0604020202020204" pitchFamily="34" charset="0"/>
                          <a:ea typeface="+mn-ea"/>
                          <a:cs typeface="+mn-cs"/>
                        </a:rPr>
                        <a:t>N/A (Remove)</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92876">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pPr>
                      <a:r>
                        <a:rPr lang="en-CA" altLang="en-US" sz="1000" dirty="0">
                          <a:solidFill>
                            <a:schemeClr val="tx1"/>
                          </a:solidFill>
                          <a:latin typeface="Arial" panose="020B0604020202020204" pitchFamily="34" charset="0"/>
                        </a:rPr>
                        <a:t>Determine</a:t>
                      </a:r>
                      <a:r>
                        <a:rPr lang="en-CA" altLang="en-US" sz="1000" baseline="0" dirty="0">
                          <a:solidFill>
                            <a:schemeClr val="tx1"/>
                          </a:solidFill>
                          <a:latin typeface="Arial" panose="020B0604020202020204" pitchFamily="34" charset="0"/>
                        </a:rPr>
                        <a:t> and </a:t>
                      </a:r>
                      <a:r>
                        <a:rPr lang="en-CA" altLang="en-US" sz="1000" dirty="0">
                          <a:solidFill>
                            <a:schemeClr val="tx1"/>
                          </a:solidFill>
                          <a:latin typeface="Arial" panose="020B0604020202020204" pitchFamily="34" charset="0"/>
                        </a:rPr>
                        <a:t>build</a:t>
                      </a:r>
                      <a:r>
                        <a:rPr lang="en-CA" altLang="en-US" sz="1000" baseline="0" dirty="0">
                          <a:solidFill>
                            <a:schemeClr val="tx1"/>
                          </a:solidFill>
                          <a:latin typeface="Arial" panose="020B0604020202020204" pitchFamily="34" charset="0"/>
                        </a:rPr>
                        <a:t> stress test environment.</a:t>
                      </a:r>
                      <a:endParaRPr lang="en-CA" altLang="en-US" sz="1000" dirty="0">
                        <a:solidFill>
                          <a:schemeClr val="tx1"/>
                        </a:solidFill>
                        <a:latin typeface="Arial" panose="020B0604020202020204" pitchFamily="34" charset="0"/>
                      </a:endParaRP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sz="1000" b="0" i="0" u="none" strike="noStrike" kern="1200" cap="none" normalizeH="0" baseline="0" dirty="0">
                          <a:ln>
                            <a:noFill/>
                          </a:ln>
                          <a:solidFill>
                            <a:schemeClr val="tx1"/>
                          </a:solidFill>
                          <a:effectLst/>
                          <a:latin typeface="Arial" panose="020B0604020202020204" pitchFamily="34" charset="0"/>
                          <a:ea typeface="+mn-ea"/>
                          <a:cs typeface="+mn-cs"/>
                        </a:rPr>
                        <a:t>Complete</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92876">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lang="en-CA" altLang="en-US" sz="1000" dirty="0">
                          <a:solidFill>
                            <a:schemeClr val="tx1"/>
                          </a:solidFill>
                          <a:latin typeface="Arial" panose="020B0604020202020204" pitchFamily="34" charset="0"/>
                        </a:rPr>
                        <a:t>Work with the </a:t>
                      </a:r>
                      <a:r>
                        <a:rPr lang="en-CA" altLang="en-US" sz="1000" i="1" dirty="0">
                          <a:solidFill>
                            <a:schemeClr val="tx1"/>
                          </a:solidFill>
                          <a:latin typeface="Arial" panose="020B0604020202020204" pitchFamily="34" charset="0"/>
                        </a:rPr>
                        <a:t>Business Implementation </a:t>
                      </a:r>
                      <a:r>
                        <a:rPr lang="en-CA" altLang="en-US" sz="1000" dirty="0">
                          <a:solidFill>
                            <a:schemeClr val="tx1"/>
                          </a:solidFill>
                          <a:latin typeface="Arial" panose="020B0604020202020204" pitchFamily="34" charset="0"/>
                        </a:rPr>
                        <a:t>vendor to develop complete test plans.</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sz="1000" b="0" i="0" u="none" strike="noStrike" kern="1200" cap="none" normalizeH="0" baseline="0" dirty="0">
                          <a:ln>
                            <a:noFill/>
                          </a:ln>
                          <a:solidFill>
                            <a:schemeClr val="tx1"/>
                          </a:solidFill>
                          <a:effectLst/>
                          <a:latin typeface="Arial" panose="020B0604020202020204" pitchFamily="34" charset="0"/>
                          <a:ea typeface="+mn-ea"/>
                          <a:cs typeface="+mn-cs"/>
                        </a:rPr>
                        <a:t>Partial</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92876">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lang="en-CA" altLang="en-US" sz="1000" dirty="0">
                          <a:solidFill>
                            <a:schemeClr val="tx1"/>
                          </a:solidFill>
                          <a:latin typeface="Arial" panose="020B0604020202020204" pitchFamily="34" charset="0"/>
                        </a:rPr>
                        <a:t>Work with the platform vendor (Microsoft) once engaged to understand the stress test scope and DCS participation.  Monitor based on Vendor SLAs.</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sz="1000" b="0" i="0" u="none" strike="noStrike" kern="1200" cap="none" normalizeH="0" baseline="0" dirty="0">
                          <a:ln>
                            <a:noFill/>
                          </a:ln>
                          <a:solidFill>
                            <a:schemeClr val="tx1"/>
                          </a:solidFill>
                          <a:effectLst/>
                          <a:latin typeface="Arial" panose="020B0604020202020204" pitchFamily="34" charset="0"/>
                          <a:ea typeface="+mn-ea"/>
                          <a:cs typeface="+mn-cs"/>
                        </a:rPr>
                        <a:t>Partial</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192876">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lang="en-US" altLang="en-US" sz="1000" dirty="0">
                          <a:solidFill>
                            <a:schemeClr val="tx1"/>
                          </a:solidFill>
                          <a:latin typeface="Arial" panose="020B0604020202020204" pitchFamily="34" charset="0"/>
                        </a:rPr>
                        <a:t>The program needs to monitor the DCS</a:t>
                      </a:r>
                      <a:r>
                        <a:rPr lang="en-US" altLang="en-US" sz="1000" baseline="0" dirty="0">
                          <a:solidFill>
                            <a:schemeClr val="tx1"/>
                          </a:solidFill>
                          <a:latin typeface="Arial" panose="020B0604020202020204" pitchFamily="34" charset="0"/>
                        </a:rPr>
                        <a:t> </a:t>
                      </a:r>
                      <a:r>
                        <a:rPr lang="en-US" altLang="en-US" sz="1000" dirty="0">
                          <a:solidFill>
                            <a:schemeClr val="tx1"/>
                          </a:solidFill>
                          <a:latin typeface="Arial" panose="020B0604020202020204" pitchFamily="34" charset="0"/>
                        </a:rPr>
                        <a:t>network once implementation starts.</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sz="1000" b="0" i="0" u="none" strike="noStrike" kern="1200" cap="none" normalizeH="0" baseline="0" dirty="0">
                          <a:ln>
                            <a:noFill/>
                          </a:ln>
                          <a:solidFill>
                            <a:schemeClr val="tx1"/>
                          </a:solidFill>
                          <a:effectLst/>
                          <a:latin typeface="Arial" panose="020B0604020202020204" pitchFamily="34" charset="0"/>
                          <a:ea typeface="+mn-ea"/>
                          <a:cs typeface="+mn-cs"/>
                        </a:rPr>
                        <a:t>Partial</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0469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1520" y="247948"/>
            <a:ext cx="8746706" cy="864096"/>
          </a:xfrm>
        </p:spPr>
        <p:txBody>
          <a:bodyPr/>
          <a:lstStyle/>
          <a:p>
            <a:pPr>
              <a:spcAft>
                <a:spcPts val="1200"/>
              </a:spcAft>
            </a:pPr>
            <a:r>
              <a:rPr lang="en-US" dirty="0"/>
              <a:t>Table of Contents</a:t>
            </a:r>
            <a:endParaRPr lang="en-CA" dirty="0"/>
          </a:p>
        </p:txBody>
      </p:sp>
      <p:sp>
        <p:nvSpPr>
          <p:cNvPr id="5" name="Text Placeholder 8"/>
          <p:cNvSpPr>
            <a:spLocks noGrp="1"/>
          </p:cNvSpPr>
          <p:nvPr>
            <p:ph type="body" sz="quarter" idx="16"/>
          </p:nvPr>
        </p:nvSpPr>
        <p:spPr>
          <a:xfrm>
            <a:off x="360607" y="1268730"/>
            <a:ext cx="8384147" cy="5113364"/>
          </a:xfrm>
        </p:spPr>
        <p:txBody>
          <a:bodyPr/>
          <a:lstStyle/>
          <a:p>
            <a:pPr marL="0" indent="0">
              <a:spcBef>
                <a:spcPts val="600"/>
              </a:spcBef>
              <a:spcAft>
                <a:spcPts val="600"/>
              </a:spcAft>
              <a:buNone/>
            </a:pPr>
            <a:r>
              <a:rPr lang="en-CA" sz="1600" b="1" dirty="0">
                <a:cs typeface="Calibri" pitchFamily="34" charset="0"/>
              </a:rPr>
              <a:t>Introduction</a:t>
            </a:r>
            <a:endParaRPr lang="en-CA" sz="1400" b="1" dirty="0">
              <a:cs typeface="Calibri" pitchFamily="34" charset="0"/>
            </a:endParaRPr>
          </a:p>
          <a:p>
            <a:pPr marL="473075" lvl="1" indent="-285750">
              <a:spcBef>
                <a:spcPts val="600"/>
              </a:spcBef>
              <a:spcAft>
                <a:spcPts val="600"/>
              </a:spcAft>
            </a:pPr>
            <a:r>
              <a:rPr lang="en-CA" sz="1400" dirty="0">
                <a:cs typeface="Calibri" pitchFamily="34" charset="0"/>
              </a:rPr>
              <a:t>Background</a:t>
            </a:r>
          </a:p>
          <a:p>
            <a:pPr marL="473075" lvl="1" indent="-285750">
              <a:spcBef>
                <a:spcPts val="600"/>
              </a:spcBef>
              <a:spcAft>
                <a:spcPts val="600"/>
              </a:spcAft>
            </a:pPr>
            <a:r>
              <a:rPr lang="en-CA" sz="1400" dirty="0">
                <a:cs typeface="Calibri" pitchFamily="34" charset="0"/>
              </a:rPr>
              <a:t>Executive Summary</a:t>
            </a:r>
          </a:p>
          <a:p>
            <a:pPr marL="0" indent="0">
              <a:spcBef>
                <a:spcPts val="600"/>
              </a:spcBef>
              <a:spcAft>
                <a:spcPts val="600"/>
              </a:spcAft>
              <a:buNone/>
            </a:pPr>
            <a:r>
              <a:rPr lang="en-CA" sz="1600" b="1" dirty="0">
                <a:cs typeface="Calibri" pitchFamily="34" charset="0"/>
              </a:rPr>
              <a:t>Assessment Findings &amp; Recommendations</a:t>
            </a:r>
            <a:endParaRPr lang="en-CA" sz="1400" b="1" dirty="0">
              <a:cs typeface="Calibri" pitchFamily="34" charset="0"/>
            </a:endParaRPr>
          </a:p>
          <a:p>
            <a:pPr marL="473075" lvl="1" indent="-285750">
              <a:spcBef>
                <a:spcPts val="600"/>
              </a:spcBef>
              <a:spcAft>
                <a:spcPts val="600"/>
              </a:spcAft>
            </a:pPr>
            <a:r>
              <a:rPr lang="en-CA" sz="1400" dirty="0">
                <a:cs typeface="Calibri" pitchFamily="34" charset="0"/>
              </a:rPr>
              <a:t>Plan Viability</a:t>
            </a:r>
            <a:endParaRPr lang="en-CA" dirty="0">
              <a:cs typeface="Calibri" pitchFamily="34" charset="0"/>
            </a:endParaRPr>
          </a:p>
          <a:p>
            <a:pPr marL="473075" lvl="1" indent="-285750">
              <a:spcBef>
                <a:spcPts val="600"/>
              </a:spcBef>
              <a:spcAft>
                <a:spcPts val="600"/>
              </a:spcAft>
            </a:pPr>
            <a:r>
              <a:rPr lang="en-CA" sz="1400" dirty="0">
                <a:cs typeface="Calibri" pitchFamily="34" charset="0"/>
              </a:rPr>
              <a:t>Project Management Practice</a:t>
            </a:r>
          </a:p>
          <a:p>
            <a:pPr marL="473075" lvl="1" indent="-285750">
              <a:spcBef>
                <a:spcPts val="600"/>
              </a:spcBef>
              <a:spcAft>
                <a:spcPts val="600"/>
              </a:spcAft>
            </a:pPr>
            <a:r>
              <a:rPr lang="en-CA" sz="1400" dirty="0">
                <a:cs typeface="Calibri" pitchFamily="34" charset="0"/>
              </a:rPr>
              <a:t>FY17 Q4 Assessment Summary</a:t>
            </a:r>
          </a:p>
          <a:p>
            <a:pPr marL="0" indent="0">
              <a:spcBef>
                <a:spcPts val="600"/>
              </a:spcBef>
              <a:spcAft>
                <a:spcPts val="600"/>
              </a:spcAft>
              <a:buNone/>
            </a:pPr>
            <a:r>
              <a:rPr lang="en-CA" sz="1600" b="1" dirty="0">
                <a:cs typeface="Calibri" pitchFamily="34" charset="0"/>
              </a:rPr>
              <a:t>Appendices</a:t>
            </a:r>
          </a:p>
          <a:p>
            <a:pPr marL="473075" lvl="1" indent="-285750">
              <a:spcBef>
                <a:spcPts val="600"/>
              </a:spcBef>
              <a:spcAft>
                <a:spcPts val="600"/>
              </a:spcAft>
            </a:pPr>
            <a:r>
              <a:rPr lang="en-CA" sz="1400" dirty="0">
                <a:cs typeface="Calibri" pitchFamily="34" charset="0"/>
              </a:rPr>
              <a:t>A: Independent Assessment Process</a:t>
            </a:r>
          </a:p>
          <a:p>
            <a:pPr marL="473075" lvl="1" indent="-285750">
              <a:spcBef>
                <a:spcPts val="600"/>
              </a:spcBef>
              <a:spcAft>
                <a:spcPts val="600"/>
              </a:spcAft>
            </a:pPr>
            <a:r>
              <a:rPr lang="en-CA" sz="1400" dirty="0">
                <a:cs typeface="Calibri" pitchFamily="34" charset="0"/>
              </a:rPr>
              <a:t>B: Detailed Assessment</a:t>
            </a:r>
          </a:p>
          <a:p>
            <a:pPr marL="473075" lvl="1" indent="-285750">
              <a:spcBef>
                <a:spcPts val="600"/>
              </a:spcBef>
              <a:spcAft>
                <a:spcPts val="600"/>
              </a:spcAft>
            </a:pPr>
            <a:r>
              <a:rPr lang="en-CA" sz="1400" dirty="0">
                <a:cs typeface="Calibri" pitchFamily="34" charset="0"/>
              </a:rPr>
              <a:t>C: List of Interviewed Stakeholders</a:t>
            </a:r>
          </a:p>
        </p:txBody>
      </p:sp>
    </p:spTree>
    <p:extLst>
      <p:ext uri="{BB962C8B-B14F-4D97-AF65-F5344CB8AC3E}">
        <p14:creationId xmlns:p14="http://schemas.microsoft.com/office/powerpoint/2010/main" val="36469893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Plan Viability: Post Implementation</a:t>
            </a:r>
          </a:p>
        </p:txBody>
      </p:sp>
      <p:sp>
        <p:nvSpPr>
          <p:cNvPr id="5" name="Rectangle 4"/>
          <p:cNvSpPr/>
          <p:nvPr/>
        </p:nvSpPr>
        <p:spPr>
          <a:xfrm>
            <a:off x="251520" y="4042181"/>
            <a:ext cx="3131760" cy="227860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CA" sz="1000" dirty="0">
              <a:solidFill>
                <a:schemeClr val="tx1"/>
              </a:solidFill>
            </a:endParaRPr>
          </a:p>
        </p:txBody>
      </p:sp>
      <p:sp>
        <p:nvSpPr>
          <p:cNvPr id="7" name="Rectangle 6"/>
          <p:cNvSpPr/>
          <p:nvPr/>
        </p:nvSpPr>
        <p:spPr>
          <a:xfrm>
            <a:off x="251520" y="3689275"/>
            <a:ext cx="3131760"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Last Quarter’s Recommendations</a:t>
            </a:r>
          </a:p>
        </p:txBody>
      </p:sp>
      <p:grpSp>
        <p:nvGrpSpPr>
          <p:cNvPr id="16" name="Group 15"/>
          <p:cNvGrpSpPr/>
          <p:nvPr/>
        </p:nvGrpSpPr>
        <p:grpSpPr>
          <a:xfrm>
            <a:off x="4701300" y="3682181"/>
            <a:ext cx="4176000" cy="2638608"/>
            <a:chOff x="9024831" y="3939907"/>
            <a:chExt cx="4320000" cy="2638608"/>
          </a:xfrm>
        </p:grpSpPr>
        <p:sp>
          <p:nvSpPr>
            <p:cNvPr id="17" name="Rectangle 16"/>
            <p:cNvSpPr/>
            <p:nvPr/>
          </p:nvSpPr>
          <p:spPr>
            <a:xfrm>
              <a:off x="9024831" y="4299907"/>
              <a:ext cx="4320000" cy="227860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PMO and Business Integration teams to support developing the ongoing operations support processes. Incorporate these identified activities in the Program plan.</a:t>
              </a:r>
            </a:p>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Focus on assessing content and not just process adherence for deliverables management.</a:t>
              </a:r>
            </a:p>
            <a:p>
              <a:pPr marL="180975" lvl="0" indent="-180975" algn="l">
                <a:lnSpc>
                  <a:spcPct val="90000"/>
                </a:lnSpc>
                <a:spcBef>
                  <a:spcPct val="30000"/>
                </a:spcBef>
                <a:buSzPct val="80000"/>
                <a:buFontTx/>
                <a:buChar char="•"/>
              </a:pPr>
              <a:endParaRPr lang="en-CA" altLang="en-US" sz="1000" dirty="0">
                <a:solidFill>
                  <a:schemeClr val="tx1"/>
                </a:solidFill>
                <a:latin typeface="Arial" panose="020B0604020202020204" pitchFamily="34" charset="0"/>
              </a:endParaRPr>
            </a:p>
            <a:p>
              <a:pPr marL="180975" lvl="0" indent="-180975" algn="l">
                <a:lnSpc>
                  <a:spcPct val="90000"/>
                </a:lnSpc>
                <a:spcBef>
                  <a:spcPct val="30000"/>
                </a:spcBef>
                <a:buSzPct val="80000"/>
                <a:buFontTx/>
                <a:buChar char="•"/>
              </a:pPr>
              <a:endParaRPr lang="en-CA" altLang="en-US" sz="1000" dirty="0">
                <a:solidFill>
                  <a:schemeClr val="tx1"/>
                </a:solidFill>
                <a:latin typeface="Arial" panose="020B0604020202020204" pitchFamily="34" charset="0"/>
              </a:endParaRPr>
            </a:p>
            <a:p>
              <a:pPr marL="180975" lvl="0" indent="-180975" algn="l">
                <a:lnSpc>
                  <a:spcPct val="90000"/>
                </a:lnSpc>
                <a:spcBef>
                  <a:spcPct val="30000"/>
                </a:spcBef>
                <a:buSzPct val="80000"/>
                <a:buFontTx/>
                <a:buChar char="•"/>
              </a:pPr>
              <a:endParaRPr lang="en-CA" altLang="en-US" sz="1000" dirty="0">
                <a:solidFill>
                  <a:schemeClr val="tx1"/>
                </a:solidFill>
                <a:latin typeface="Arial" panose="020B0604020202020204" pitchFamily="34" charset="0"/>
              </a:endParaRPr>
            </a:p>
            <a:p>
              <a:pPr marL="180975" lvl="0" indent="-180975" algn="l">
                <a:lnSpc>
                  <a:spcPct val="90000"/>
                </a:lnSpc>
                <a:spcBef>
                  <a:spcPct val="30000"/>
                </a:spcBef>
                <a:buSzPct val="80000"/>
                <a:buFontTx/>
                <a:buChar char="•"/>
              </a:pPr>
              <a:endParaRPr lang="en-CA" altLang="en-US" sz="1000" dirty="0">
                <a:solidFill>
                  <a:schemeClr val="tx1"/>
                </a:solidFill>
                <a:latin typeface="Arial" panose="020B0604020202020204" pitchFamily="34" charset="0"/>
              </a:endParaRPr>
            </a:p>
            <a:p>
              <a:pPr marL="171450" indent="-171450" algn="l">
                <a:buFont typeface="Arial" panose="020B0604020202020204" pitchFamily="34" charset="0"/>
                <a:buChar char="•"/>
              </a:pPr>
              <a:endParaRPr lang="en-CA" sz="1000" dirty="0">
                <a:solidFill>
                  <a:schemeClr val="tx1"/>
                </a:solidFill>
              </a:endParaRPr>
            </a:p>
          </p:txBody>
        </p:sp>
        <p:sp>
          <p:nvSpPr>
            <p:cNvPr id="24" name="Rectangle 23"/>
            <p:cNvSpPr/>
            <p:nvPr/>
          </p:nvSpPr>
          <p:spPr>
            <a:xfrm>
              <a:off x="9024831" y="3939907"/>
              <a:ext cx="4320000"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This Quarter’s Recommendations</a:t>
              </a:r>
            </a:p>
          </p:txBody>
        </p:sp>
      </p:grpSp>
      <p:grpSp>
        <p:nvGrpSpPr>
          <p:cNvPr id="25" name="Group 24"/>
          <p:cNvGrpSpPr/>
          <p:nvPr/>
        </p:nvGrpSpPr>
        <p:grpSpPr>
          <a:xfrm>
            <a:off x="251520" y="1306522"/>
            <a:ext cx="4176000" cy="2094340"/>
            <a:chOff x="9024831" y="3939907"/>
            <a:chExt cx="4320000" cy="2094340"/>
          </a:xfrm>
        </p:grpSpPr>
        <p:sp>
          <p:nvSpPr>
            <p:cNvPr id="26" name="Rectangle 25"/>
            <p:cNvSpPr/>
            <p:nvPr/>
          </p:nvSpPr>
          <p:spPr>
            <a:xfrm>
              <a:off x="9024831" y="4299907"/>
              <a:ext cx="4320000" cy="173434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Ensure there is adequate business and technology training for end users. </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Establish Post Implementation Review process.</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Schedule Post Implementation Review.</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Focus on assessing the following:</a:t>
              </a:r>
            </a:p>
            <a:p>
              <a:pPr marL="542925" lvl="1" indent="-180975" algn="l">
                <a:lnSpc>
                  <a:spcPct val="90000"/>
                </a:lnSpc>
                <a:spcBef>
                  <a:spcPct val="30000"/>
                </a:spcBef>
                <a:buSzPct val="80000"/>
                <a:buFontTx/>
                <a:buChar char="•"/>
                <a:defRPr/>
              </a:pPr>
              <a:r>
                <a:rPr lang="en-CA" altLang="en-US" sz="900" dirty="0">
                  <a:solidFill>
                    <a:schemeClr val="tx1"/>
                  </a:solidFill>
                  <a:latin typeface="Arial" panose="020B0604020202020204" pitchFamily="34" charset="0"/>
                </a:rPr>
                <a:t>Quality of deliverables</a:t>
              </a:r>
            </a:p>
            <a:p>
              <a:pPr marL="542925" lvl="1" indent="-180975" algn="l">
                <a:lnSpc>
                  <a:spcPct val="90000"/>
                </a:lnSpc>
                <a:spcBef>
                  <a:spcPct val="30000"/>
                </a:spcBef>
                <a:buSzPct val="80000"/>
                <a:buFontTx/>
                <a:buChar char="•"/>
                <a:defRPr/>
              </a:pPr>
              <a:r>
                <a:rPr lang="en-CA" altLang="en-US" sz="900" dirty="0">
                  <a:solidFill>
                    <a:schemeClr val="tx1"/>
                  </a:solidFill>
                  <a:latin typeface="Arial" panose="020B0604020202020204" pitchFamily="34" charset="0"/>
                </a:rPr>
                <a:t>Benefits realization</a:t>
              </a:r>
            </a:p>
            <a:p>
              <a:pPr marL="542925" lvl="1" indent="-180975" algn="l">
                <a:lnSpc>
                  <a:spcPct val="90000"/>
                </a:lnSpc>
                <a:spcBef>
                  <a:spcPct val="30000"/>
                </a:spcBef>
                <a:buSzPct val="80000"/>
                <a:buFontTx/>
                <a:buChar char="•"/>
                <a:defRPr/>
              </a:pPr>
              <a:r>
                <a:rPr lang="en-CA" altLang="en-US" sz="900" dirty="0">
                  <a:solidFill>
                    <a:schemeClr val="tx1"/>
                  </a:solidFill>
                  <a:latin typeface="Arial" panose="020B0604020202020204" pitchFamily="34" charset="0"/>
                </a:rPr>
                <a:t>Organizational impact</a:t>
              </a:r>
            </a:p>
            <a:p>
              <a:pPr marL="171450" indent="-171450" algn="l">
                <a:buFont typeface="Arial" panose="020B0604020202020204" pitchFamily="34" charset="0"/>
                <a:buChar char="•"/>
              </a:pPr>
              <a:endParaRPr lang="en-CA" sz="1000" dirty="0">
                <a:solidFill>
                  <a:schemeClr val="tx1"/>
                </a:solidFill>
              </a:endParaRPr>
            </a:p>
          </p:txBody>
        </p:sp>
        <p:sp>
          <p:nvSpPr>
            <p:cNvPr id="27" name="Rectangle 26"/>
            <p:cNvSpPr/>
            <p:nvPr/>
          </p:nvSpPr>
          <p:spPr>
            <a:xfrm>
              <a:off x="9024831" y="3939907"/>
              <a:ext cx="4320000" cy="360000"/>
            </a:xfrm>
            <a:prstGeom prst="rect">
              <a:avLst/>
            </a:prstGeom>
            <a:solidFill>
              <a:srgbClr val="65AEB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Best Practices</a:t>
              </a:r>
            </a:p>
          </p:txBody>
        </p:sp>
      </p:grpSp>
      <p:grpSp>
        <p:nvGrpSpPr>
          <p:cNvPr id="44" name="Group 43"/>
          <p:cNvGrpSpPr/>
          <p:nvPr/>
        </p:nvGrpSpPr>
        <p:grpSpPr>
          <a:xfrm>
            <a:off x="4706326" y="1304744"/>
            <a:ext cx="4177378" cy="2100327"/>
            <a:chOff x="4706326" y="1304744"/>
            <a:chExt cx="4177378" cy="2100327"/>
          </a:xfrm>
        </p:grpSpPr>
        <p:sp>
          <p:nvSpPr>
            <p:cNvPr id="29" name="Rectangle 28"/>
            <p:cNvSpPr/>
            <p:nvPr/>
          </p:nvSpPr>
          <p:spPr>
            <a:xfrm>
              <a:off x="4706326" y="1666522"/>
              <a:ext cx="4176000" cy="1738549"/>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The PMO has established a deliverables management process, which is continuing to be re-defined.</a:t>
              </a:r>
            </a:p>
            <a:p>
              <a:pPr marL="180975"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The Business Implementation team has a dedicated lead for the OCM and Organizational Readiness teams.</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Quarterly throughout the project, IV&amp;V assessments will be carried out reviewing progress and any impacts to major project milestone dates.</a:t>
              </a:r>
              <a:endParaRPr lang="en-CA" altLang="en-US" sz="900" dirty="0">
                <a:solidFill>
                  <a:schemeClr val="tx1"/>
                </a:solidFill>
                <a:latin typeface="Arial" panose="020B0604020202020204" pitchFamily="34" charset="0"/>
              </a:endParaRPr>
            </a:p>
            <a:p>
              <a:pPr marL="180975"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IV&amp;V findings and progress are documented, actively managed, and reported against to the CIO.</a:t>
              </a:r>
            </a:p>
          </p:txBody>
        </p:sp>
        <p:sp>
          <p:nvSpPr>
            <p:cNvPr id="30" name="Rectangle 29"/>
            <p:cNvSpPr/>
            <p:nvPr/>
          </p:nvSpPr>
          <p:spPr>
            <a:xfrm>
              <a:off x="4706326" y="1304744"/>
              <a:ext cx="4176000" cy="360000"/>
            </a:xfrm>
            <a:prstGeom prst="rect">
              <a:avLst/>
            </a:prstGeom>
            <a:solidFill>
              <a:srgbClr val="65AEB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Key Findings</a:t>
              </a:r>
            </a:p>
          </p:txBody>
        </p:sp>
        <p:sp>
          <p:nvSpPr>
            <p:cNvPr id="31" name="Rectangle 30"/>
            <p:cNvSpPr/>
            <p:nvPr/>
          </p:nvSpPr>
          <p:spPr>
            <a:xfrm>
              <a:off x="6188385" y="1304744"/>
              <a:ext cx="919297"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solidFill>
                    <a:schemeClr val="bg1"/>
                  </a:solidFill>
                </a:rPr>
                <a:t>FY17 Q3</a:t>
              </a:r>
            </a:p>
          </p:txBody>
        </p:sp>
        <p:sp>
          <p:nvSpPr>
            <p:cNvPr id="32" name="Rectangle 31"/>
            <p:cNvSpPr/>
            <p:nvPr/>
          </p:nvSpPr>
          <p:spPr>
            <a:xfrm>
              <a:off x="7536764" y="1304744"/>
              <a:ext cx="919297"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solidFill>
                    <a:schemeClr val="bg1"/>
                  </a:solidFill>
                </a:rPr>
                <a:t>FY17 Q4</a:t>
              </a:r>
            </a:p>
          </p:txBody>
        </p:sp>
        <p:sp>
          <p:nvSpPr>
            <p:cNvPr id="34" name="Rectangle 33"/>
            <p:cNvSpPr/>
            <p:nvPr/>
          </p:nvSpPr>
          <p:spPr>
            <a:xfrm>
              <a:off x="8438227" y="1304744"/>
              <a:ext cx="445477"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CA" sz="1400" b="1" dirty="0"/>
            </a:p>
          </p:txBody>
        </p:sp>
        <p:sp>
          <p:nvSpPr>
            <p:cNvPr id="21" name="Oval 72"/>
            <p:cNvSpPr>
              <a:spLocks noChangeArrowheads="1"/>
            </p:cNvSpPr>
            <p:nvPr/>
          </p:nvSpPr>
          <p:spPr bwMode="auto">
            <a:xfrm>
              <a:off x="8574755" y="1383926"/>
              <a:ext cx="173039" cy="178773"/>
            </a:xfrm>
            <a:prstGeom prst="ellipse">
              <a:avLst/>
            </a:prstGeom>
            <a:solidFill>
              <a:srgbClr val="00B05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5" name="Rectangle 34"/>
            <p:cNvSpPr/>
            <p:nvPr/>
          </p:nvSpPr>
          <p:spPr>
            <a:xfrm>
              <a:off x="7103892" y="1304744"/>
              <a:ext cx="445477"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CA" sz="1400" b="1" dirty="0"/>
            </a:p>
          </p:txBody>
        </p:sp>
        <p:sp>
          <p:nvSpPr>
            <p:cNvPr id="36" name="Oval 72"/>
            <p:cNvSpPr>
              <a:spLocks noChangeArrowheads="1"/>
            </p:cNvSpPr>
            <p:nvPr/>
          </p:nvSpPr>
          <p:spPr bwMode="auto">
            <a:xfrm>
              <a:off x="7233809" y="1383927"/>
              <a:ext cx="173039" cy="178773"/>
            </a:xfrm>
            <a:prstGeom prst="ellipse">
              <a:avLst/>
            </a:prstGeom>
            <a:solidFill>
              <a:srgbClr val="00B05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7" name="Rectangle 36"/>
          <p:cNvSpPr/>
          <p:nvPr/>
        </p:nvSpPr>
        <p:spPr>
          <a:xfrm>
            <a:off x="3383280" y="4042180"/>
            <a:ext cx="1044240" cy="2278609"/>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gn="l">
              <a:buFont typeface="Arial" panose="020B0604020202020204" pitchFamily="34" charset="0"/>
              <a:buChar char="•"/>
            </a:pPr>
            <a:endParaRPr lang="en-CA" sz="1000" dirty="0">
              <a:solidFill>
                <a:schemeClr val="tx1"/>
              </a:solidFill>
            </a:endParaRPr>
          </a:p>
        </p:txBody>
      </p:sp>
      <p:sp>
        <p:nvSpPr>
          <p:cNvPr id="38" name="Rectangle 37"/>
          <p:cNvSpPr/>
          <p:nvPr/>
        </p:nvSpPr>
        <p:spPr>
          <a:xfrm>
            <a:off x="3383280" y="3689275"/>
            <a:ext cx="1044240"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Progress</a:t>
            </a:r>
          </a:p>
        </p:txBody>
      </p:sp>
      <p:graphicFrame>
        <p:nvGraphicFramePr>
          <p:cNvPr id="41" name="Table 40"/>
          <p:cNvGraphicFramePr>
            <a:graphicFrameLocks noGrp="1"/>
          </p:cNvGraphicFramePr>
          <p:nvPr>
            <p:extLst>
              <p:ext uri="{D42A27DB-BD31-4B8C-83A1-F6EECF244321}">
                <p14:modId xmlns:p14="http://schemas.microsoft.com/office/powerpoint/2010/main" val="57666710"/>
              </p:ext>
            </p:extLst>
          </p:nvPr>
        </p:nvGraphicFramePr>
        <p:xfrm>
          <a:off x="285810" y="4081155"/>
          <a:ext cx="4057590" cy="966960"/>
        </p:xfrm>
        <a:graphic>
          <a:graphicData uri="http://schemas.openxmlformats.org/drawingml/2006/table">
            <a:tbl>
              <a:tblPr bandCol="1">
                <a:tableStyleId>{5C22544A-7EE6-4342-B048-85BDC9FD1C3A}</a:tableStyleId>
              </a:tblPr>
              <a:tblGrid>
                <a:gridCol w="3098835">
                  <a:extLst>
                    <a:ext uri="{9D8B030D-6E8A-4147-A177-3AD203B41FA5}">
                      <a16:colId xmlns:a16="http://schemas.microsoft.com/office/drawing/2014/main" val="20000"/>
                    </a:ext>
                  </a:extLst>
                </a:gridCol>
                <a:gridCol w="958755">
                  <a:extLst>
                    <a:ext uri="{9D8B030D-6E8A-4147-A177-3AD203B41FA5}">
                      <a16:colId xmlns:a16="http://schemas.microsoft.com/office/drawing/2014/main" val="20001"/>
                    </a:ext>
                  </a:extLst>
                </a:gridCol>
              </a:tblGrid>
              <a:tr h="273675">
                <a:tc>
                  <a:txBody>
                    <a:bodyPr/>
                    <a:lstStyle/>
                    <a:p>
                      <a:pPr marL="180975" marR="0" lvl="0" indent="-180975" algn="l" defTabSz="914400" rtl="0" eaLnBrk="1" fontAlgn="auto" latinLnBrk="0" hangingPunct="1">
                        <a:lnSpc>
                          <a:spcPct val="90000"/>
                        </a:lnSpc>
                        <a:spcBef>
                          <a:spcPct val="30000"/>
                        </a:spcBef>
                        <a:spcAft>
                          <a:spcPts val="0"/>
                        </a:spcAft>
                        <a:buClrTx/>
                        <a:buSzPct val="80000"/>
                        <a:buFontTx/>
                        <a:buChar char="•"/>
                        <a:tabLst/>
                        <a:defRPr/>
                      </a:pPr>
                      <a:r>
                        <a:rPr lang="en-CA" altLang="en-US" sz="1000" dirty="0">
                          <a:solidFill>
                            <a:schemeClr val="tx1"/>
                          </a:solidFill>
                          <a:latin typeface="Arial" panose="020B0604020202020204" pitchFamily="34" charset="0"/>
                        </a:rPr>
                        <a:t>PMO and Business Integration teams to support developing the ongoing operations support processes. Incorporate these identified activities in the Program plan.</a:t>
                      </a:r>
                    </a:p>
                  </a:txBody>
                  <a:tcPr marT="36000" marB="36000">
                    <a:lnR w="38100"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altLang="en-US" sz="1000" b="0" i="0" u="none" strike="noStrike" kern="1200" cap="none" normalizeH="0" baseline="0" dirty="0">
                          <a:ln>
                            <a:noFill/>
                          </a:ln>
                          <a:solidFill>
                            <a:schemeClr val="tx1"/>
                          </a:solidFill>
                          <a:effectLst/>
                          <a:latin typeface="Arial" panose="020B0604020202020204" pitchFamily="34" charset="0"/>
                          <a:ea typeface="+mn-ea"/>
                          <a:cs typeface="+mn-cs"/>
                        </a:rPr>
                        <a:t>Partial</a:t>
                      </a:r>
                    </a:p>
                  </a:txBody>
                  <a:tcPr marT="36000" marB="36000">
                    <a:lnL w="38100" cap="flat" cmpd="sng" algn="ctr">
                      <a:solidFill>
                        <a:schemeClr val="tx1"/>
                      </a:solidFill>
                      <a:prstDash val="solid"/>
                      <a:round/>
                      <a:headEnd type="none" w="med" len="med"/>
                      <a:tailEnd type="none" w="med" len="med"/>
                    </a:lnL>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74320">
                <a:tc>
                  <a:txBody>
                    <a:bodyPr/>
                    <a:lstStyle/>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Identify business sponsors to own realizing benefits.</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altLang="en-US" sz="1000" b="0" i="0" u="none" strike="noStrike" kern="1200" cap="none" normalizeH="0" baseline="0" dirty="0">
                          <a:ln>
                            <a:noFill/>
                          </a:ln>
                          <a:solidFill>
                            <a:schemeClr val="tx1"/>
                          </a:solidFill>
                          <a:effectLst/>
                          <a:latin typeface="Arial" panose="020B0604020202020204" pitchFamily="34" charset="0"/>
                          <a:ea typeface="+mn-ea"/>
                          <a:cs typeface="+mn-cs"/>
                        </a:rPr>
                        <a:t>Complete</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257956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Plan Viability: Overall Quality Assurance</a:t>
            </a:r>
          </a:p>
        </p:txBody>
      </p:sp>
      <p:sp>
        <p:nvSpPr>
          <p:cNvPr id="5" name="Rectangle 4"/>
          <p:cNvSpPr/>
          <p:nvPr/>
        </p:nvSpPr>
        <p:spPr>
          <a:xfrm>
            <a:off x="251520" y="4042181"/>
            <a:ext cx="3131760" cy="227860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CA" sz="1000" dirty="0">
              <a:solidFill>
                <a:schemeClr val="tx1"/>
              </a:solidFill>
            </a:endParaRPr>
          </a:p>
        </p:txBody>
      </p:sp>
      <p:sp>
        <p:nvSpPr>
          <p:cNvPr id="7" name="Rectangle 6"/>
          <p:cNvSpPr/>
          <p:nvPr/>
        </p:nvSpPr>
        <p:spPr>
          <a:xfrm>
            <a:off x="251520" y="3689275"/>
            <a:ext cx="3131760"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Last Quarter’s Recommendations</a:t>
            </a:r>
          </a:p>
        </p:txBody>
      </p:sp>
      <p:grpSp>
        <p:nvGrpSpPr>
          <p:cNvPr id="16" name="Group 15"/>
          <p:cNvGrpSpPr/>
          <p:nvPr/>
        </p:nvGrpSpPr>
        <p:grpSpPr>
          <a:xfrm>
            <a:off x="4701300" y="3682181"/>
            <a:ext cx="4176000" cy="2638608"/>
            <a:chOff x="9024831" y="3939907"/>
            <a:chExt cx="4320000" cy="2638608"/>
          </a:xfrm>
        </p:grpSpPr>
        <p:sp>
          <p:nvSpPr>
            <p:cNvPr id="17" name="Rectangle 16"/>
            <p:cNvSpPr/>
            <p:nvPr/>
          </p:nvSpPr>
          <p:spPr>
            <a:xfrm>
              <a:off x="9024831" y="4299907"/>
              <a:ext cx="4320000" cy="227860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Create a detailed quality assurance plan.</a:t>
              </a:r>
            </a:p>
            <a:p>
              <a:pPr marL="180975" lvl="0" indent="-180975" algn="l">
                <a:lnSpc>
                  <a:spcPct val="90000"/>
                </a:lnSpc>
                <a:spcBef>
                  <a:spcPct val="30000"/>
                </a:spcBef>
                <a:buSzPct val="80000"/>
                <a:buFontTx/>
                <a:buChar char="•"/>
              </a:pPr>
              <a:r>
                <a:rPr lang="en-CA" sz="1000" dirty="0">
                  <a:solidFill>
                    <a:schemeClr val="tx1"/>
                  </a:solidFill>
                  <a:latin typeface="Arial" panose="020B0604020202020204" pitchFamily="34" charset="0"/>
                </a:rPr>
                <a:t>Assign ownership and responsibilities of the QA plan.</a:t>
              </a:r>
            </a:p>
            <a:p>
              <a:pPr marL="180975" lvl="0" indent="-180975" algn="l">
                <a:lnSpc>
                  <a:spcPct val="90000"/>
                </a:lnSpc>
                <a:spcBef>
                  <a:spcPct val="30000"/>
                </a:spcBef>
                <a:buSzPct val="80000"/>
                <a:buFontTx/>
                <a:buChar char="•"/>
              </a:pPr>
              <a:r>
                <a:rPr lang="en-CA" sz="1000" dirty="0">
                  <a:solidFill>
                    <a:schemeClr val="tx1"/>
                  </a:solidFill>
                  <a:latin typeface="Arial" panose="020B0604020202020204" pitchFamily="34" charset="0"/>
                </a:rPr>
                <a:t>Develop integration and regression testing plans.</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Ensure that the appropriate testing resources, including tools, are in place.</a:t>
              </a:r>
            </a:p>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Document acceptance criteria, including performance and non-functional requirements.</a:t>
              </a:r>
            </a:p>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Develop both the user acceptance strategy and acceptance process. </a:t>
              </a:r>
              <a:endParaRPr lang="en-CA" sz="1000" dirty="0">
                <a:solidFill>
                  <a:schemeClr val="tx1"/>
                </a:solidFill>
                <a:latin typeface="Arial" panose="020B0604020202020204" pitchFamily="34" charset="0"/>
              </a:endParaRPr>
            </a:p>
            <a:p>
              <a:pPr marL="180975" indent="-180975" algn="l">
                <a:lnSpc>
                  <a:spcPct val="90000"/>
                </a:lnSpc>
                <a:spcBef>
                  <a:spcPct val="30000"/>
                </a:spcBef>
                <a:buSzPct val="80000"/>
                <a:buFontTx/>
                <a:buChar char="•"/>
              </a:pPr>
              <a:endParaRPr lang="en-CA" altLang="en-US" sz="1000" b="1" dirty="0">
                <a:solidFill>
                  <a:srgbClr val="00B050"/>
                </a:solidFill>
                <a:latin typeface="Arial" panose="020B0604020202020204" pitchFamily="34" charset="0"/>
              </a:endParaRPr>
            </a:p>
            <a:p>
              <a:pPr marL="180975" lvl="0" indent="-180975" algn="l">
                <a:lnSpc>
                  <a:spcPct val="90000"/>
                </a:lnSpc>
                <a:spcBef>
                  <a:spcPct val="30000"/>
                </a:spcBef>
                <a:buSzPct val="80000"/>
                <a:buFontTx/>
                <a:buChar char="•"/>
              </a:pPr>
              <a:endParaRPr lang="en-CA" sz="1000" dirty="0">
                <a:solidFill>
                  <a:schemeClr val="tx1"/>
                </a:solidFill>
              </a:endParaRPr>
            </a:p>
          </p:txBody>
        </p:sp>
        <p:sp>
          <p:nvSpPr>
            <p:cNvPr id="24" name="Rectangle 23"/>
            <p:cNvSpPr/>
            <p:nvPr/>
          </p:nvSpPr>
          <p:spPr>
            <a:xfrm>
              <a:off x="9024831" y="3939907"/>
              <a:ext cx="4320000"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This Quarter’s Recommendations</a:t>
              </a:r>
            </a:p>
          </p:txBody>
        </p:sp>
      </p:grpSp>
      <p:grpSp>
        <p:nvGrpSpPr>
          <p:cNvPr id="25" name="Group 24"/>
          <p:cNvGrpSpPr/>
          <p:nvPr/>
        </p:nvGrpSpPr>
        <p:grpSpPr>
          <a:xfrm>
            <a:off x="251520" y="1306522"/>
            <a:ext cx="4176000" cy="2094340"/>
            <a:chOff x="9024831" y="3939907"/>
            <a:chExt cx="4320000" cy="2094340"/>
          </a:xfrm>
        </p:grpSpPr>
        <p:sp>
          <p:nvSpPr>
            <p:cNvPr id="26" name="Rectangle 25"/>
            <p:cNvSpPr/>
            <p:nvPr/>
          </p:nvSpPr>
          <p:spPr>
            <a:xfrm>
              <a:off x="9024831" y="4299907"/>
              <a:ext cx="4320000" cy="173434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Ensure that quality requirements is tied to quality assurance testing processes and are clearly communicated to all the project team members.</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Ensure that there is ownership of quality assurance.</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Ensure that decision requests are made with appropriate timing.</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Ensure there are Quality Control measures in place throughout the project cycle.</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Ensure that acceptance criteria and the process for acceptance is established for each deliverable.</a:t>
              </a:r>
            </a:p>
            <a:p>
              <a:pPr marL="171450" indent="-171450" algn="l">
                <a:buFont typeface="Arial" panose="020B0604020202020204" pitchFamily="34" charset="0"/>
                <a:buChar char="•"/>
              </a:pPr>
              <a:endParaRPr lang="en-CA" sz="1000" dirty="0">
                <a:solidFill>
                  <a:schemeClr val="tx1"/>
                </a:solidFill>
              </a:endParaRPr>
            </a:p>
          </p:txBody>
        </p:sp>
        <p:sp>
          <p:nvSpPr>
            <p:cNvPr id="27" name="Rectangle 26"/>
            <p:cNvSpPr/>
            <p:nvPr/>
          </p:nvSpPr>
          <p:spPr>
            <a:xfrm>
              <a:off x="9024831" y="3939907"/>
              <a:ext cx="4320000" cy="360000"/>
            </a:xfrm>
            <a:prstGeom prst="rect">
              <a:avLst/>
            </a:prstGeom>
            <a:solidFill>
              <a:srgbClr val="65AEB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Best Practices</a:t>
              </a:r>
            </a:p>
          </p:txBody>
        </p:sp>
      </p:grpSp>
      <p:grpSp>
        <p:nvGrpSpPr>
          <p:cNvPr id="44" name="Group 43"/>
          <p:cNvGrpSpPr/>
          <p:nvPr/>
        </p:nvGrpSpPr>
        <p:grpSpPr>
          <a:xfrm>
            <a:off x="4706326" y="1304744"/>
            <a:ext cx="4177378" cy="2100327"/>
            <a:chOff x="4706326" y="1304744"/>
            <a:chExt cx="4177378" cy="2100327"/>
          </a:xfrm>
        </p:grpSpPr>
        <p:sp>
          <p:nvSpPr>
            <p:cNvPr id="29" name="Rectangle 28"/>
            <p:cNvSpPr/>
            <p:nvPr/>
          </p:nvSpPr>
          <p:spPr>
            <a:xfrm>
              <a:off x="4706326" y="1666522"/>
              <a:ext cx="4176000" cy="1738549"/>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Acceptance criteria (including non-functional requirements) are still not defined, validated, and communicated.</a:t>
              </a:r>
            </a:p>
            <a:p>
              <a:pPr marL="180975"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Previous QM vendor has been released from the program.</a:t>
              </a:r>
            </a:p>
            <a:p>
              <a:pPr marL="180975"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A new QA lead has joined the project team with limited staff on his team.</a:t>
              </a:r>
            </a:p>
            <a:p>
              <a:pPr marL="180975"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The new QA lead plans to define the overall QA process in the next few months.</a:t>
              </a:r>
            </a:p>
            <a:p>
              <a:pPr marL="171450" indent="-171450" algn="l">
                <a:buFont typeface="Arial" panose="020B0604020202020204" pitchFamily="34" charset="0"/>
                <a:buChar char="•"/>
              </a:pPr>
              <a:endParaRPr lang="en-CA" sz="1000" dirty="0">
                <a:solidFill>
                  <a:schemeClr val="tx1"/>
                </a:solidFill>
              </a:endParaRPr>
            </a:p>
          </p:txBody>
        </p:sp>
        <p:sp>
          <p:nvSpPr>
            <p:cNvPr id="30" name="Rectangle 29"/>
            <p:cNvSpPr/>
            <p:nvPr/>
          </p:nvSpPr>
          <p:spPr>
            <a:xfrm>
              <a:off x="4706326" y="1304744"/>
              <a:ext cx="4176000" cy="360000"/>
            </a:xfrm>
            <a:prstGeom prst="rect">
              <a:avLst/>
            </a:prstGeom>
            <a:solidFill>
              <a:srgbClr val="65AEB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Key Findings</a:t>
              </a:r>
            </a:p>
          </p:txBody>
        </p:sp>
        <p:sp>
          <p:nvSpPr>
            <p:cNvPr id="31" name="Rectangle 30"/>
            <p:cNvSpPr/>
            <p:nvPr/>
          </p:nvSpPr>
          <p:spPr>
            <a:xfrm>
              <a:off x="6188385" y="1304744"/>
              <a:ext cx="919297"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solidFill>
                    <a:schemeClr val="bg1"/>
                  </a:solidFill>
                </a:rPr>
                <a:t>FY17 Q3</a:t>
              </a:r>
            </a:p>
          </p:txBody>
        </p:sp>
        <p:sp>
          <p:nvSpPr>
            <p:cNvPr id="32" name="Rectangle 31"/>
            <p:cNvSpPr/>
            <p:nvPr/>
          </p:nvSpPr>
          <p:spPr>
            <a:xfrm>
              <a:off x="7536764" y="1304744"/>
              <a:ext cx="919297"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solidFill>
                    <a:schemeClr val="bg1"/>
                  </a:solidFill>
                </a:rPr>
                <a:t>FY17 Q4</a:t>
              </a:r>
            </a:p>
          </p:txBody>
        </p:sp>
        <p:sp>
          <p:nvSpPr>
            <p:cNvPr id="34" name="Rectangle 33"/>
            <p:cNvSpPr/>
            <p:nvPr/>
          </p:nvSpPr>
          <p:spPr>
            <a:xfrm>
              <a:off x="8438227" y="1304744"/>
              <a:ext cx="445477"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CA" sz="1400" b="1" dirty="0"/>
            </a:p>
          </p:txBody>
        </p:sp>
        <p:sp>
          <p:nvSpPr>
            <p:cNvPr id="21" name="Oval 72"/>
            <p:cNvSpPr>
              <a:spLocks noChangeArrowheads="1"/>
            </p:cNvSpPr>
            <p:nvPr/>
          </p:nvSpPr>
          <p:spPr bwMode="auto">
            <a:xfrm>
              <a:off x="8574755" y="1383926"/>
              <a:ext cx="173039" cy="178773"/>
            </a:xfrm>
            <a:prstGeom prst="ellipse">
              <a:avLst/>
            </a:prstGeom>
            <a:solidFill>
              <a:srgbClr val="FFFF0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5" name="Rectangle 34"/>
            <p:cNvSpPr/>
            <p:nvPr/>
          </p:nvSpPr>
          <p:spPr>
            <a:xfrm>
              <a:off x="7103892" y="1304744"/>
              <a:ext cx="445477"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CA" sz="1400" b="1" dirty="0"/>
            </a:p>
          </p:txBody>
        </p:sp>
        <p:sp>
          <p:nvSpPr>
            <p:cNvPr id="36" name="Oval 72"/>
            <p:cNvSpPr>
              <a:spLocks noChangeArrowheads="1"/>
            </p:cNvSpPr>
            <p:nvPr/>
          </p:nvSpPr>
          <p:spPr bwMode="auto">
            <a:xfrm>
              <a:off x="7233809" y="1383927"/>
              <a:ext cx="173039" cy="178773"/>
            </a:xfrm>
            <a:prstGeom prst="ellipse">
              <a:avLst/>
            </a:prstGeom>
            <a:solidFill>
              <a:srgbClr val="FFFF0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7" name="Rectangle 36"/>
          <p:cNvSpPr/>
          <p:nvPr/>
        </p:nvSpPr>
        <p:spPr>
          <a:xfrm>
            <a:off x="3383280" y="4042180"/>
            <a:ext cx="1044240" cy="2278609"/>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gn="l">
              <a:buFont typeface="Arial" panose="020B0604020202020204" pitchFamily="34" charset="0"/>
              <a:buChar char="•"/>
            </a:pPr>
            <a:endParaRPr lang="en-CA" sz="1000" dirty="0">
              <a:solidFill>
                <a:schemeClr val="tx1"/>
              </a:solidFill>
            </a:endParaRPr>
          </a:p>
        </p:txBody>
      </p:sp>
      <p:sp>
        <p:nvSpPr>
          <p:cNvPr id="38" name="Rectangle 37"/>
          <p:cNvSpPr/>
          <p:nvPr/>
        </p:nvSpPr>
        <p:spPr>
          <a:xfrm>
            <a:off x="3383280" y="3689275"/>
            <a:ext cx="1044240"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Progress</a:t>
            </a:r>
          </a:p>
        </p:txBody>
      </p:sp>
      <p:graphicFrame>
        <p:nvGraphicFramePr>
          <p:cNvPr id="41" name="Table 40"/>
          <p:cNvGraphicFramePr>
            <a:graphicFrameLocks noGrp="1"/>
          </p:cNvGraphicFramePr>
          <p:nvPr>
            <p:extLst>
              <p:ext uri="{D42A27DB-BD31-4B8C-83A1-F6EECF244321}">
                <p14:modId xmlns:p14="http://schemas.microsoft.com/office/powerpoint/2010/main" val="843712693"/>
              </p:ext>
            </p:extLst>
          </p:nvPr>
        </p:nvGraphicFramePr>
        <p:xfrm>
          <a:off x="285810" y="4081155"/>
          <a:ext cx="4057590" cy="1946783"/>
        </p:xfrm>
        <a:graphic>
          <a:graphicData uri="http://schemas.openxmlformats.org/drawingml/2006/table">
            <a:tbl>
              <a:tblPr bandCol="1">
                <a:tableStyleId>{5C22544A-7EE6-4342-B048-85BDC9FD1C3A}</a:tableStyleId>
              </a:tblPr>
              <a:tblGrid>
                <a:gridCol w="3098835">
                  <a:extLst>
                    <a:ext uri="{9D8B030D-6E8A-4147-A177-3AD203B41FA5}">
                      <a16:colId xmlns:a16="http://schemas.microsoft.com/office/drawing/2014/main" val="20000"/>
                    </a:ext>
                  </a:extLst>
                </a:gridCol>
                <a:gridCol w="958755">
                  <a:extLst>
                    <a:ext uri="{9D8B030D-6E8A-4147-A177-3AD203B41FA5}">
                      <a16:colId xmlns:a16="http://schemas.microsoft.com/office/drawing/2014/main" val="20001"/>
                    </a:ext>
                  </a:extLst>
                </a:gridCol>
              </a:tblGrid>
              <a:tr h="215183">
                <a:tc>
                  <a:txBody>
                    <a:bodyPr/>
                    <a:lstStyle/>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Create a detailed quality assurance plan.</a:t>
                      </a:r>
                    </a:p>
                  </a:txBody>
                  <a:tcPr marT="36000" marB="36000">
                    <a:lnR w="38100"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altLang="en-US" sz="1000" b="0" i="0" u="none" strike="noStrike" kern="1200" cap="none" normalizeH="0" baseline="0" dirty="0">
                          <a:ln>
                            <a:noFill/>
                          </a:ln>
                          <a:solidFill>
                            <a:schemeClr val="tx1"/>
                          </a:solidFill>
                          <a:effectLst/>
                          <a:latin typeface="Arial" panose="020B0604020202020204" pitchFamily="34" charset="0"/>
                          <a:ea typeface="+mn-ea"/>
                          <a:cs typeface="+mn-cs"/>
                        </a:rPr>
                        <a:t>No</a:t>
                      </a:r>
                    </a:p>
                  </a:txBody>
                  <a:tcPr marT="36000" marB="36000">
                    <a:lnL w="38100" cap="flat" cmpd="sng" algn="ctr">
                      <a:solidFill>
                        <a:schemeClr val="tx1"/>
                      </a:solidFill>
                      <a:prstDash val="solid"/>
                      <a:round/>
                      <a:headEnd type="none" w="med" len="med"/>
                      <a:tailEnd type="none" w="med" len="med"/>
                    </a:lnL>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72302">
                <a:tc>
                  <a:txBody>
                    <a:bodyPr/>
                    <a:lstStyle/>
                    <a:p>
                      <a:pPr marL="180975" lvl="0" indent="-180975" algn="l">
                        <a:lnSpc>
                          <a:spcPct val="90000"/>
                        </a:lnSpc>
                        <a:spcBef>
                          <a:spcPct val="30000"/>
                        </a:spcBef>
                        <a:buSzPct val="80000"/>
                        <a:buFontTx/>
                        <a:buChar char="•"/>
                      </a:pPr>
                      <a:r>
                        <a:rPr lang="en-CA" sz="1000" dirty="0">
                          <a:solidFill>
                            <a:schemeClr val="tx1"/>
                          </a:solidFill>
                          <a:latin typeface="Arial" panose="020B0604020202020204" pitchFamily="34" charset="0"/>
                        </a:rPr>
                        <a:t>Assign ownership and responsibilities of the QA plan.</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altLang="en-US" sz="1000" b="0" i="0" u="none" strike="noStrike" kern="1200" cap="none" normalizeH="0" baseline="0" dirty="0">
                          <a:ln>
                            <a:noFill/>
                          </a:ln>
                          <a:solidFill>
                            <a:schemeClr val="tx1"/>
                          </a:solidFill>
                          <a:effectLst/>
                          <a:latin typeface="Arial" panose="020B0604020202020204" pitchFamily="34" charset="0"/>
                          <a:ea typeface="+mn-ea"/>
                          <a:cs typeface="+mn-cs"/>
                        </a:rPr>
                        <a:t>Partial</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72302">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pPr>
                      <a:r>
                        <a:rPr kumimoji="0" lang="en-CA" altLang="en-US" sz="1000" b="0" i="0" u="none" strike="noStrike" cap="none" normalizeH="0" baseline="0" dirty="0">
                          <a:ln>
                            <a:noFill/>
                          </a:ln>
                          <a:solidFill>
                            <a:schemeClr val="tx1"/>
                          </a:solidFill>
                          <a:effectLst/>
                          <a:latin typeface="Arial" panose="020B0604020202020204" pitchFamily="34" charset="0"/>
                        </a:rPr>
                        <a:t>Develop integration and regression testing plans.</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sz="1000" b="0" i="0" u="none" strike="noStrike" kern="1200" cap="none" normalizeH="0" baseline="0" dirty="0">
                          <a:ln>
                            <a:noFill/>
                          </a:ln>
                          <a:solidFill>
                            <a:schemeClr val="tx1"/>
                          </a:solidFill>
                          <a:effectLst/>
                          <a:latin typeface="Arial" panose="020B0604020202020204" pitchFamily="34" charset="0"/>
                          <a:ea typeface="+mn-ea"/>
                          <a:cs typeface="+mn-cs"/>
                        </a:rPr>
                        <a:t>No</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72302">
                <a:tc>
                  <a:txBody>
                    <a:bodyPr/>
                    <a:lstStyle/>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Ensure that the appropriate testing resources, including tools, are in place.</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altLang="en-US" sz="1000" b="0" i="0" u="none" strike="noStrike" kern="1200" cap="none" normalizeH="0" baseline="0" dirty="0">
                          <a:ln>
                            <a:noFill/>
                          </a:ln>
                          <a:solidFill>
                            <a:schemeClr val="tx1"/>
                          </a:solidFill>
                          <a:effectLst/>
                          <a:latin typeface="Arial" panose="020B0604020202020204" pitchFamily="34" charset="0"/>
                          <a:ea typeface="+mn-ea"/>
                          <a:cs typeface="+mn-cs"/>
                        </a:rPr>
                        <a:t>No</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72302">
                <a:tc>
                  <a:txBody>
                    <a:bodyPr/>
                    <a:lstStyle/>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Document acceptance criteria, including performance and non-functional requirements.</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sz="1000" b="0" i="0" u="none" strike="noStrike" kern="1200" cap="none" normalizeH="0" baseline="0" dirty="0">
                          <a:ln>
                            <a:noFill/>
                          </a:ln>
                          <a:solidFill>
                            <a:schemeClr val="tx1"/>
                          </a:solidFill>
                          <a:effectLst/>
                          <a:latin typeface="Arial" panose="020B0604020202020204" pitchFamily="34" charset="0"/>
                          <a:ea typeface="+mn-ea"/>
                          <a:cs typeface="+mn-cs"/>
                        </a:rPr>
                        <a:t>No</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72302">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lang="en-CA" altLang="en-US" sz="1000" dirty="0">
                          <a:solidFill>
                            <a:schemeClr val="tx1"/>
                          </a:solidFill>
                          <a:latin typeface="Arial" panose="020B0604020202020204" pitchFamily="34" charset="0"/>
                        </a:rPr>
                        <a:t>Develop both the user acceptance strategy and acceptance process. </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sz="1000" b="0" i="0" u="none" strike="noStrike" kern="1200" cap="none" normalizeH="0" baseline="0" dirty="0">
                          <a:ln>
                            <a:noFill/>
                          </a:ln>
                          <a:solidFill>
                            <a:schemeClr val="tx1"/>
                          </a:solidFill>
                          <a:effectLst/>
                          <a:latin typeface="Arial" panose="020B0604020202020204" pitchFamily="34" charset="0"/>
                          <a:ea typeface="+mn-ea"/>
                          <a:cs typeface="+mn-cs"/>
                        </a:rPr>
                        <a:t>No</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765778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Plan Viability: Program Management Environment</a:t>
            </a:r>
          </a:p>
        </p:txBody>
      </p:sp>
      <p:sp>
        <p:nvSpPr>
          <p:cNvPr id="5" name="Rectangle 4"/>
          <p:cNvSpPr/>
          <p:nvPr/>
        </p:nvSpPr>
        <p:spPr>
          <a:xfrm>
            <a:off x="251520" y="4042181"/>
            <a:ext cx="3131760" cy="227860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CA" sz="1000" dirty="0">
              <a:solidFill>
                <a:schemeClr val="tx1"/>
              </a:solidFill>
            </a:endParaRPr>
          </a:p>
        </p:txBody>
      </p:sp>
      <p:sp>
        <p:nvSpPr>
          <p:cNvPr id="7" name="Rectangle 6"/>
          <p:cNvSpPr/>
          <p:nvPr/>
        </p:nvSpPr>
        <p:spPr>
          <a:xfrm>
            <a:off x="251520" y="3689275"/>
            <a:ext cx="3131760"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Last Quarter’s Recommendations</a:t>
            </a:r>
          </a:p>
        </p:txBody>
      </p:sp>
      <p:grpSp>
        <p:nvGrpSpPr>
          <p:cNvPr id="16" name="Group 15"/>
          <p:cNvGrpSpPr/>
          <p:nvPr/>
        </p:nvGrpSpPr>
        <p:grpSpPr>
          <a:xfrm>
            <a:off x="4701300" y="3682181"/>
            <a:ext cx="4176000" cy="2638608"/>
            <a:chOff x="9024831" y="3939907"/>
            <a:chExt cx="4320000" cy="2638608"/>
          </a:xfrm>
        </p:grpSpPr>
        <p:sp>
          <p:nvSpPr>
            <p:cNvPr id="17" name="Rectangle 16"/>
            <p:cNvSpPr/>
            <p:nvPr/>
          </p:nvSpPr>
          <p:spPr>
            <a:xfrm>
              <a:off x="9024831" y="4299907"/>
              <a:ext cx="4320000" cy="227860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0" indent="-180975" algn="l">
                <a:lnSpc>
                  <a:spcPct val="90000"/>
                </a:lnSpc>
                <a:spcBef>
                  <a:spcPct val="30000"/>
                </a:spcBef>
                <a:buSzPct val="80000"/>
                <a:buFontTx/>
                <a:buChar char="•"/>
              </a:pPr>
              <a:r>
                <a:rPr lang="en-CA" sz="1000" dirty="0">
                  <a:solidFill>
                    <a:schemeClr val="tx1"/>
                  </a:solidFill>
                  <a:latin typeface="Arial" panose="020B0604020202020204" pitchFamily="34" charset="0"/>
                </a:rPr>
                <a:t>Clearly define the Program Manager’s role and the PMO’s role.</a:t>
              </a:r>
            </a:p>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Incorporate the DCS Portfolio perspective within the Guardian program delivery management.</a:t>
              </a:r>
            </a:p>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Implement the Project Management methodology</a:t>
              </a:r>
            </a:p>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Clearly define the accountabilities and reporting needs for each level of the Governance structure, including the Steering Committee and PAC</a:t>
              </a:r>
              <a:endParaRPr lang="en-CA" sz="1000" dirty="0">
                <a:solidFill>
                  <a:schemeClr val="tx1"/>
                </a:solidFill>
              </a:endParaRPr>
            </a:p>
            <a:p>
              <a:pPr marL="180975" lvl="0" indent="-180975" algn="l">
                <a:lnSpc>
                  <a:spcPct val="90000"/>
                </a:lnSpc>
                <a:spcBef>
                  <a:spcPct val="30000"/>
                </a:spcBef>
                <a:buSzPct val="80000"/>
                <a:buFontTx/>
                <a:buChar char="•"/>
              </a:pPr>
              <a:endParaRPr lang="en-CA" altLang="en-US" sz="1000" dirty="0">
                <a:solidFill>
                  <a:schemeClr val="tx1"/>
                </a:solidFill>
                <a:latin typeface="Arial" panose="020B0604020202020204" pitchFamily="34" charset="0"/>
              </a:endParaRPr>
            </a:p>
            <a:p>
              <a:pPr marL="180975" lvl="0" indent="-180975" algn="l">
                <a:lnSpc>
                  <a:spcPct val="90000"/>
                </a:lnSpc>
                <a:spcBef>
                  <a:spcPct val="30000"/>
                </a:spcBef>
                <a:buSzPct val="80000"/>
                <a:buFontTx/>
                <a:buChar char="•"/>
              </a:pPr>
              <a:endParaRPr lang="en-CA" altLang="en-US" sz="1000" dirty="0">
                <a:solidFill>
                  <a:schemeClr val="tx1"/>
                </a:solidFill>
                <a:latin typeface="Arial" panose="020B0604020202020204" pitchFamily="34" charset="0"/>
              </a:endParaRPr>
            </a:p>
            <a:p>
              <a:pPr marL="171450" indent="-171450" algn="l">
                <a:buFont typeface="Arial" panose="020B0604020202020204" pitchFamily="34" charset="0"/>
                <a:buChar char="•"/>
              </a:pPr>
              <a:endParaRPr lang="en-CA" sz="1000" dirty="0">
                <a:solidFill>
                  <a:schemeClr val="tx1"/>
                </a:solidFill>
              </a:endParaRPr>
            </a:p>
          </p:txBody>
        </p:sp>
        <p:sp>
          <p:nvSpPr>
            <p:cNvPr id="24" name="Rectangle 23"/>
            <p:cNvSpPr/>
            <p:nvPr/>
          </p:nvSpPr>
          <p:spPr>
            <a:xfrm>
              <a:off x="9024831" y="3939907"/>
              <a:ext cx="4320000"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This Quarter’s Recommendations</a:t>
              </a:r>
            </a:p>
          </p:txBody>
        </p:sp>
      </p:grpSp>
      <p:grpSp>
        <p:nvGrpSpPr>
          <p:cNvPr id="25" name="Group 24"/>
          <p:cNvGrpSpPr/>
          <p:nvPr/>
        </p:nvGrpSpPr>
        <p:grpSpPr>
          <a:xfrm>
            <a:off x="251520" y="1306522"/>
            <a:ext cx="4176000" cy="2094340"/>
            <a:chOff x="9024831" y="3939907"/>
            <a:chExt cx="4320000" cy="2094340"/>
          </a:xfrm>
        </p:grpSpPr>
        <p:sp>
          <p:nvSpPr>
            <p:cNvPr id="26" name="Rectangle 25"/>
            <p:cNvSpPr/>
            <p:nvPr/>
          </p:nvSpPr>
          <p:spPr>
            <a:xfrm>
              <a:off x="9024831" y="4299907"/>
              <a:ext cx="4320000" cy="173434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Establish a PMO as oversight for all project initiatives.</a:t>
              </a:r>
            </a:p>
            <a:p>
              <a:pPr marL="180975"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Develop an agreed upon mandate and vision for the PMO to set it up for long-term success.</a:t>
              </a:r>
            </a:p>
            <a:p>
              <a:pPr marL="180975"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Obtain buy-in and input from all relevant stakeholders early.</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Develop and implement standard templates and processes.</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Provide project management support.</a:t>
              </a:r>
            </a:p>
            <a:p>
              <a:pPr marL="171450" indent="-171450" algn="l">
                <a:buFont typeface="Arial" panose="020B0604020202020204" pitchFamily="34" charset="0"/>
                <a:buChar char="•"/>
              </a:pPr>
              <a:endParaRPr lang="en-CA" sz="1000" dirty="0">
                <a:solidFill>
                  <a:schemeClr val="tx1"/>
                </a:solidFill>
              </a:endParaRPr>
            </a:p>
          </p:txBody>
        </p:sp>
        <p:sp>
          <p:nvSpPr>
            <p:cNvPr id="27" name="Rectangle 26"/>
            <p:cNvSpPr/>
            <p:nvPr/>
          </p:nvSpPr>
          <p:spPr>
            <a:xfrm>
              <a:off x="9024831" y="3939907"/>
              <a:ext cx="4320000" cy="360000"/>
            </a:xfrm>
            <a:prstGeom prst="rect">
              <a:avLst/>
            </a:prstGeom>
            <a:solidFill>
              <a:srgbClr val="65AEB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Best Practices</a:t>
              </a:r>
            </a:p>
          </p:txBody>
        </p:sp>
      </p:grpSp>
      <p:grpSp>
        <p:nvGrpSpPr>
          <p:cNvPr id="44" name="Group 43"/>
          <p:cNvGrpSpPr/>
          <p:nvPr/>
        </p:nvGrpSpPr>
        <p:grpSpPr>
          <a:xfrm>
            <a:off x="4706326" y="1304744"/>
            <a:ext cx="4177378" cy="2100327"/>
            <a:chOff x="4706326" y="1304744"/>
            <a:chExt cx="4177378" cy="2100327"/>
          </a:xfrm>
        </p:grpSpPr>
        <p:sp>
          <p:nvSpPr>
            <p:cNvPr id="29" name="Rectangle 28"/>
            <p:cNvSpPr/>
            <p:nvPr/>
          </p:nvSpPr>
          <p:spPr>
            <a:xfrm>
              <a:off x="4706326" y="1666522"/>
              <a:ext cx="4176000" cy="1738549"/>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The PMO has </a:t>
              </a:r>
              <a:r>
                <a:rPr lang="en-CA" sz="1000" dirty="0">
                  <a:solidFill>
                    <a:schemeClr val="tx1"/>
                  </a:solidFill>
                </a:rPr>
                <a:t>developed and standardized PMO documentation, templates, and processes.</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A Steering Committee and Program Advisory Committee have been established, which will help set the PMO mandate and help make Program decisions.</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The Program Manager is in place, as are DCS workstream PMs</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The current PMO Manager is rolling off the program and the role of the PMO go forward is currently being redefined</a:t>
              </a:r>
            </a:p>
            <a:p>
              <a:pPr marL="171450" indent="-171450" algn="l">
                <a:buFont typeface="Arial" panose="020B0604020202020204" pitchFamily="34" charset="0"/>
                <a:buChar char="•"/>
              </a:pPr>
              <a:endParaRPr lang="en-CA" sz="1000" dirty="0">
                <a:solidFill>
                  <a:schemeClr val="tx1"/>
                </a:solidFill>
              </a:endParaRPr>
            </a:p>
          </p:txBody>
        </p:sp>
        <p:sp>
          <p:nvSpPr>
            <p:cNvPr id="30" name="Rectangle 29"/>
            <p:cNvSpPr/>
            <p:nvPr/>
          </p:nvSpPr>
          <p:spPr>
            <a:xfrm>
              <a:off x="4706326" y="1304744"/>
              <a:ext cx="4176000" cy="360000"/>
            </a:xfrm>
            <a:prstGeom prst="rect">
              <a:avLst/>
            </a:prstGeom>
            <a:solidFill>
              <a:srgbClr val="65AEB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Key Findings</a:t>
              </a:r>
            </a:p>
          </p:txBody>
        </p:sp>
        <p:sp>
          <p:nvSpPr>
            <p:cNvPr id="31" name="Rectangle 30"/>
            <p:cNvSpPr/>
            <p:nvPr/>
          </p:nvSpPr>
          <p:spPr>
            <a:xfrm>
              <a:off x="6188385" y="1304744"/>
              <a:ext cx="919297"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solidFill>
                    <a:schemeClr val="bg1"/>
                  </a:solidFill>
                </a:rPr>
                <a:t>FY17 Q3</a:t>
              </a:r>
            </a:p>
          </p:txBody>
        </p:sp>
        <p:sp>
          <p:nvSpPr>
            <p:cNvPr id="32" name="Rectangle 31"/>
            <p:cNvSpPr/>
            <p:nvPr/>
          </p:nvSpPr>
          <p:spPr>
            <a:xfrm>
              <a:off x="7536764" y="1304744"/>
              <a:ext cx="919297"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solidFill>
                    <a:schemeClr val="bg1"/>
                  </a:solidFill>
                </a:rPr>
                <a:t>FY17 Q4</a:t>
              </a:r>
            </a:p>
          </p:txBody>
        </p:sp>
        <p:sp>
          <p:nvSpPr>
            <p:cNvPr id="34" name="Rectangle 33"/>
            <p:cNvSpPr/>
            <p:nvPr/>
          </p:nvSpPr>
          <p:spPr>
            <a:xfrm>
              <a:off x="8438227" y="1304744"/>
              <a:ext cx="445477"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CA" sz="1400" b="1" dirty="0"/>
            </a:p>
          </p:txBody>
        </p:sp>
        <p:sp>
          <p:nvSpPr>
            <p:cNvPr id="21" name="Oval 72"/>
            <p:cNvSpPr>
              <a:spLocks noChangeArrowheads="1"/>
            </p:cNvSpPr>
            <p:nvPr/>
          </p:nvSpPr>
          <p:spPr bwMode="auto">
            <a:xfrm>
              <a:off x="8574755" y="1383926"/>
              <a:ext cx="173039" cy="178773"/>
            </a:xfrm>
            <a:prstGeom prst="ellipse">
              <a:avLst/>
            </a:prstGeom>
            <a:solidFill>
              <a:srgbClr val="00B05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5" name="Rectangle 34"/>
            <p:cNvSpPr/>
            <p:nvPr/>
          </p:nvSpPr>
          <p:spPr>
            <a:xfrm>
              <a:off x="7103892" y="1304744"/>
              <a:ext cx="445477"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CA" sz="1400" b="1" dirty="0"/>
            </a:p>
          </p:txBody>
        </p:sp>
        <p:sp>
          <p:nvSpPr>
            <p:cNvPr id="36" name="Oval 72"/>
            <p:cNvSpPr>
              <a:spLocks noChangeArrowheads="1"/>
            </p:cNvSpPr>
            <p:nvPr/>
          </p:nvSpPr>
          <p:spPr bwMode="auto">
            <a:xfrm>
              <a:off x="7233809" y="1383927"/>
              <a:ext cx="173039" cy="178773"/>
            </a:xfrm>
            <a:prstGeom prst="ellipse">
              <a:avLst/>
            </a:prstGeom>
            <a:solidFill>
              <a:srgbClr val="00B05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7" name="Rectangle 36"/>
          <p:cNvSpPr/>
          <p:nvPr/>
        </p:nvSpPr>
        <p:spPr>
          <a:xfrm>
            <a:off x="3383280" y="4042180"/>
            <a:ext cx="1044240" cy="2278609"/>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gn="l">
              <a:buFont typeface="Arial" panose="020B0604020202020204" pitchFamily="34" charset="0"/>
              <a:buChar char="•"/>
            </a:pPr>
            <a:endParaRPr lang="en-CA" sz="1000" dirty="0">
              <a:solidFill>
                <a:schemeClr val="tx1"/>
              </a:solidFill>
            </a:endParaRPr>
          </a:p>
        </p:txBody>
      </p:sp>
      <p:sp>
        <p:nvSpPr>
          <p:cNvPr id="38" name="Rectangle 37"/>
          <p:cNvSpPr/>
          <p:nvPr/>
        </p:nvSpPr>
        <p:spPr>
          <a:xfrm>
            <a:off x="3383280" y="3689275"/>
            <a:ext cx="1044240"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Progress</a:t>
            </a:r>
          </a:p>
        </p:txBody>
      </p:sp>
      <p:graphicFrame>
        <p:nvGraphicFramePr>
          <p:cNvPr id="41" name="Table 40"/>
          <p:cNvGraphicFramePr>
            <a:graphicFrameLocks noGrp="1"/>
          </p:cNvGraphicFramePr>
          <p:nvPr>
            <p:extLst>
              <p:ext uri="{D42A27DB-BD31-4B8C-83A1-F6EECF244321}">
                <p14:modId xmlns:p14="http://schemas.microsoft.com/office/powerpoint/2010/main" val="2192752956"/>
              </p:ext>
            </p:extLst>
          </p:nvPr>
        </p:nvGraphicFramePr>
        <p:xfrm>
          <a:off x="285810" y="4081155"/>
          <a:ext cx="4057590" cy="1594440"/>
        </p:xfrm>
        <a:graphic>
          <a:graphicData uri="http://schemas.openxmlformats.org/drawingml/2006/table">
            <a:tbl>
              <a:tblPr bandCol="1">
                <a:tableStyleId>{5C22544A-7EE6-4342-B048-85BDC9FD1C3A}</a:tableStyleId>
              </a:tblPr>
              <a:tblGrid>
                <a:gridCol w="3098835">
                  <a:extLst>
                    <a:ext uri="{9D8B030D-6E8A-4147-A177-3AD203B41FA5}">
                      <a16:colId xmlns:a16="http://schemas.microsoft.com/office/drawing/2014/main" val="20000"/>
                    </a:ext>
                  </a:extLst>
                </a:gridCol>
                <a:gridCol w="958755">
                  <a:extLst>
                    <a:ext uri="{9D8B030D-6E8A-4147-A177-3AD203B41FA5}">
                      <a16:colId xmlns:a16="http://schemas.microsoft.com/office/drawing/2014/main" val="20001"/>
                    </a:ext>
                  </a:extLst>
                </a:gridCol>
              </a:tblGrid>
              <a:tr h="192876">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lang="en-CA" sz="1000" dirty="0">
                          <a:solidFill>
                            <a:schemeClr val="tx1"/>
                          </a:solidFill>
                          <a:latin typeface="Arial" panose="020B0604020202020204" pitchFamily="34" charset="0"/>
                        </a:rPr>
                        <a:t>Quickly source and onboard a Program Manager.</a:t>
                      </a:r>
                      <a:endParaRPr kumimoji="0" lang="en-CA" altLang="en-US" sz="1000" b="0" i="0" u="none" strike="noStrike" cap="none" normalizeH="0" baseline="0" dirty="0">
                        <a:ln>
                          <a:noFill/>
                        </a:ln>
                        <a:solidFill>
                          <a:schemeClr val="tx1"/>
                        </a:solidFill>
                        <a:effectLst/>
                        <a:latin typeface="Arial" panose="020B0604020202020204" pitchFamily="34" charset="0"/>
                      </a:endParaRP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sz="1000" b="0" i="0" u="none" strike="noStrike" kern="1200" cap="none" normalizeH="0" baseline="0" dirty="0">
                          <a:ln>
                            <a:noFill/>
                          </a:ln>
                          <a:solidFill>
                            <a:schemeClr val="tx1"/>
                          </a:solidFill>
                          <a:effectLst/>
                          <a:latin typeface="Arial" panose="020B0604020202020204" pitchFamily="34" charset="0"/>
                          <a:ea typeface="+mn-ea"/>
                          <a:cs typeface="+mn-cs"/>
                        </a:rPr>
                        <a:t>Complete</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92876">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pPr>
                      <a:r>
                        <a:rPr kumimoji="0" lang="en-CA" sz="1000" b="0" i="0" u="none" strike="noStrike" kern="1200" cap="none" normalizeH="0" baseline="0" dirty="0">
                          <a:ln>
                            <a:noFill/>
                          </a:ln>
                          <a:solidFill>
                            <a:schemeClr val="tx1"/>
                          </a:solidFill>
                          <a:effectLst/>
                          <a:latin typeface="Arial" panose="020B0604020202020204" pitchFamily="34" charset="0"/>
                          <a:ea typeface="+mn-ea"/>
                          <a:cs typeface="+mn-cs"/>
                        </a:rPr>
                        <a:t>Implement overall IT Steering Committee.</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altLang="en-US" sz="1000" b="0" i="0" u="none" strike="noStrike" kern="1200" cap="none" normalizeH="0" baseline="0" dirty="0">
                          <a:ln>
                            <a:noFill/>
                          </a:ln>
                          <a:solidFill>
                            <a:schemeClr val="tx1"/>
                          </a:solidFill>
                          <a:effectLst/>
                          <a:latin typeface="Arial" panose="020B0604020202020204" pitchFamily="34" charset="0"/>
                          <a:ea typeface="+mn-ea"/>
                          <a:cs typeface="+mn-cs"/>
                        </a:rPr>
                        <a:t>Complete</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92876">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pPr>
                      <a:r>
                        <a:rPr kumimoji="0" lang="en-CA" altLang="en-US" sz="1000" b="0" i="0" u="none" strike="noStrike" kern="1200" cap="none" normalizeH="0" baseline="0" dirty="0">
                          <a:ln>
                            <a:noFill/>
                          </a:ln>
                          <a:solidFill>
                            <a:schemeClr val="tx1"/>
                          </a:solidFill>
                          <a:effectLst/>
                          <a:latin typeface="Arial" panose="020B0604020202020204" pitchFamily="34" charset="0"/>
                          <a:ea typeface="+mn-ea"/>
                          <a:cs typeface="+mn-cs"/>
                        </a:rPr>
                        <a:t>Add DCS Management oversight to external PMO delivery activities.</a:t>
                      </a:r>
                      <a:endParaRPr kumimoji="0" lang="en-CA" altLang="en-US" sz="1000" b="0" i="0" u="none" strike="noStrike" cap="none" normalizeH="0" baseline="0" dirty="0">
                        <a:ln>
                          <a:noFill/>
                        </a:ln>
                        <a:solidFill>
                          <a:schemeClr val="tx1"/>
                        </a:solidFill>
                        <a:effectLst/>
                        <a:latin typeface="Arial" panose="020B0604020202020204" pitchFamily="34" charset="0"/>
                      </a:endParaRP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sz="1000" b="0" i="0" u="none" strike="noStrike" kern="1200" cap="none" normalizeH="0" baseline="0" dirty="0">
                          <a:ln>
                            <a:noFill/>
                          </a:ln>
                          <a:solidFill>
                            <a:schemeClr val="tx1"/>
                          </a:solidFill>
                          <a:effectLst/>
                          <a:latin typeface="Arial" panose="020B0604020202020204" pitchFamily="34" charset="0"/>
                          <a:ea typeface="+mn-ea"/>
                          <a:cs typeface="+mn-cs"/>
                        </a:rPr>
                        <a:t>Complete</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92876">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pPr>
                      <a:r>
                        <a:rPr lang="en-CA" altLang="en-US" sz="1000" dirty="0">
                          <a:solidFill>
                            <a:schemeClr val="tx1"/>
                          </a:solidFill>
                          <a:latin typeface="Arial" panose="020B0604020202020204" pitchFamily="34" charset="0"/>
                        </a:rPr>
                        <a:t>Add DCS Management oversight to vendor-led workstreams</a:t>
                      </a:r>
                      <a:endParaRPr kumimoji="0" lang="en-CA" altLang="en-US" sz="1000" b="0" i="0" u="none" strike="noStrike" cap="none" normalizeH="0" baseline="0" dirty="0">
                        <a:ln>
                          <a:noFill/>
                        </a:ln>
                        <a:solidFill>
                          <a:schemeClr val="tx1"/>
                        </a:solidFill>
                        <a:effectLst/>
                        <a:latin typeface="Arial" panose="020B0604020202020204" pitchFamily="34" charset="0"/>
                      </a:endParaRP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sz="1000" b="0" i="0" u="none" strike="noStrike" kern="1200" cap="none" normalizeH="0" baseline="0" dirty="0">
                          <a:ln>
                            <a:noFill/>
                          </a:ln>
                          <a:solidFill>
                            <a:schemeClr val="tx1"/>
                          </a:solidFill>
                          <a:effectLst/>
                          <a:latin typeface="Arial" panose="020B0604020202020204" pitchFamily="34" charset="0"/>
                          <a:ea typeface="+mn-ea"/>
                          <a:cs typeface="+mn-cs"/>
                        </a:rPr>
                        <a:t>Complete</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92876">
                <a:tc>
                  <a:txBody>
                    <a:bodyPr/>
                    <a:lstStyle/>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Manage program speed by ensuring workstream delivery is consistent with the program schedule.</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sz="1000" b="0" i="0" u="none" strike="noStrike" kern="1200" cap="none" normalizeH="0" baseline="0" dirty="0">
                          <a:ln>
                            <a:noFill/>
                          </a:ln>
                          <a:solidFill>
                            <a:schemeClr val="tx1"/>
                          </a:solidFill>
                          <a:effectLst/>
                          <a:latin typeface="Arial" panose="020B0604020202020204" pitchFamily="34" charset="0"/>
                          <a:ea typeface="+mn-ea"/>
                          <a:cs typeface="+mn-cs"/>
                        </a:rPr>
                        <a:t>Complete</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0752046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Project Management Practice: Communication </a:t>
            </a:r>
            <a:br>
              <a:rPr lang="en-CA" dirty="0"/>
            </a:br>
            <a:r>
              <a:rPr lang="en-CA" dirty="0"/>
              <a:t>Management</a:t>
            </a:r>
          </a:p>
        </p:txBody>
      </p:sp>
      <p:sp>
        <p:nvSpPr>
          <p:cNvPr id="5" name="Rectangle 4"/>
          <p:cNvSpPr/>
          <p:nvPr/>
        </p:nvSpPr>
        <p:spPr>
          <a:xfrm>
            <a:off x="251520" y="4042181"/>
            <a:ext cx="3131760" cy="227860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CA" sz="1000" dirty="0">
              <a:solidFill>
                <a:schemeClr val="tx1"/>
              </a:solidFill>
            </a:endParaRPr>
          </a:p>
        </p:txBody>
      </p:sp>
      <p:sp>
        <p:nvSpPr>
          <p:cNvPr id="7" name="Rectangle 6"/>
          <p:cNvSpPr/>
          <p:nvPr/>
        </p:nvSpPr>
        <p:spPr>
          <a:xfrm>
            <a:off x="251520" y="3689275"/>
            <a:ext cx="3131760"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Last Quarter’s Recommendations</a:t>
            </a:r>
          </a:p>
        </p:txBody>
      </p:sp>
      <p:grpSp>
        <p:nvGrpSpPr>
          <p:cNvPr id="16" name="Group 15"/>
          <p:cNvGrpSpPr/>
          <p:nvPr/>
        </p:nvGrpSpPr>
        <p:grpSpPr>
          <a:xfrm>
            <a:off x="4701300" y="3682181"/>
            <a:ext cx="4176000" cy="2638608"/>
            <a:chOff x="9024831" y="3939907"/>
            <a:chExt cx="4320000" cy="2638608"/>
          </a:xfrm>
        </p:grpSpPr>
        <p:sp>
          <p:nvSpPr>
            <p:cNvPr id="17" name="Rectangle 16"/>
            <p:cNvSpPr/>
            <p:nvPr/>
          </p:nvSpPr>
          <p:spPr>
            <a:xfrm>
              <a:off x="9024831" y="4299907"/>
              <a:ext cx="4320000" cy="227860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Continue to keep all stakeholders and project team members informed on project progress and potential impacts.</a:t>
              </a:r>
            </a:p>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Track progress against expectations, adjust to fit continually changing environment, and communicate results to stakeholders.</a:t>
              </a:r>
            </a:p>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Refine Program status reporting.</a:t>
              </a:r>
            </a:p>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Record meeting minutes and distribute as required.</a:t>
              </a:r>
            </a:p>
            <a:p>
              <a:pPr marL="180975"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Review communications effectiveness.</a:t>
              </a:r>
            </a:p>
            <a:p>
              <a:pPr marL="180975" lvl="0" indent="-180975" algn="l">
                <a:lnSpc>
                  <a:spcPct val="90000"/>
                </a:lnSpc>
                <a:spcBef>
                  <a:spcPct val="30000"/>
                </a:spcBef>
                <a:buSzPct val="80000"/>
                <a:buFontTx/>
                <a:buChar char="•"/>
              </a:pPr>
              <a:endParaRPr lang="en-CA" altLang="en-US" sz="1000" dirty="0">
                <a:solidFill>
                  <a:schemeClr val="tx1"/>
                </a:solidFill>
                <a:latin typeface="Arial" panose="020B0604020202020204" pitchFamily="34" charset="0"/>
              </a:endParaRPr>
            </a:p>
            <a:p>
              <a:pPr marL="180975" lvl="0" indent="-180975" algn="l">
                <a:lnSpc>
                  <a:spcPct val="90000"/>
                </a:lnSpc>
                <a:spcBef>
                  <a:spcPct val="30000"/>
                </a:spcBef>
                <a:buSzPct val="80000"/>
                <a:buFontTx/>
                <a:buChar char="•"/>
              </a:pPr>
              <a:endParaRPr lang="en-CA" altLang="en-US" sz="1000" dirty="0">
                <a:solidFill>
                  <a:schemeClr val="tx1"/>
                </a:solidFill>
                <a:latin typeface="Arial" panose="020B0604020202020204" pitchFamily="34" charset="0"/>
              </a:endParaRPr>
            </a:p>
          </p:txBody>
        </p:sp>
        <p:sp>
          <p:nvSpPr>
            <p:cNvPr id="24" name="Rectangle 23"/>
            <p:cNvSpPr/>
            <p:nvPr/>
          </p:nvSpPr>
          <p:spPr>
            <a:xfrm>
              <a:off x="9024831" y="3939907"/>
              <a:ext cx="4320000"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This Quarter’s Recommendations</a:t>
              </a:r>
            </a:p>
          </p:txBody>
        </p:sp>
      </p:grpSp>
      <p:grpSp>
        <p:nvGrpSpPr>
          <p:cNvPr id="25" name="Group 24"/>
          <p:cNvGrpSpPr/>
          <p:nvPr/>
        </p:nvGrpSpPr>
        <p:grpSpPr>
          <a:xfrm>
            <a:off x="251520" y="1306522"/>
            <a:ext cx="4176000" cy="2094340"/>
            <a:chOff x="9024831" y="3939907"/>
            <a:chExt cx="4320000" cy="2094340"/>
          </a:xfrm>
        </p:grpSpPr>
        <p:sp>
          <p:nvSpPr>
            <p:cNvPr id="26" name="Rectangle 25"/>
            <p:cNvSpPr/>
            <p:nvPr/>
          </p:nvSpPr>
          <p:spPr>
            <a:xfrm>
              <a:off x="9024831" y="4299907"/>
              <a:ext cx="4320000" cy="173434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Actively follow through with an established communications plan.</a:t>
              </a:r>
            </a:p>
            <a:p>
              <a:pPr marL="180975"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Project status review meetings are held regularly with IT leadership and relevant business stakeholders.</a:t>
              </a:r>
            </a:p>
            <a:p>
              <a:pPr marL="180975"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Create and distribute regular program and project status updates.</a:t>
              </a:r>
              <a:endParaRPr lang="en-CA" altLang="en-US" sz="1100" dirty="0">
                <a:solidFill>
                  <a:schemeClr val="tx1"/>
                </a:solidFill>
                <a:latin typeface="Arial" panose="020B0604020202020204" pitchFamily="34" charset="0"/>
              </a:endParaRP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Capture and distribute meeting minutes for formal meetings.</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Variance analysis for schedule, budget, and effort is communicated on a regular basis.</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Project successes have been documented for inclusion for potential announcement and success stories.</a:t>
              </a:r>
              <a:endParaRPr lang="en-CA" altLang="en-US" sz="1100" dirty="0">
                <a:solidFill>
                  <a:schemeClr val="tx1"/>
                </a:solidFill>
                <a:latin typeface="Arial" panose="020B0604020202020204" pitchFamily="34" charset="0"/>
              </a:endParaRPr>
            </a:p>
            <a:p>
              <a:pPr marL="171450" indent="-171450" algn="l">
                <a:buFont typeface="Arial" panose="020B0604020202020204" pitchFamily="34" charset="0"/>
                <a:buChar char="•"/>
              </a:pPr>
              <a:endParaRPr lang="en-CA" sz="1000" dirty="0">
                <a:solidFill>
                  <a:schemeClr val="tx1"/>
                </a:solidFill>
              </a:endParaRPr>
            </a:p>
          </p:txBody>
        </p:sp>
        <p:sp>
          <p:nvSpPr>
            <p:cNvPr id="27" name="Rectangle 26"/>
            <p:cNvSpPr/>
            <p:nvPr/>
          </p:nvSpPr>
          <p:spPr>
            <a:xfrm>
              <a:off x="9024831" y="3939907"/>
              <a:ext cx="4320000" cy="360000"/>
            </a:xfrm>
            <a:prstGeom prst="rect">
              <a:avLst/>
            </a:prstGeom>
            <a:solidFill>
              <a:srgbClr val="65AEB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Best Practices</a:t>
              </a:r>
            </a:p>
          </p:txBody>
        </p:sp>
      </p:grpSp>
      <p:grpSp>
        <p:nvGrpSpPr>
          <p:cNvPr id="44" name="Group 43"/>
          <p:cNvGrpSpPr/>
          <p:nvPr/>
        </p:nvGrpSpPr>
        <p:grpSpPr>
          <a:xfrm>
            <a:off x="4706326" y="1304744"/>
            <a:ext cx="4177378" cy="2100327"/>
            <a:chOff x="4706326" y="1304744"/>
            <a:chExt cx="4177378" cy="2100327"/>
          </a:xfrm>
        </p:grpSpPr>
        <p:sp>
          <p:nvSpPr>
            <p:cNvPr id="29" name="Rectangle 28"/>
            <p:cNvSpPr/>
            <p:nvPr/>
          </p:nvSpPr>
          <p:spPr>
            <a:xfrm>
              <a:off x="4706326" y="1666522"/>
              <a:ext cx="4176000" cy="1738549"/>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Regular program status meetings with IT leadership are occurring with the Program Manager</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PCG’s Business Implementation team has a dedicated communications lead and an OCM lead to communicate with the business and end users.</a:t>
              </a:r>
              <a:endParaRPr lang="en-CA" altLang="en-US" sz="1000" dirty="0">
                <a:solidFill>
                  <a:srgbClr val="FF0000"/>
                </a:solidFill>
                <a:latin typeface="Arial" panose="020B0604020202020204" pitchFamily="34" charset="0"/>
              </a:endParaRPr>
            </a:p>
            <a:p>
              <a:pPr marL="180975"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Program Manager is developing new reporting processes.</a:t>
              </a:r>
            </a:p>
            <a:p>
              <a:pPr marL="180975" lvl="0" indent="-180975" algn="l">
                <a:lnSpc>
                  <a:spcPct val="90000"/>
                </a:lnSpc>
                <a:spcBef>
                  <a:spcPct val="30000"/>
                </a:spcBef>
                <a:buSzPct val="80000"/>
                <a:buFontTx/>
                <a:buChar char="•"/>
                <a:defRPr/>
              </a:pPr>
              <a:endParaRPr lang="en-CA" altLang="en-US" sz="1000" dirty="0">
                <a:solidFill>
                  <a:srgbClr val="00B0F0"/>
                </a:solidFill>
                <a:latin typeface="Arial" panose="020B0604020202020204" pitchFamily="34" charset="0"/>
              </a:endParaRPr>
            </a:p>
            <a:p>
              <a:pPr marL="171450" indent="-171450" algn="l">
                <a:buFont typeface="Arial" panose="020B0604020202020204" pitchFamily="34" charset="0"/>
                <a:buChar char="•"/>
              </a:pPr>
              <a:endParaRPr lang="en-CA" sz="1000" dirty="0">
                <a:solidFill>
                  <a:srgbClr val="00B0F0"/>
                </a:solidFill>
              </a:endParaRPr>
            </a:p>
          </p:txBody>
        </p:sp>
        <p:sp>
          <p:nvSpPr>
            <p:cNvPr id="30" name="Rectangle 29"/>
            <p:cNvSpPr/>
            <p:nvPr/>
          </p:nvSpPr>
          <p:spPr>
            <a:xfrm>
              <a:off x="4706326" y="1304744"/>
              <a:ext cx="4176000" cy="360000"/>
            </a:xfrm>
            <a:prstGeom prst="rect">
              <a:avLst/>
            </a:prstGeom>
            <a:solidFill>
              <a:srgbClr val="65AEB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Key Findings</a:t>
              </a:r>
            </a:p>
          </p:txBody>
        </p:sp>
        <p:sp>
          <p:nvSpPr>
            <p:cNvPr id="31" name="Rectangle 30"/>
            <p:cNvSpPr/>
            <p:nvPr/>
          </p:nvSpPr>
          <p:spPr>
            <a:xfrm>
              <a:off x="6188385" y="1304744"/>
              <a:ext cx="919297"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solidFill>
                    <a:schemeClr val="bg1"/>
                  </a:solidFill>
                </a:rPr>
                <a:t>FY17 Q3</a:t>
              </a:r>
            </a:p>
          </p:txBody>
        </p:sp>
        <p:sp>
          <p:nvSpPr>
            <p:cNvPr id="32" name="Rectangle 31"/>
            <p:cNvSpPr/>
            <p:nvPr/>
          </p:nvSpPr>
          <p:spPr>
            <a:xfrm>
              <a:off x="7536764" y="1304744"/>
              <a:ext cx="919297"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solidFill>
                    <a:schemeClr val="bg1"/>
                  </a:solidFill>
                </a:rPr>
                <a:t>FY17 Q4</a:t>
              </a:r>
            </a:p>
          </p:txBody>
        </p:sp>
        <p:sp>
          <p:nvSpPr>
            <p:cNvPr id="34" name="Rectangle 33"/>
            <p:cNvSpPr/>
            <p:nvPr/>
          </p:nvSpPr>
          <p:spPr>
            <a:xfrm>
              <a:off x="8438227" y="1304744"/>
              <a:ext cx="445477"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CA" sz="1400" b="1" dirty="0"/>
            </a:p>
          </p:txBody>
        </p:sp>
        <p:sp>
          <p:nvSpPr>
            <p:cNvPr id="21" name="Oval 72"/>
            <p:cNvSpPr>
              <a:spLocks noChangeArrowheads="1"/>
            </p:cNvSpPr>
            <p:nvPr/>
          </p:nvSpPr>
          <p:spPr bwMode="auto">
            <a:xfrm>
              <a:off x="8574755" y="1383926"/>
              <a:ext cx="173039" cy="178773"/>
            </a:xfrm>
            <a:prstGeom prst="ellipse">
              <a:avLst/>
            </a:prstGeom>
            <a:solidFill>
              <a:srgbClr val="00B05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5" name="Rectangle 34"/>
            <p:cNvSpPr/>
            <p:nvPr/>
          </p:nvSpPr>
          <p:spPr>
            <a:xfrm>
              <a:off x="7103892" y="1304744"/>
              <a:ext cx="445477"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CA" sz="1400" b="1" dirty="0"/>
            </a:p>
          </p:txBody>
        </p:sp>
        <p:sp>
          <p:nvSpPr>
            <p:cNvPr id="36" name="Oval 72"/>
            <p:cNvSpPr>
              <a:spLocks noChangeArrowheads="1"/>
            </p:cNvSpPr>
            <p:nvPr/>
          </p:nvSpPr>
          <p:spPr bwMode="auto">
            <a:xfrm>
              <a:off x="7233809" y="1383927"/>
              <a:ext cx="173039" cy="178773"/>
            </a:xfrm>
            <a:prstGeom prst="ellipse">
              <a:avLst/>
            </a:prstGeom>
            <a:solidFill>
              <a:srgbClr val="00B05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7" name="Rectangle 36"/>
          <p:cNvSpPr/>
          <p:nvPr/>
        </p:nvSpPr>
        <p:spPr>
          <a:xfrm>
            <a:off x="3383280" y="4042180"/>
            <a:ext cx="1044240" cy="2278609"/>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gn="l">
              <a:buFont typeface="Arial" panose="020B0604020202020204" pitchFamily="34" charset="0"/>
              <a:buChar char="•"/>
            </a:pPr>
            <a:endParaRPr lang="en-CA" sz="1000" dirty="0">
              <a:solidFill>
                <a:schemeClr val="tx1"/>
              </a:solidFill>
            </a:endParaRPr>
          </a:p>
        </p:txBody>
      </p:sp>
      <p:sp>
        <p:nvSpPr>
          <p:cNvPr id="38" name="Rectangle 37"/>
          <p:cNvSpPr/>
          <p:nvPr/>
        </p:nvSpPr>
        <p:spPr>
          <a:xfrm>
            <a:off x="3383280" y="3689275"/>
            <a:ext cx="1044240"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Progress</a:t>
            </a:r>
          </a:p>
        </p:txBody>
      </p:sp>
      <p:graphicFrame>
        <p:nvGraphicFramePr>
          <p:cNvPr id="41" name="Table 40"/>
          <p:cNvGraphicFramePr>
            <a:graphicFrameLocks noGrp="1"/>
          </p:cNvGraphicFramePr>
          <p:nvPr>
            <p:extLst>
              <p:ext uri="{D42A27DB-BD31-4B8C-83A1-F6EECF244321}">
                <p14:modId xmlns:p14="http://schemas.microsoft.com/office/powerpoint/2010/main" val="1262571740"/>
              </p:ext>
            </p:extLst>
          </p:nvPr>
        </p:nvGraphicFramePr>
        <p:xfrm>
          <a:off x="285810" y="4081155"/>
          <a:ext cx="4057590" cy="1587600"/>
        </p:xfrm>
        <a:graphic>
          <a:graphicData uri="http://schemas.openxmlformats.org/drawingml/2006/table">
            <a:tbl>
              <a:tblPr bandCol="1">
                <a:tableStyleId>{5C22544A-7EE6-4342-B048-85BDC9FD1C3A}</a:tableStyleId>
              </a:tblPr>
              <a:tblGrid>
                <a:gridCol w="3098835">
                  <a:extLst>
                    <a:ext uri="{9D8B030D-6E8A-4147-A177-3AD203B41FA5}">
                      <a16:colId xmlns:a16="http://schemas.microsoft.com/office/drawing/2014/main" val="20000"/>
                    </a:ext>
                  </a:extLst>
                </a:gridCol>
                <a:gridCol w="958755">
                  <a:extLst>
                    <a:ext uri="{9D8B030D-6E8A-4147-A177-3AD203B41FA5}">
                      <a16:colId xmlns:a16="http://schemas.microsoft.com/office/drawing/2014/main" val="20001"/>
                    </a:ext>
                  </a:extLst>
                </a:gridCol>
              </a:tblGrid>
              <a:tr h="273675">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lang="en-CA" altLang="en-US" sz="1000" dirty="0">
                          <a:solidFill>
                            <a:schemeClr val="tx1"/>
                          </a:solidFill>
                          <a:latin typeface="Arial" panose="020B0604020202020204" pitchFamily="34" charset="0"/>
                        </a:rPr>
                        <a:t>Continue to refine and update the communications plan by adding detail, particularly as the steering committee and advisory committee are commencing.</a:t>
                      </a:r>
                    </a:p>
                  </a:txBody>
                  <a:tcPr marT="36000" marB="36000">
                    <a:lnR w="38100"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altLang="en-US" sz="1000" b="0" i="0" u="none" strike="noStrike" kern="1200" cap="none" normalizeH="0" baseline="0" dirty="0">
                          <a:ln>
                            <a:noFill/>
                          </a:ln>
                          <a:solidFill>
                            <a:schemeClr val="tx1"/>
                          </a:solidFill>
                          <a:effectLst/>
                          <a:latin typeface="Arial" panose="020B0604020202020204" pitchFamily="34" charset="0"/>
                          <a:ea typeface="+mn-ea"/>
                          <a:cs typeface="+mn-cs"/>
                        </a:rPr>
                        <a:t>Complete</a:t>
                      </a:r>
                    </a:p>
                  </a:txBody>
                  <a:tcPr marT="36000" marB="36000">
                    <a:lnL w="38100" cap="flat" cmpd="sng" algn="ctr">
                      <a:solidFill>
                        <a:schemeClr val="tx1"/>
                      </a:solidFill>
                      <a:prstDash val="solid"/>
                      <a:round/>
                      <a:headEnd type="none" w="med" len="med"/>
                      <a:tailEnd type="none" w="med" len="med"/>
                    </a:lnL>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61695">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lang="en-CA" altLang="en-US" sz="1000" dirty="0">
                          <a:solidFill>
                            <a:schemeClr val="tx1"/>
                          </a:solidFill>
                          <a:latin typeface="Arial" panose="020B0604020202020204" pitchFamily="34" charset="0"/>
                        </a:rPr>
                        <a:t>Update approach to keep all stakeholders and project team members informed on project progress and potential impacts.</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altLang="en-US" sz="1000" b="0" i="0" u="none" strike="noStrike" kern="1200" cap="none" normalizeH="0" baseline="0" dirty="0">
                          <a:ln>
                            <a:noFill/>
                          </a:ln>
                          <a:solidFill>
                            <a:schemeClr val="tx1"/>
                          </a:solidFill>
                          <a:effectLst/>
                          <a:latin typeface="Arial" panose="020B0604020202020204" pitchFamily="34" charset="0"/>
                          <a:ea typeface="+mn-ea"/>
                          <a:cs typeface="+mn-cs"/>
                        </a:rPr>
                        <a:t>Complete</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61695">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lang="en-CA" altLang="en-US" sz="1000" dirty="0">
                          <a:solidFill>
                            <a:schemeClr val="tx1"/>
                          </a:solidFill>
                          <a:latin typeface="Arial" panose="020B0604020202020204" pitchFamily="34" charset="0"/>
                        </a:rPr>
                        <a:t>Track progress against expectations, adjust to fit continually changing environment, and communicate results to stakeholders.</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altLang="en-US" sz="1000" b="0" i="0" u="none" strike="noStrike" kern="1200" cap="none" normalizeH="0" baseline="0" dirty="0">
                          <a:ln>
                            <a:noFill/>
                          </a:ln>
                          <a:solidFill>
                            <a:schemeClr val="tx1"/>
                          </a:solidFill>
                          <a:effectLst/>
                          <a:latin typeface="Arial" panose="020B0604020202020204" pitchFamily="34" charset="0"/>
                          <a:ea typeface="+mn-ea"/>
                          <a:cs typeface="+mn-cs"/>
                        </a:rPr>
                        <a:t>Partial</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4587044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Project Management Practice: Risk Management</a:t>
            </a:r>
          </a:p>
        </p:txBody>
      </p:sp>
      <p:sp>
        <p:nvSpPr>
          <p:cNvPr id="5" name="Rectangle 4"/>
          <p:cNvSpPr/>
          <p:nvPr/>
        </p:nvSpPr>
        <p:spPr>
          <a:xfrm>
            <a:off x="251520" y="4042181"/>
            <a:ext cx="3131760" cy="227860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CA" sz="1000" dirty="0">
              <a:solidFill>
                <a:schemeClr val="tx1"/>
              </a:solidFill>
            </a:endParaRPr>
          </a:p>
        </p:txBody>
      </p:sp>
      <p:sp>
        <p:nvSpPr>
          <p:cNvPr id="7" name="Rectangle 6"/>
          <p:cNvSpPr/>
          <p:nvPr/>
        </p:nvSpPr>
        <p:spPr>
          <a:xfrm>
            <a:off x="251520" y="3689275"/>
            <a:ext cx="3131760"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Last Quarter’s Recommendations</a:t>
            </a:r>
          </a:p>
        </p:txBody>
      </p:sp>
      <p:grpSp>
        <p:nvGrpSpPr>
          <p:cNvPr id="16" name="Group 15"/>
          <p:cNvGrpSpPr/>
          <p:nvPr/>
        </p:nvGrpSpPr>
        <p:grpSpPr>
          <a:xfrm>
            <a:off x="4701300" y="3682181"/>
            <a:ext cx="4176000" cy="2638608"/>
            <a:chOff x="9024831" y="3939907"/>
            <a:chExt cx="4320000" cy="2638608"/>
          </a:xfrm>
        </p:grpSpPr>
        <p:sp>
          <p:nvSpPr>
            <p:cNvPr id="17" name="Rectangle 16"/>
            <p:cNvSpPr/>
            <p:nvPr/>
          </p:nvSpPr>
          <p:spPr>
            <a:xfrm>
              <a:off x="9024831" y="4299907"/>
              <a:ext cx="4320000" cy="227860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0" indent="-180975" algn="l">
                <a:lnSpc>
                  <a:spcPct val="90000"/>
                </a:lnSpc>
                <a:spcBef>
                  <a:spcPct val="30000"/>
                </a:spcBef>
                <a:buSzPct val="80000"/>
                <a:buFontTx/>
                <a:buChar char="•"/>
                <a:defRPr/>
              </a:pPr>
              <a:r>
                <a:rPr lang="en-CA" sz="1000" dirty="0">
                  <a:solidFill>
                    <a:schemeClr val="tx1"/>
                  </a:solidFill>
                  <a:latin typeface="Arial" panose="020B0604020202020204" pitchFamily="34" charset="0"/>
                </a:rPr>
                <a:t>Identify risk management leaders.</a:t>
              </a:r>
            </a:p>
            <a:p>
              <a:pPr marL="180975" lvl="0" indent="-180975" algn="l">
                <a:lnSpc>
                  <a:spcPct val="90000"/>
                </a:lnSpc>
                <a:spcBef>
                  <a:spcPct val="30000"/>
                </a:spcBef>
                <a:buSzPct val="80000"/>
                <a:buFontTx/>
                <a:buChar char="•"/>
                <a:defRPr/>
              </a:pPr>
              <a:r>
                <a:rPr lang="en-CA" sz="1000" dirty="0">
                  <a:solidFill>
                    <a:schemeClr val="tx1"/>
                  </a:solidFill>
                  <a:latin typeface="Arial" panose="020B0604020202020204" pitchFamily="34" charset="0"/>
                </a:rPr>
                <a:t>Ensure Program risks are truly Program-wide; review and update regularly.</a:t>
              </a:r>
            </a:p>
            <a:p>
              <a:pPr marL="180975" lvl="0" indent="-180975" algn="l">
                <a:lnSpc>
                  <a:spcPct val="90000"/>
                </a:lnSpc>
                <a:spcBef>
                  <a:spcPct val="30000"/>
                </a:spcBef>
                <a:buSzPct val="80000"/>
                <a:buFontTx/>
                <a:buChar char="•"/>
                <a:defRPr/>
              </a:pPr>
              <a:r>
                <a:rPr lang="en-CA" sz="1000" dirty="0">
                  <a:solidFill>
                    <a:schemeClr val="tx1"/>
                  </a:solidFill>
                  <a:latin typeface="Arial" panose="020B0604020202020204" pitchFamily="34" charset="0"/>
                </a:rPr>
                <a:t>Set up quarterly risk assessments to determine if risk rankings (i.e. impact and probability) need readjustment.</a:t>
              </a:r>
            </a:p>
            <a:p>
              <a:pPr marL="180975" lvl="0" indent="-180975" algn="l">
                <a:lnSpc>
                  <a:spcPct val="90000"/>
                </a:lnSpc>
                <a:spcBef>
                  <a:spcPct val="30000"/>
                </a:spcBef>
                <a:buSzPct val="80000"/>
                <a:buFontTx/>
                <a:buChar char="•"/>
                <a:defRPr/>
              </a:pPr>
              <a:r>
                <a:rPr lang="en-CA" sz="1000" dirty="0">
                  <a:solidFill>
                    <a:schemeClr val="tx1"/>
                  </a:solidFill>
                  <a:latin typeface="Arial" panose="020B0604020202020204" pitchFamily="34" charset="0"/>
                </a:rPr>
                <a:t>Review risks to determine whether some risks are truly issues.</a:t>
              </a:r>
            </a:p>
            <a:p>
              <a:pPr marL="180975" lvl="0" indent="-180975" algn="l">
                <a:lnSpc>
                  <a:spcPct val="90000"/>
                </a:lnSpc>
                <a:spcBef>
                  <a:spcPct val="30000"/>
                </a:spcBef>
                <a:buSzPct val="80000"/>
                <a:buFontTx/>
                <a:buChar char="•"/>
                <a:defRPr/>
              </a:pPr>
              <a:r>
                <a:rPr lang="en-CA" sz="1000" dirty="0">
                  <a:solidFill>
                    <a:schemeClr val="tx1"/>
                  </a:solidFill>
                  <a:latin typeface="Arial" panose="020B0604020202020204" pitchFamily="34" charset="0"/>
                </a:rPr>
                <a:t>Add issue dates / owners for issue management.</a:t>
              </a:r>
            </a:p>
            <a:p>
              <a:pPr marL="180975" lvl="0" indent="-180975" algn="l">
                <a:lnSpc>
                  <a:spcPct val="90000"/>
                </a:lnSpc>
                <a:spcBef>
                  <a:spcPct val="30000"/>
                </a:spcBef>
                <a:buSzPct val="80000"/>
                <a:buFontTx/>
                <a:buChar char="•"/>
                <a:defRPr/>
              </a:pPr>
              <a:endParaRPr lang="en-CA" sz="1000" dirty="0">
                <a:solidFill>
                  <a:schemeClr val="tx1"/>
                </a:solidFill>
                <a:latin typeface="Arial" panose="020B0604020202020204" pitchFamily="34" charset="0"/>
              </a:endParaRPr>
            </a:p>
            <a:p>
              <a:pPr marL="180975" lvl="0" indent="-180975" algn="l">
                <a:lnSpc>
                  <a:spcPct val="90000"/>
                </a:lnSpc>
                <a:spcBef>
                  <a:spcPct val="30000"/>
                </a:spcBef>
                <a:buSzPct val="80000"/>
                <a:buFontTx/>
                <a:buChar char="•"/>
                <a:defRPr/>
              </a:pPr>
              <a:endParaRPr lang="en-CA" sz="1000" dirty="0">
                <a:solidFill>
                  <a:schemeClr val="tx1"/>
                </a:solidFill>
                <a:latin typeface="Arial" panose="020B0604020202020204" pitchFamily="34" charset="0"/>
              </a:endParaRPr>
            </a:p>
            <a:p>
              <a:pPr marL="180975" lvl="0" indent="-180975" algn="l">
                <a:lnSpc>
                  <a:spcPct val="90000"/>
                </a:lnSpc>
                <a:spcBef>
                  <a:spcPct val="30000"/>
                </a:spcBef>
                <a:buSzPct val="80000"/>
                <a:buFontTx/>
                <a:buChar char="•"/>
              </a:pPr>
              <a:endParaRPr lang="en-CA" sz="1000" dirty="0">
                <a:solidFill>
                  <a:schemeClr val="tx1"/>
                </a:solidFill>
                <a:latin typeface="Arial" panose="020B0604020202020204" pitchFamily="34" charset="0"/>
              </a:endParaRPr>
            </a:p>
          </p:txBody>
        </p:sp>
        <p:sp>
          <p:nvSpPr>
            <p:cNvPr id="24" name="Rectangle 23"/>
            <p:cNvSpPr/>
            <p:nvPr/>
          </p:nvSpPr>
          <p:spPr>
            <a:xfrm>
              <a:off x="9024831" y="3939907"/>
              <a:ext cx="4320000"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This Quarter’s Recommendations</a:t>
              </a:r>
            </a:p>
          </p:txBody>
        </p:sp>
      </p:grpSp>
      <p:grpSp>
        <p:nvGrpSpPr>
          <p:cNvPr id="25" name="Group 24"/>
          <p:cNvGrpSpPr/>
          <p:nvPr/>
        </p:nvGrpSpPr>
        <p:grpSpPr>
          <a:xfrm>
            <a:off x="251520" y="1306522"/>
            <a:ext cx="4176000" cy="2094340"/>
            <a:chOff x="9024831" y="3939907"/>
            <a:chExt cx="4320000" cy="2094340"/>
          </a:xfrm>
        </p:grpSpPr>
        <p:sp>
          <p:nvSpPr>
            <p:cNvPr id="26" name="Rectangle 25"/>
            <p:cNvSpPr/>
            <p:nvPr/>
          </p:nvSpPr>
          <p:spPr>
            <a:xfrm>
              <a:off x="9024831" y="4299907"/>
              <a:ext cx="4320000" cy="173434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Risks are documented and have been evaluated for probability and impact.</a:t>
              </a:r>
            </a:p>
            <a:p>
              <a:pPr marL="180975"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Document risk response plans.</a:t>
              </a:r>
              <a:endParaRPr lang="en-CA" altLang="en-US" sz="1100" dirty="0">
                <a:solidFill>
                  <a:schemeClr val="tx1"/>
                </a:solidFill>
                <a:latin typeface="Arial" panose="020B0604020202020204" pitchFamily="34" charset="0"/>
              </a:endParaRP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Establish regular risk reviews.</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Track and manage project risks separately from project issues.</a:t>
              </a:r>
            </a:p>
            <a:p>
              <a:pPr marL="171450" indent="-171450" algn="l">
                <a:buFont typeface="Arial" panose="020B0604020202020204" pitchFamily="34" charset="0"/>
                <a:buChar char="•"/>
              </a:pPr>
              <a:endParaRPr lang="en-CA" sz="1000" dirty="0">
                <a:solidFill>
                  <a:schemeClr val="tx1"/>
                </a:solidFill>
              </a:endParaRPr>
            </a:p>
          </p:txBody>
        </p:sp>
        <p:sp>
          <p:nvSpPr>
            <p:cNvPr id="27" name="Rectangle 26"/>
            <p:cNvSpPr/>
            <p:nvPr/>
          </p:nvSpPr>
          <p:spPr>
            <a:xfrm>
              <a:off x="9024831" y="3939907"/>
              <a:ext cx="4320000" cy="360000"/>
            </a:xfrm>
            <a:prstGeom prst="rect">
              <a:avLst/>
            </a:prstGeom>
            <a:solidFill>
              <a:srgbClr val="65AEB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Best Practices</a:t>
              </a:r>
            </a:p>
          </p:txBody>
        </p:sp>
      </p:grpSp>
      <p:grpSp>
        <p:nvGrpSpPr>
          <p:cNvPr id="44" name="Group 43"/>
          <p:cNvGrpSpPr/>
          <p:nvPr/>
        </p:nvGrpSpPr>
        <p:grpSpPr>
          <a:xfrm>
            <a:off x="4706326" y="1304744"/>
            <a:ext cx="4177378" cy="2100327"/>
            <a:chOff x="4706326" y="1304744"/>
            <a:chExt cx="4177378" cy="2100327"/>
          </a:xfrm>
        </p:grpSpPr>
        <p:sp>
          <p:nvSpPr>
            <p:cNvPr id="29" name="Rectangle 28"/>
            <p:cNvSpPr/>
            <p:nvPr/>
          </p:nvSpPr>
          <p:spPr>
            <a:xfrm>
              <a:off x="4706326" y="1666522"/>
              <a:ext cx="4176000" cy="1738549"/>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The Program Manager is managing Risks, Assumptions, Issues, and Decisions on a regular basis with support from the PMO and workstream PMs</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Risk register / risk mitigation plans are being updated</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Documented risks still require clean-up to separate Program risks versus project risks and to separate risks from issues. The Program Manager and the PMO plan to review and resolve the risk register content.</a:t>
              </a:r>
              <a:endParaRPr lang="en-CA" sz="1000" dirty="0">
                <a:solidFill>
                  <a:schemeClr val="tx1"/>
                </a:solidFill>
              </a:endParaRPr>
            </a:p>
          </p:txBody>
        </p:sp>
        <p:sp>
          <p:nvSpPr>
            <p:cNvPr id="30" name="Rectangle 29"/>
            <p:cNvSpPr/>
            <p:nvPr/>
          </p:nvSpPr>
          <p:spPr>
            <a:xfrm>
              <a:off x="4706326" y="1304744"/>
              <a:ext cx="4176000" cy="360000"/>
            </a:xfrm>
            <a:prstGeom prst="rect">
              <a:avLst/>
            </a:prstGeom>
            <a:solidFill>
              <a:srgbClr val="65AEB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Key Findings</a:t>
              </a:r>
            </a:p>
          </p:txBody>
        </p:sp>
        <p:sp>
          <p:nvSpPr>
            <p:cNvPr id="31" name="Rectangle 30"/>
            <p:cNvSpPr/>
            <p:nvPr/>
          </p:nvSpPr>
          <p:spPr>
            <a:xfrm>
              <a:off x="6188385" y="1304744"/>
              <a:ext cx="919297"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solidFill>
                    <a:schemeClr val="bg1"/>
                  </a:solidFill>
                </a:rPr>
                <a:t>FY17 Q3</a:t>
              </a:r>
            </a:p>
          </p:txBody>
        </p:sp>
        <p:sp>
          <p:nvSpPr>
            <p:cNvPr id="32" name="Rectangle 31"/>
            <p:cNvSpPr/>
            <p:nvPr/>
          </p:nvSpPr>
          <p:spPr>
            <a:xfrm>
              <a:off x="7536764" y="1304744"/>
              <a:ext cx="919297"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solidFill>
                    <a:schemeClr val="bg1"/>
                  </a:solidFill>
                </a:rPr>
                <a:t>FY17 Q4</a:t>
              </a:r>
            </a:p>
          </p:txBody>
        </p:sp>
        <p:sp>
          <p:nvSpPr>
            <p:cNvPr id="34" name="Rectangle 33"/>
            <p:cNvSpPr/>
            <p:nvPr/>
          </p:nvSpPr>
          <p:spPr>
            <a:xfrm>
              <a:off x="8438227" y="1304744"/>
              <a:ext cx="445477"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CA" sz="1400" b="1" dirty="0"/>
            </a:p>
          </p:txBody>
        </p:sp>
        <p:sp>
          <p:nvSpPr>
            <p:cNvPr id="21" name="Oval 72"/>
            <p:cNvSpPr>
              <a:spLocks noChangeArrowheads="1"/>
            </p:cNvSpPr>
            <p:nvPr/>
          </p:nvSpPr>
          <p:spPr bwMode="auto">
            <a:xfrm>
              <a:off x="8574755" y="1383926"/>
              <a:ext cx="173039" cy="178773"/>
            </a:xfrm>
            <a:prstGeom prst="ellipse">
              <a:avLst/>
            </a:prstGeom>
            <a:solidFill>
              <a:srgbClr val="00B05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5" name="Rectangle 34"/>
            <p:cNvSpPr/>
            <p:nvPr/>
          </p:nvSpPr>
          <p:spPr>
            <a:xfrm>
              <a:off x="7103892" y="1304744"/>
              <a:ext cx="445477"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CA" sz="1400" b="1" dirty="0"/>
            </a:p>
          </p:txBody>
        </p:sp>
        <p:sp>
          <p:nvSpPr>
            <p:cNvPr id="36" name="Oval 72"/>
            <p:cNvSpPr>
              <a:spLocks noChangeArrowheads="1"/>
            </p:cNvSpPr>
            <p:nvPr/>
          </p:nvSpPr>
          <p:spPr bwMode="auto">
            <a:xfrm>
              <a:off x="7233809" y="1383927"/>
              <a:ext cx="173039" cy="178773"/>
            </a:xfrm>
            <a:prstGeom prst="ellipse">
              <a:avLst/>
            </a:prstGeom>
            <a:solidFill>
              <a:srgbClr val="00B05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7" name="Rectangle 36"/>
          <p:cNvSpPr/>
          <p:nvPr/>
        </p:nvSpPr>
        <p:spPr>
          <a:xfrm>
            <a:off x="3383280" y="4042180"/>
            <a:ext cx="1044240" cy="2278609"/>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gn="l">
              <a:buFont typeface="Arial" panose="020B0604020202020204" pitchFamily="34" charset="0"/>
              <a:buChar char="•"/>
            </a:pPr>
            <a:endParaRPr lang="en-CA" sz="1000" dirty="0">
              <a:solidFill>
                <a:schemeClr val="tx1"/>
              </a:solidFill>
            </a:endParaRPr>
          </a:p>
        </p:txBody>
      </p:sp>
      <p:sp>
        <p:nvSpPr>
          <p:cNvPr id="38" name="Rectangle 37"/>
          <p:cNvSpPr/>
          <p:nvPr/>
        </p:nvSpPr>
        <p:spPr>
          <a:xfrm>
            <a:off x="3383280" y="3689275"/>
            <a:ext cx="1044240"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Progress</a:t>
            </a:r>
          </a:p>
        </p:txBody>
      </p:sp>
      <p:graphicFrame>
        <p:nvGraphicFramePr>
          <p:cNvPr id="41" name="Table 40"/>
          <p:cNvGraphicFramePr>
            <a:graphicFrameLocks noGrp="1"/>
          </p:cNvGraphicFramePr>
          <p:nvPr>
            <p:extLst>
              <p:ext uri="{D42A27DB-BD31-4B8C-83A1-F6EECF244321}">
                <p14:modId xmlns:p14="http://schemas.microsoft.com/office/powerpoint/2010/main" val="3314672886"/>
              </p:ext>
            </p:extLst>
          </p:nvPr>
        </p:nvGraphicFramePr>
        <p:xfrm>
          <a:off x="285810" y="4081155"/>
          <a:ext cx="4057590" cy="1557435"/>
        </p:xfrm>
        <a:graphic>
          <a:graphicData uri="http://schemas.openxmlformats.org/drawingml/2006/table">
            <a:tbl>
              <a:tblPr bandCol="1">
                <a:tableStyleId>{5C22544A-7EE6-4342-B048-85BDC9FD1C3A}</a:tableStyleId>
              </a:tblPr>
              <a:tblGrid>
                <a:gridCol w="3098835">
                  <a:extLst>
                    <a:ext uri="{9D8B030D-6E8A-4147-A177-3AD203B41FA5}">
                      <a16:colId xmlns:a16="http://schemas.microsoft.com/office/drawing/2014/main" val="20000"/>
                    </a:ext>
                  </a:extLst>
                </a:gridCol>
                <a:gridCol w="958755">
                  <a:extLst>
                    <a:ext uri="{9D8B030D-6E8A-4147-A177-3AD203B41FA5}">
                      <a16:colId xmlns:a16="http://schemas.microsoft.com/office/drawing/2014/main" val="20001"/>
                    </a:ext>
                  </a:extLst>
                </a:gridCol>
              </a:tblGrid>
              <a:tr h="244155">
                <a:tc>
                  <a:txBody>
                    <a:bodyPr/>
                    <a:lstStyle/>
                    <a:p>
                      <a:pPr marL="180975" lvl="0" indent="-180975" algn="l">
                        <a:lnSpc>
                          <a:spcPct val="90000"/>
                        </a:lnSpc>
                        <a:spcBef>
                          <a:spcPct val="30000"/>
                        </a:spcBef>
                        <a:buSzPct val="80000"/>
                        <a:buFontTx/>
                        <a:buChar char="•"/>
                        <a:defRPr/>
                      </a:pPr>
                      <a:r>
                        <a:rPr lang="en-CA" sz="1000" dirty="0">
                          <a:solidFill>
                            <a:schemeClr val="tx1"/>
                          </a:solidFill>
                          <a:latin typeface="Arial" panose="020B0604020202020204" pitchFamily="34" charset="0"/>
                        </a:rPr>
                        <a:t>Identify risk management leaders.</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altLang="en-US" sz="1000" b="0" i="0" u="none" strike="noStrike" kern="1200" cap="none" normalizeH="0" baseline="0" dirty="0">
                          <a:ln>
                            <a:noFill/>
                          </a:ln>
                          <a:solidFill>
                            <a:schemeClr val="tx1"/>
                          </a:solidFill>
                          <a:effectLst/>
                          <a:latin typeface="Arial" panose="020B0604020202020204" pitchFamily="34" charset="0"/>
                          <a:ea typeface="+mn-ea"/>
                          <a:cs typeface="+mn-cs"/>
                        </a:rPr>
                        <a:t>Partial</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08238">
                <a:tc>
                  <a:txBody>
                    <a:bodyPr/>
                    <a:lstStyle/>
                    <a:p>
                      <a:pPr marL="180975" marR="0" lvl="0" indent="-180975" algn="l" defTabSz="914400" rtl="0" eaLnBrk="1" fontAlgn="auto" latinLnBrk="0" hangingPunct="1">
                        <a:lnSpc>
                          <a:spcPct val="90000"/>
                        </a:lnSpc>
                        <a:spcBef>
                          <a:spcPct val="30000"/>
                        </a:spcBef>
                        <a:spcAft>
                          <a:spcPts val="0"/>
                        </a:spcAft>
                        <a:buClrTx/>
                        <a:buSzPct val="80000"/>
                        <a:buFontTx/>
                        <a:buChar char="•"/>
                        <a:tabLst/>
                        <a:defRPr/>
                      </a:pPr>
                      <a:r>
                        <a:rPr lang="en-CA" sz="1000" dirty="0">
                          <a:solidFill>
                            <a:schemeClr val="tx1"/>
                          </a:solidFill>
                          <a:latin typeface="Arial" panose="020B0604020202020204" pitchFamily="34" charset="0"/>
                        </a:rPr>
                        <a:t>Ensure Program risks are truly Program-wide; review and update regularly.</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sz="1000" b="0" i="0" u="none" strike="noStrike" kern="1200" cap="none" normalizeH="0" baseline="0" dirty="0">
                          <a:ln>
                            <a:noFill/>
                          </a:ln>
                          <a:solidFill>
                            <a:schemeClr val="tx1"/>
                          </a:solidFill>
                          <a:effectLst/>
                          <a:latin typeface="Arial" panose="020B0604020202020204" pitchFamily="34" charset="0"/>
                          <a:ea typeface="+mn-ea"/>
                          <a:cs typeface="+mn-cs"/>
                        </a:rPr>
                        <a:t>No</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08238">
                <a:tc>
                  <a:txBody>
                    <a:bodyPr/>
                    <a:lstStyle/>
                    <a:p>
                      <a:pPr marL="180975" marR="0" lvl="0" indent="-180975" algn="l" defTabSz="914400" rtl="0" eaLnBrk="1" fontAlgn="auto" latinLnBrk="0" hangingPunct="1">
                        <a:lnSpc>
                          <a:spcPct val="90000"/>
                        </a:lnSpc>
                        <a:spcBef>
                          <a:spcPct val="30000"/>
                        </a:spcBef>
                        <a:spcAft>
                          <a:spcPts val="0"/>
                        </a:spcAft>
                        <a:buClrTx/>
                        <a:buSzPct val="80000"/>
                        <a:buFontTx/>
                        <a:buChar char="•"/>
                        <a:tabLst/>
                        <a:defRPr/>
                      </a:pPr>
                      <a:r>
                        <a:rPr lang="en-CA" sz="1000" dirty="0">
                          <a:solidFill>
                            <a:schemeClr val="tx1"/>
                          </a:solidFill>
                          <a:latin typeface="Arial" panose="020B0604020202020204" pitchFamily="34" charset="0"/>
                        </a:rPr>
                        <a:t>Set up quarterly risk assessments to determine if risk rankings (i.e. impact and probability) need readjustment.</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sz="1000" b="0" i="0" u="none" strike="noStrike" kern="1200" cap="none" normalizeH="0" baseline="0" dirty="0">
                          <a:ln>
                            <a:noFill/>
                          </a:ln>
                          <a:solidFill>
                            <a:schemeClr val="tx1"/>
                          </a:solidFill>
                          <a:effectLst/>
                          <a:latin typeface="Arial" panose="020B0604020202020204" pitchFamily="34" charset="0"/>
                          <a:ea typeface="+mn-ea"/>
                          <a:cs typeface="+mn-cs"/>
                        </a:rPr>
                        <a:t>No</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08238">
                <a:tc>
                  <a:txBody>
                    <a:bodyPr/>
                    <a:lstStyle/>
                    <a:p>
                      <a:pPr marL="180975" marR="0" lvl="0" indent="-180975" algn="l" defTabSz="914400" rtl="0" eaLnBrk="1" fontAlgn="auto" latinLnBrk="0" hangingPunct="1">
                        <a:lnSpc>
                          <a:spcPct val="90000"/>
                        </a:lnSpc>
                        <a:spcBef>
                          <a:spcPct val="30000"/>
                        </a:spcBef>
                        <a:spcAft>
                          <a:spcPts val="0"/>
                        </a:spcAft>
                        <a:buClrTx/>
                        <a:buSzPct val="80000"/>
                        <a:buFontTx/>
                        <a:buChar char="•"/>
                        <a:tabLst/>
                        <a:defRPr/>
                      </a:pPr>
                      <a:r>
                        <a:rPr lang="en-CA" sz="1000" dirty="0">
                          <a:solidFill>
                            <a:schemeClr val="tx1"/>
                          </a:solidFill>
                          <a:latin typeface="Arial" panose="020B0604020202020204" pitchFamily="34" charset="0"/>
                        </a:rPr>
                        <a:t>Ensure issue logs/roadblock registers are actively managed with target resolution dates and owners assigned.</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sz="1000" b="0" i="0" u="none" strike="noStrike" kern="1200" cap="none" normalizeH="0" baseline="0" dirty="0">
                          <a:ln>
                            <a:noFill/>
                          </a:ln>
                          <a:solidFill>
                            <a:schemeClr val="tx1"/>
                          </a:solidFill>
                          <a:effectLst/>
                          <a:latin typeface="Arial" panose="020B0604020202020204" pitchFamily="34" charset="0"/>
                          <a:ea typeface="+mn-ea"/>
                          <a:cs typeface="+mn-cs"/>
                        </a:rPr>
                        <a:t>Complete</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2162041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Project Management Practice: Scope Management</a:t>
            </a:r>
          </a:p>
        </p:txBody>
      </p:sp>
      <p:sp>
        <p:nvSpPr>
          <p:cNvPr id="5" name="Rectangle 4"/>
          <p:cNvSpPr/>
          <p:nvPr/>
        </p:nvSpPr>
        <p:spPr>
          <a:xfrm>
            <a:off x="251520" y="4042181"/>
            <a:ext cx="3131760" cy="227860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CA" sz="1000" dirty="0">
              <a:solidFill>
                <a:schemeClr val="tx1"/>
              </a:solidFill>
            </a:endParaRPr>
          </a:p>
        </p:txBody>
      </p:sp>
      <p:sp>
        <p:nvSpPr>
          <p:cNvPr id="7" name="Rectangle 6"/>
          <p:cNvSpPr/>
          <p:nvPr/>
        </p:nvSpPr>
        <p:spPr>
          <a:xfrm>
            <a:off x="251520" y="3689275"/>
            <a:ext cx="3131760"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Last Quarter’s Recommendations</a:t>
            </a:r>
          </a:p>
        </p:txBody>
      </p:sp>
      <p:grpSp>
        <p:nvGrpSpPr>
          <p:cNvPr id="16" name="Group 15"/>
          <p:cNvGrpSpPr/>
          <p:nvPr/>
        </p:nvGrpSpPr>
        <p:grpSpPr>
          <a:xfrm>
            <a:off x="4701300" y="3682181"/>
            <a:ext cx="4176000" cy="2638608"/>
            <a:chOff x="9024831" y="3939907"/>
            <a:chExt cx="4320000" cy="2638608"/>
          </a:xfrm>
        </p:grpSpPr>
        <p:sp>
          <p:nvSpPr>
            <p:cNvPr id="17" name="Rectangle 16"/>
            <p:cNvSpPr/>
            <p:nvPr/>
          </p:nvSpPr>
          <p:spPr>
            <a:xfrm>
              <a:off x="9024831" y="4299907"/>
              <a:ext cx="4320000" cy="227860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Ensure the scope includes business components as this Program is more than just a technology initiative.</a:t>
              </a:r>
            </a:p>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Manage the business’s scope expectation as well as their various parallel initiatives.  </a:t>
              </a:r>
            </a:p>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Clearly define the scope of work for the technical integration vendor.</a:t>
              </a:r>
            </a:p>
            <a:p>
              <a:pPr marL="180975" lvl="0" indent="-180975" algn="l">
                <a:lnSpc>
                  <a:spcPct val="90000"/>
                </a:lnSpc>
                <a:spcBef>
                  <a:spcPct val="30000"/>
                </a:spcBef>
                <a:buSzPct val="80000"/>
                <a:buFontTx/>
                <a:buChar char="•"/>
              </a:pPr>
              <a:endParaRPr lang="en-CA" sz="1000" dirty="0">
                <a:solidFill>
                  <a:schemeClr val="tx1"/>
                </a:solidFill>
                <a:latin typeface="Arial" panose="020B0604020202020204" pitchFamily="34" charset="0"/>
              </a:endParaRPr>
            </a:p>
          </p:txBody>
        </p:sp>
        <p:sp>
          <p:nvSpPr>
            <p:cNvPr id="24" name="Rectangle 23"/>
            <p:cNvSpPr/>
            <p:nvPr/>
          </p:nvSpPr>
          <p:spPr>
            <a:xfrm>
              <a:off x="9024831" y="3939907"/>
              <a:ext cx="4320000"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This Quarter’s Recommendations</a:t>
              </a:r>
            </a:p>
          </p:txBody>
        </p:sp>
      </p:grpSp>
      <p:grpSp>
        <p:nvGrpSpPr>
          <p:cNvPr id="25" name="Group 24"/>
          <p:cNvGrpSpPr/>
          <p:nvPr/>
        </p:nvGrpSpPr>
        <p:grpSpPr>
          <a:xfrm>
            <a:off x="251520" y="1306522"/>
            <a:ext cx="4176000" cy="2094340"/>
            <a:chOff x="9024831" y="3939907"/>
            <a:chExt cx="4320000" cy="2094340"/>
          </a:xfrm>
        </p:grpSpPr>
        <p:sp>
          <p:nvSpPr>
            <p:cNvPr id="26" name="Rectangle 25"/>
            <p:cNvSpPr/>
            <p:nvPr/>
          </p:nvSpPr>
          <p:spPr>
            <a:xfrm>
              <a:off x="9024831" y="4299907"/>
              <a:ext cx="4320000" cy="173434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Document the project scope, including both in-scope and out-of-scope items.</a:t>
              </a:r>
            </a:p>
            <a:p>
              <a:pPr marL="180975"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All in-scope deliverables are identified and reflected in the project plan.</a:t>
              </a:r>
              <a:endParaRPr lang="en-CA" altLang="en-US" sz="1100" dirty="0">
                <a:solidFill>
                  <a:schemeClr val="tx1"/>
                </a:solidFill>
                <a:latin typeface="Arial" panose="020B0604020202020204" pitchFamily="34" charset="0"/>
              </a:endParaRP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Project requirements have been clearly documented and are reviewed with the project team and the customer on a regular basis.</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Change control procedures have been defined and documented for managing changes to the project plan.</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Approved changes to the baselined project plan are communicated to the project team and the customer.</a:t>
              </a:r>
            </a:p>
            <a:p>
              <a:pPr marL="171450" indent="-171450" algn="l">
                <a:buFont typeface="Arial" panose="020B0604020202020204" pitchFamily="34" charset="0"/>
                <a:buChar char="•"/>
              </a:pPr>
              <a:endParaRPr lang="en-CA" sz="1000" dirty="0">
                <a:solidFill>
                  <a:schemeClr val="tx1"/>
                </a:solidFill>
              </a:endParaRPr>
            </a:p>
          </p:txBody>
        </p:sp>
        <p:sp>
          <p:nvSpPr>
            <p:cNvPr id="27" name="Rectangle 26"/>
            <p:cNvSpPr/>
            <p:nvPr/>
          </p:nvSpPr>
          <p:spPr>
            <a:xfrm>
              <a:off x="9024831" y="3939907"/>
              <a:ext cx="4320000" cy="360000"/>
            </a:xfrm>
            <a:prstGeom prst="rect">
              <a:avLst/>
            </a:prstGeom>
            <a:solidFill>
              <a:srgbClr val="65AEB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Best Practices</a:t>
              </a:r>
            </a:p>
          </p:txBody>
        </p:sp>
      </p:grpSp>
      <p:grpSp>
        <p:nvGrpSpPr>
          <p:cNvPr id="44" name="Group 43"/>
          <p:cNvGrpSpPr/>
          <p:nvPr/>
        </p:nvGrpSpPr>
        <p:grpSpPr>
          <a:xfrm>
            <a:off x="4706326" y="1304744"/>
            <a:ext cx="4177378" cy="2100327"/>
            <a:chOff x="4706326" y="1304744"/>
            <a:chExt cx="4177378" cy="2100327"/>
          </a:xfrm>
        </p:grpSpPr>
        <p:sp>
          <p:nvSpPr>
            <p:cNvPr id="29" name="Rectangle 28"/>
            <p:cNvSpPr/>
            <p:nvPr/>
          </p:nvSpPr>
          <p:spPr>
            <a:xfrm>
              <a:off x="4706326" y="1666522"/>
              <a:ext cx="4176000" cy="1738549"/>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Overall Program scope has been consistent.</a:t>
              </a:r>
            </a:p>
            <a:p>
              <a:pPr marL="180975"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Change Management process has been implemented and decisions are being documented.</a:t>
              </a:r>
            </a:p>
            <a:p>
              <a:pPr marL="180975"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The Mobility scope has been divided into two releases.</a:t>
              </a:r>
            </a:p>
            <a:p>
              <a:pPr marL="180975"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The scope of the Quality Management vendor has been resolved.</a:t>
              </a:r>
            </a:p>
            <a:p>
              <a:pPr marL="180975"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There continues to be a future risk due to the unknown scope of applications that will be on the Guardian platform.</a:t>
              </a:r>
              <a:endParaRPr lang="en-CA" altLang="en-US" sz="1000" dirty="0">
                <a:solidFill>
                  <a:srgbClr val="FF0000"/>
                </a:solidFill>
                <a:latin typeface="Arial" panose="020B0604020202020204" pitchFamily="34" charset="0"/>
              </a:endParaRPr>
            </a:p>
            <a:p>
              <a:pPr marL="180975" indent="-180975" algn="l">
                <a:lnSpc>
                  <a:spcPct val="90000"/>
                </a:lnSpc>
                <a:spcBef>
                  <a:spcPct val="30000"/>
                </a:spcBef>
                <a:buSzPct val="80000"/>
                <a:buFontTx/>
                <a:buChar char="•"/>
                <a:defRPr/>
              </a:pPr>
              <a:endParaRPr lang="en-CA" altLang="en-US" sz="1000" dirty="0">
                <a:solidFill>
                  <a:srgbClr val="00B050"/>
                </a:solidFill>
                <a:latin typeface="Arial" panose="020B0604020202020204" pitchFamily="34" charset="0"/>
              </a:endParaRPr>
            </a:p>
            <a:p>
              <a:pPr marL="180975" lvl="0" indent="-180975" algn="l">
                <a:lnSpc>
                  <a:spcPct val="90000"/>
                </a:lnSpc>
                <a:spcBef>
                  <a:spcPct val="30000"/>
                </a:spcBef>
                <a:buSzPct val="80000"/>
                <a:buFontTx/>
                <a:buChar char="•"/>
                <a:defRPr/>
              </a:pPr>
              <a:endParaRPr lang="en-CA" altLang="en-US" sz="1000" dirty="0">
                <a:solidFill>
                  <a:schemeClr val="tx1"/>
                </a:solidFill>
                <a:latin typeface="Arial" panose="020B0604020202020204" pitchFamily="34" charset="0"/>
              </a:endParaRPr>
            </a:p>
            <a:p>
              <a:pPr marL="171450" indent="-171450" algn="l">
                <a:buFont typeface="Arial" panose="020B0604020202020204" pitchFamily="34" charset="0"/>
                <a:buChar char="•"/>
              </a:pPr>
              <a:endParaRPr lang="en-CA" sz="1000" dirty="0">
                <a:solidFill>
                  <a:schemeClr val="tx1"/>
                </a:solidFill>
              </a:endParaRPr>
            </a:p>
          </p:txBody>
        </p:sp>
        <p:sp>
          <p:nvSpPr>
            <p:cNvPr id="30" name="Rectangle 29"/>
            <p:cNvSpPr/>
            <p:nvPr/>
          </p:nvSpPr>
          <p:spPr>
            <a:xfrm>
              <a:off x="4706326" y="1304744"/>
              <a:ext cx="4176000" cy="360000"/>
            </a:xfrm>
            <a:prstGeom prst="rect">
              <a:avLst/>
            </a:prstGeom>
            <a:solidFill>
              <a:srgbClr val="65AEB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Key Findings</a:t>
              </a:r>
            </a:p>
          </p:txBody>
        </p:sp>
        <p:sp>
          <p:nvSpPr>
            <p:cNvPr id="31" name="Rectangle 30"/>
            <p:cNvSpPr/>
            <p:nvPr/>
          </p:nvSpPr>
          <p:spPr>
            <a:xfrm>
              <a:off x="6188385" y="1304744"/>
              <a:ext cx="919297"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solidFill>
                    <a:schemeClr val="bg1"/>
                  </a:solidFill>
                </a:rPr>
                <a:t>FY17 Q3</a:t>
              </a:r>
            </a:p>
          </p:txBody>
        </p:sp>
        <p:sp>
          <p:nvSpPr>
            <p:cNvPr id="32" name="Rectangle 31"/>
            <p:cNvSpPr/>
            <p:nvPr/>
          </p:nvSpPr>
          <p:spPr>
            <a:xfrm>
              <a:off x="7536764" y="1304744"/>
              <a:ext cx="919297"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solidFill>
                    <a:schemeClr val="bg1"/>
                  </a:solidFill>
                </a:rPr>
                <a:t>FY17 Q4</a:t>
              </a:r>
            </a:p>
          </p:txBody>
        </p:sp>
        <p:sp>
          <p:nvSpPr>
            <p:cNvPr id="34" name="Rectangle 33"/>
            <p:cNvSpPr/>
            <p:nvPr/>
          </p:nvSpPr>
          <p:spPr>
            <a:xfrm>
              <a:off x="8438227" y="1304744"/>
              <a:ext cx="445477"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CA" sz="1400" b="1" dirty="0"/>
            </a:p>
          </p:txBody>
        </p:sp>
        <p:sp>
          <p:nvSpPr>
            <p:cNvPr id="21" name="Oval 72"/>
            <p:cNvSpPr>
              <a:spLocks noChangeArrowheads="1"/>
            </p:cNvSpPr>
            <p:nvPr/>
          </p:nvSpPr>
          <p:spPr bwMode="auto">
            <a:xfrm>
              <a:off x="8574755" y="1383926"/>
              <a:ext cx="173039" cy="178773"/>
            </a:xfrm>
            <a:prstGeom prst="ellipse">
              <a:avLst/>
            </a:prstGeom>
            <a:solidFill>
              <a:srgbClr val="00B05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5" name="Rectangle 34"/>
            <p:cNvSpPr/>
            <p:nvPr/>
          </p:nvSpPr>
          <p:spPr>
            <a:xfrm>
              <a:off x="7103892" y="1304744"/>
              <a:ext cx="445477"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CA" sz="1400" b="1" dirty="0"/>
            </a:p>
          </p:txBody>
        </p:sp>
        <p:sp>
          <p:nvSpPr>
            <p:cNvPr id="36" name="Oval 72"/>
            <p:cNvSpPr>
              <a:spLocks noChangeArrowheads="1"/>
            </p:cNvSpPr>
            <p:nvPr/>
          </p:nvSpPr>
          <p:spPr bwMode="auto">
            <a:xfrm>
              <a:off x="7233809" y="1383927"/>
              <a:ext cx="173039" cy="178773"/>
            </a:xfrm>
            <a:prstGeom prst="ellipse">
              <a:avLst/>
            </a:prstGeom>
            <a:solidFill>
              <a:srgbClr val="00B05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7" name="Rectangle 36"/>
          <p:cNvSpPr/>
          <p:nvPr/>
        </p:nvSpPr>
        <p:spPr>
          <a:xfrm>
            <a:off x="3383280" y="4042180"/>
            <a:ext cx="1044240" cy="2278609"/>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gn="l">
              <a:buFont typeface="Arial" panose="020B0604020202020204" pitchFamily="34" charset="0"/>
              <a:buChar char="•"/>
            </a:pPr>
            <a:endParaRPr lang="en-CA" sz="1000" dirty="0">
              <a:solidFill>
                <a:schemeClr val="tx1"/>
              </a:solidFill>
            </a:endParaRPr>
          </a:p>
        </p:txBody>
      </p:sp>
      <p:sp>
        <p:nvSpPr>
          <p:cNvPr id="38" name="Rectangle 37"/>
          <p:cNvSpPr/>
          <p:nvPr/>
        </p:nvSpPr>
        <p:spPr>
          <a:xfrm>
            <a:off x="3383280" y="3689275"/>
            <a:ext cx="1044240"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Progress</a:t>
            </a:r>
          </a:p>
        </p:txBody>
      </p:sp>
      <p:graphicFrame>
        <p:nvGraphicFramePr>
          <p:cNvPr id="41" name="Table 40"/>
          <p:cNvGraphicFramePr>
            <a:graphicFrameLocks noGrp="1"/>
          </p:cNvGraphicFramePr>
          <p:nvPr>
            <p:extLst>
              <p:ext uri="{D42A27DB-BD31-4B8C-83A1-F6EECF244321}">
                <p14:modId xmlns:p14="http://schemas.microsoft.com/office/powerpoint/2010/main" val="1058714305"/>
              </p:ext>
            </p:extLst>
          </p:nvPr>
        </p:nvGraphicFramePr>
        <p:xfrm>
          <a:off x="285810" y="4081155"/>
          <a:ext cx="4057590" cy="1450440"/>
        </p:xfrm>
        <a:graphic>
          <a:graphicData uri="http://schemas.openxmlformats.org/drawingml/2006/table">
            <a:tbl>
              <a:tblPr bandCol="1">
                <a:tableStyleId>{5C22544A-7EE6-4342-B048-85BDC9FD1C3A}</a:tableStyleId>
              </a:tblPr>
              <a:tblGrid>
                <a:gridCol w="3098835">
                  <a:extLst>
                    <a:ext uri="{9D8B030D-6E8A-4147-A177-3AD203B41FA5}">
                      <a16:colId xmlns:a16="http://schemas.microsoft.com/office/drawing/2014/main" val="20000"/>
                    </a:ext>
                  </a:extLst>
                </a:gridCol>
                <a:gridCol w="958755">
                  <a:extLst>
                    <a:ext uri="{9D8B030D-6E8A-4147-A177-3AD203B41FA5}">
                      <a16:colId xmlns:a16="http://schemas.microsoft.com/office/drawing/2014/main" val="20001"/>
                    </a:ext>
                  </a:extLst>
                </a:gridCol>
              </a:tblGrid>
              <a:tr h="274320">
                <a:tc>
                  <a:txBody>
                    <a:bodyPr/>
                    <a:lstStyle/>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Implement change management processes.</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altLang="en-US" sz="1000" b="0" i="0" u="none" strike="noStrike" kern="1200" cap="none" normalizeH="0" baseline="0" dirty="0">
                          <a:ln>
                            <a:noFill/>
                          </a:ln>
                          <a:solidFill>
                            <a:schemeClr val="tx1"/>
                          </a:solidFill>
                          <a:effectLst/>
                          <a:latin typeface="Arial" panose="020B0604020202020204" pitchFamily="34" charset="0"/>
                          <a:ea typeface="+mn-ea"/>
                          <a:cs typeface="+mn-cs"/>
                        </a:rPr>
                        <a:t>Complete</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92876">
                <a:tc>
                  <a:txBody>
                    <a:bodyPr/>
                    <a:lstStyle/>
                    <a:p>
                      <a:pPr marL="180975" marR="0" lvl="0" indent="-180975" algn="l" defTabSz="914400" rtl="0" eaLnBrk="1" fontAlgn="auto" latinLnBrk="0" hangingPunct="1">
                        <a:lnSpc>
                          <a:spcPct val="90000"/>
                        </a:lnSpc>
                        <a:spcBef>
                          <a:spcPct val="30000"/>
                        </a:spcBef>
                        <a:spcAft>
                          <a:spcPts val="0"/>
                        </a:spcAft>
                        <a:buClrTx/>
                        <a:buSzPct val="80000"/>
                        <a:buFontTx/>
                        <a:buChar char="•"/>
                        <a:tabLst/>
                        <a:defRPr/>
                      </a:pPr>
                      <a:r>
                        <a:rPr lang="en-CA" altLang="en-US" sz="1000" dirty="0">
                          <a:solidFill>
                            <a:schemeClr val="tx1"/>
                          </a:solidFill>
                          <a:latin typeface="Arial" panose="020B0604020202020204" pitchFamily="34" charset="0"/>
                        </a:rPr>
                        <a:t>Continue to review and revise workstream vendor scope statements as needed.</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sz="1000" b="0" i="0" u="none" strike="noStrike" kern="1200" cap="none" normalizeH="0" baseline="0" dirty="0">
                          <a:ln>
                            <a:noFill/>
                          </a:ln>
                          <a:solidFill>
                            <a:schemeClr val="tx1"/>
                          </a:solidFill>
                          <a:effectLst/>
                          <a:latin typeface="Arial" panose="020B0604020202020204" pitchFamily="34" charset="0"/>
                          <a:ea typeface="+mn-ea"/>
                          <a:cs typeface="+mn-cs"/>
                        </a:rPr>
                        <a:t>Complete</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92876">
                <a:tc>
                  <a:txBody>
                    <a:bodyPr/>
                    <a:lstStyle/>
                    <a:p>
                      <a:pPr marL="180975" marR="0" lvl="0" indent="-180975" algn="l" defTabSz="914400" rtl="0" eaLnBrk="1" fontAlgn="auto" latinLnBrk="0" hangingPunct="1">
                        <a:lnSpc>
                          <a:spcPct val="90000"/>
                        </a:lnSpc>
                        <a:spcBef>
                          <a:spcPct val="30000"/>
                        </a:spcBef>
                        <a:spcAft>
                          <a:spcPts val="0"/>
                        </a:spcAft>
                        <a:buClrTx/>
                        <a:buSzPct val="80000"/>
                        <a:buFontTx/>
                        <a:buChar char="•"/>
                        <a:tabLst/>
                        <a:defRPr/>
                      </a:pPr>
                      <a:r>
                        <a:rPr lang="en-CA" altLang="en-US" sz="1000" dirty="0">
                          <a:solidFill>
                            <a:schemeClr val="tx1"/>
                          </a:solidFill>
                          <a:latin typeface="Arial" panose="020B0604020202020204" pitchFamily="34" charset="0"/>
                        </a:rPr>
                        <a:t>Ensure the scope includes business components as this Program is more than just a technology initiative.</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sz="1000" b="0" i="0" u="none" strike="noStrike" kern="1200" cap="none" normalizeH="0" baseline="0" dirty="0">
                          <a:ln>
                            <a:noFill/>
                          </a:ln>
                          <a:solidFill>
                            <a:schemeClr val="tx1"/>
                          </a:solidFill>
                          <a:effectLst/>
                          <a:latin typeface="Arial" panose="020B0604020202020204" pitchFamily="34" charset="0"/>
                          <a:ea typeface="+mn-ea"/>
                          <a:cs typeface="+mn-cs"/>
                        </a:rPr>
                        <a:t>Partial</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92876">
                <a:tc>
                  <a:txBody>
                    <a:bodyPr/>
                    <a:lstStyle/>
                    <a:p>
                      <a:pPr marL="180975" marR="0" lvl="0" indent="-180975" algn="l" defTabSz="914400" rtl="0" eaLnBrk="1" fontAlgn="auto" latinLnBrk="0" hangingPunct="1">
                        <a:lnSpc>
                          <a:spcPct val="90000"/>
                        </a:lnSpc>
                        <a:spcBef>
                          <a:spcPct val="30000"/>
                        </a:spcBef>
                        <a:spcAft>
                          <a:spcPts val="0"/>
                        </a:spcAft>
                        <a:buClrTx/>
                        <a:buSzPct val="80000"/>
                        <a:buFontTx/>
                        <a:buChar char="•"/>
                        <a:tabLst/>
                        <a:defRPr/>
                      </a:pPr>
                      <a:r>
                        <a:rPr lang="en-CA" altLang="en-US" sz="1000" dirty="0">
                          <a:solidFill>
                            <a:schemeClr val="tx1"/>
                          </a:solidFill>
                          <a:latin typeface="Arial" panose="020B0604020202020204" pitchFamily="34" charset="0"/>
                        </a:rPr>
                        <a:t>Manage the business’s scope expectation as well as their various parallel initiatives.  </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sz="1000" b="0" i="0" u="none" strike="noStrike" kern="1200" cap="none" normalizeH="0" baseline="0" dirty="0">
                          <a:ln>
                            <a:noFill/>
                          </a:ln>
                          <a:solidFill>
                            <a:schemeClr val="tx1"/>
                          </a:solidFill>
                          <a:effectLst/>
                          <a:latin typeface="Arial" panose="020B0604020202020204" pitchFamily="34" charset="0"/>
                          <a:ea typeface="+mn-ea"/>
                          <a:cs typeface="+mn-cs"/>
                        </a:rPr>
                        <a:t>Partial</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929808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Project Management Practice: Schedule Management</a:t>
            </a:r>
          </a:p>
        </p:txBody>
      </p:sp>
      <p:sp>
        <p:nvSpPr>
          <p:cNvPr id="5" name="Rectangle 4"/>
          <p:cNvSpPr/>
          <p:nvPr/>
        </p:nvSpPr>
        <p:spPr>
          <a:xfrm>
            <a:off x="251520" y="4042181"/>
            <a:ext cx="3131760" cy="227860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CA" sz="1000" dirty="0">
              <a:solidFill>
                <a:schemeClr val="tx1"/>
              </a:solidFill>
            </a:endParaRPr>
          </a:p>
        </p:txBody>
      </p:sp>
      <p:sp>
        <p:nvSpPr>
          <p:cNvPr id="7" name="Rectangle 6"/>
          <p:cNvSpPr/>
          <p:nvPr/>
        </p:nvSpPr>
        <p:spPr>
          <a:xfrm>
            <a:off x="251520" y="3689275"/>
            <a:ext cx="3131760"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Last Quarter’s Recommendations</a:t>
            </a:r>
          </a:p>
        </p:txBody>
      </p:sp>
      <p:grpSp>
        <p:nvGrpSpPr>
          <p:cNvPr id="16" name="Group 15"/>
          <p:cNvGrpSpPr/>
          <p:nvPr/>
        </p:nvGrpSpPr>
        <p:grpSpPr>
          <a:xfrm>
            <a:off x="4701300" y="3682181"/>
            <a:ext cx="4176000" cy="2638608"/>
            <a:chOff x="9024831" y="3939907"/>
            <a:chExt cx="4320000" cy="2638608"/>
          </a:xfrm>
        </p:grpSpPr>
        <p:sp>
          <p:nvSpPr>
            <p:cNvPr id="17" name="Rectangle 16"/>
            <p:cNvSpPr/>
            <p:nvPr/>
          </p:nvSpPr>
          <p:spPr>
            <a:xfrm>
              <a:off x="9024831" y="4299907"/>
              <a:ext cx="4320000" cy="227860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Create detailed program schedule, including business related activities and adding in assigned resources to scheduled activities.</a:t>
              </a:r>
            </a:p>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Create and maintain resource-constrained and/or resource-levelled schedules.</a:t>
              </a:r>
            </a:p>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Begin tracking actual progress against planned schedule.</a:t>
              </a:r>
            </a:p>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PMO to chose tool and build detail plan with major milestones and dependencies between workstreams. </a:t>
              </a:r>
            </a:p>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Assess the effectiveness of ProjectManager.com to continuously improve schedule management.</a:t>
              </a:r>
            </a:p>
            <a:p>
              <a:pPr marL="180975" lvl="0" indent="-180975" algn="l">
                <a:lnSpc>
                  <a:spcPct val="90000"/>
                </a:lnSpc>
                <a:spcBef>
                  <a:spcPct val="30000"/>
                </a:spcBef>
                <a:buSzPct val="80000"/>
                <a:buFontTx/>
                <a:buChar char="•"/>
              </a:pPr>
              <a:endParaRPr lang="en-CA" altLang="en-US" sz="1000" dirty="0">
                <a:solidFill>
                  <a:schemeClr val="tx1"/>
                </a:solidFill>
                <a:latin typeface="Arial" panose="020B0604020202020204" pitchFamily="34" charset="0"/>
              </a:endParaRPr>
            </a:p>
            <a:p>
              <a:pPr marL="180975" lvl="0" indent="-180975" algn="l">
                <a:lnSpc>
                  <a:spcPct val="90000"/>
                </a:lnSpc>
                <a:spcBef>
                  <a:spcPct val="30000"/>
                </a:spcBef>
                <a:buSzPct val="80000"/>
                <a:buFontTx/>
                <a:buChar char="•"/>
              </a:pPr>
              <a:endParaRPr lang="en-CA" altLang="en-US" sz="1000" dirty="0">
                <a:solidFill>
                  <a:srgbClr val="00B050"/>
                </a:solidFill>
                <a:latin typeface="Arial" panose="020B0604020202020204" pitchFamily="34" charset="0"/>
              </a:endParaRPr>
            </a:p>
            <a:p>
              <a:pPr marL="180975" lvl="0" indent="-180975" algn="l">
                <a:lnSpc>
                  <a:spcPct val="90000"/>
                </a:lnSpc>
                <a:spcBef>
                  <a:spcPct val="30000"/>
                </a:spcBef>
                <a:buSzPct val="80000"/>
                <a:buFontTx/>
                <a:buChar char="•"/>
              </a:pPr>
              <a:endParaRPr lang="en-CA" altLang="en-US" sz="1000" dirty="0">
                <a:solidFill>
                  <a:srgbClr val="00B050"/>
                </a:solidFill>
                <a:latin typeface="Arial" panose="020B0604020202020204" pitchFamily="34" charset="0"/>
              </a:endParaRPr>
            </a:p>
            <a:p>
              <a:pPr marL="171450" indent="-171450" algn="l">
                <a:buFont typeface="Arial" panose="020B0604020202020204" pitchFamily="34" charset="0"/>
                <a:buChar char="•"/>
              </a:pPr>
              <a:endParaRPr lang="en-CA" sz="1000" dirty="0">
                <a:solidFill>
                  <a:schemeClr val="tx1"/>
                </a:solidFill>
              </a:endParaRPr>
            </a:p>
          </p:txBody>
        </p:sp>
        <p:sp>
          <p:nvSpPr>
            <p:cNvPr id="24" name="Rectangle 23"/>
            <p:cNvSpPr/>
            <p:nvPr/>
          </p:nvSpPr>
          <p:spPr>
            <a:xfrm>
              <a:off x="9024831" y="3939907"/>
              <a:ext cx="4320000"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This Quarter’s Recommendations</a:t>
              </a:r>
            </a:p>
          </p:txBody>
        </p:sp>
      </p:grpSp>
      <p:grpSp>
        <p:nvGrpSpPr>
          <p:cNvPr id="25" name="Group 24"/>
          <p:cNvGrpSpPr/>
          <p:nvPr/>
        </p:nvGrpSpPr>
        <p:grpSpPr>
          <a:xfrm>
            <a:off x="251520" y="1306522"/>
            <a:ext cx="4176000" cy="2094340"/>
            <a:chOff x="9024831" y="3939907"/>
            <a:chExt cx="4320000" cy="2094340"/>
          </a:xfrm>
        </p:grpSpPr>
        <p:sp>
          <p:nvSpPr>
            <p:cNvPr id="26" name="Rectangle 25"/>
            <p:cNvSpPr/>
            <p:nvPr/>
          </p:nvSpPr>
          <p:spPr>
            <a:xfrm>
              <a:off x="9024831" y="4299907"/>
              <a:ext cx="4320000" cy="173434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Create a high-level schedule that clearly identified the major milestones and the dependencies between work components.</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Create a detailed Work Breakdown Structure (WBS) that includes all the work required to complete the project requirements.</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Regularly review the schedule to track actual versus baselined.</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A critical path analysis has been performed on the project schedule to identify activities on the Critical Path.</a:t>
              </a:r>
            </a:p>
          </p:txBody>
        </p:sp>
        <p:sp>
          <p:nvSpPr>
            <p:cNvPr id="27" name="Rectangle 26"/>
            <p:cNvSpPr/>
            <p:nvPr/>
          </p:nvSpPr>
          <p:spPr>
            <a:xfrm>
              <a:off x="9024831" y="3939907"/>
              <a:ext cx="4320000" cy="360000"/>
            </a:xfrm>
            <a:prstGeom prst="rect">
              <a:avLst/>
            </a:prstGeom>
            <a:solidFill>
              <a:srgbClr val="65AEB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Best Practices</a:t>
              </a:r>
            </a:p>
          </p:txBody>
        </p:sp>
      </p:grpSp>
      <p:grpSp>
        <p:nvGrpSpPr>
          <p:cNvPr id="44" name="Group 43"/>
          <p:cNvGrpSpPr/>
          <p:nvPr/>
        </p:nvGrpSpPr>
        <p:grpSpPr>
          <a:xfrm>
            <a:off x="4706326" y="1304744"/>
            <a:ext cx="4177378" cy="2100327"/>
            <a:chOff x="4706326" y="1304744"/>
            <a:chExt cx="4177378" cy="2100327"/>
          </a:xfrm>
        </p:grpSpPr>
        <p:sp>
          <p:nvSpPr>
            <p:cNvPr id="29" name="Rectangle 28"/>
            <p:cNvSpPr/>
            <p:nvPr/>
          </p:nvSpPr>
          <p:spPr>
            <a:xfrm>
              <a:off x="4706326" y="1666522"/>
              <a:ext cx="4176000" cy="1738549"/>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A high-level schedule has been created with milestones in place, which the Program Manager is now managing.</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Business-related activities have not been scheduled in the plan.</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More schedule detail has been included, especially for immediate project workstreams (i.e. mobility and platform).</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Project schedules are being managed on ProjectManager.com.</a:t>
              </a:r>
            </a:p>
            <a:p>
              <a:pPr lvl="0" algn="l">
                <a:lnSpc>
                  <a:spcPct val="90000"/>
                </a:lnSpc>
                <a:spcBef>
                  <a:spcPct val="30000"/>
                </a:spcBef>
                <a:buSzPct val="80000"/>
                <a:defRPr/>
              </a:pPr>
              <a:endParaRPr lang="en-CA" altLang="en-US" sz="1000" dirty="0">
                <a:solidFill>
                  <a:schemeClr val="tx1"/>
                </a:solidFill>
                <a:latin typeface="Arial" panose="020B0604020202020204" pitchFamily="34" charset="0"/>
              </a:endParaRPr>
            </a:p>
            <a:p>
              <a:pPr marL="171450" indent="-171450" algn="l">
                <a:buFont typeface="Arial" panose="020B0604020202020204" pitchFamily="34" charset="0"/>
                <a:buChar char="•"/>
              </a:pPr>
              <a:endParaRPr lang="en-CA" sz="1000" dirty="0">
                <a:solidFill>
                  <a:schemeClr val="tx1"/>
                </a:solidFill>
              </a:endParaRPr>
            </a:p>
          </p:txBody>
        </p:sp>
        <p:sp>
          <p:nvSpPr>
            <p:cNvPr id="30" name="Rectangle 29"/>
            <p:cNvSpPr/>
            <p:nvPr/>
          </p:nvSpPr>
          <p:spPr>
            <a:xfrm>
              <a:off x="4706326" y="1304744"/>
              <a:ext cx="4176000" cy="360000"/>
            </a:xfrm>
            <a:prstGeom prst="rect">
              <a:avLst/>
            </a:prstGeom>
            <a:solidFill>
              <a:srgbClr val="65AEB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Key Findings</a:t>
              </a:r>
            </a:p>
          </p:txBody>
        </p:sp>
        <p:sp>
          <p:nvSpPr>
            <p:cNvPr id="31" name="Rectangle 30"/>
            <p:cNvSpPr/>
            <p:nvPr/>
          </p:nvSpPr>
          <p:spPr>
            <a:xfrm>
              <a:off x="6188385" y="1304744"/>
              <a:ext cx="919297"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solidFill>
                    <a:schemeClr val="bg1"/>
                  </a:solidFill>
                </a:rPr>
                <a:t>FY17 Q3</a:t>
              </a:r>
            </a:p>
          </p:txBody>
        </p:sp>
        <p:sp>
          <p:nvSpPr>
            <p:cNvPr id="32" name="Rectangle 31"/>
            <p:cNvSpPr/>
            <p:nvPr/>
          </p:nvSpPr>
          <p:spPr>
            <a:xfrm>
              <a:off x="7536764" y="1304744"/>
              <a:ext cx="919297"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solidFill>
                    <a:schemeClr val="bg1"/>
                  </a:solidFill>
                </a:rPr>
                <a:t>FY17 Q4</a:t>
              </a:r>
            </a:p>
          </p:txBody>
        </p:sp>
        <p:sp>
          <p:nvSpPr>
            <p:cNvPr id="34" name="Rectangle 33"/>
            <p:cNvSpPr/>
            <p:nvPr/>
          </p:nvSpPr>
          <p:spPr>
            <a:xfrm>
              <a:off x="8438227" y="1304744"/>
              <a:ext cx="445477"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CA" sz="1400" b="1" dirty="0"/>
            </a:p>
          </p:txBody>
        </p:sp>
        <p:sp>
          <p:nvSpPr>
            <p:cNvPr id="21" name="Oval 72"/>
            <p:cNvSpPr>
              <a:spLocks noChangeArrowheads="1"/>
            </p:cNvSpPr>
            <p:nvPr/>
          </p:nvSpPr>
          <p:spPr bwMode="auto">
            <a:xfrm>
              <a:off x="8574755" y="1383926"/>
              <a:ext cx="173039" cy="178773"/>
            </a:xfrm>
            <a:prstGeom prst="ellipse">
              <a:avLst/>
            </a:prstGeom>
            <a:solidFill>
              <a:srgbClr val="FFFF0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5" name="Rectangle 34"/>
            <p:cNvSpPr/>
            <p:nvPr/>
          </p:nvSpPr>
          <p:spPr>
            <a:xfrm>
              <a:off x="7103892" y="1304744"/>
              <a:ext cx="445477"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CA" sz="1400" b="1" dirty="0"/>
            </a:p>
          </p:txBody>
        </p:sp>
        <p:sp>
          <p:nvSpPr>
            <p:cNvPr id="36" name="Oval 72"/>
            <p:cNvSpPr>
              <a:spLocks noChangeArrowheads="1"/>
            </p:cNvSpPr>
            <p:nvPr/>
          </p:nvSpPr>
          <p:spPr bwMode="auto">
            <a:xfrm>
              <a:off x="7233809" y="1383927"/>
              <a:ext cx="173039" cy="178773"/>
            </a:xfrm>
            <a:prstGeom prst="ellipse">
              <a:avLst/>
            </a:prstGeom>
            <a:solidFill>
              <a:srgbClr val="FFFF0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7" name="Rectangle 36"/>
          <p:cNvSpPr/>
          <p:nvPr/>
        </p:nvSpPr>
        <p:spPr>
          <a:xfrm>
            <a:off x="3383280" y="4042180"/>
            <a:ext cx="1044240" cy="2278609"/>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gn="l">
              <a:buFont typeface="Arial" panose="020B0604020202020204" pitchFamily="34" charset="0"/>
              <a:buChar char="•"/>
            </a:pPr>
            <a:endParaRPr lang="en-CA" sz="1000" dirty="0">
              <a:solidFill>
                <a:schemeClr val="tx1"/>
              </a:solidFill>
            </a:endParaRPr>
          </a:p>
        </p:txBody>
      </p:sp>
      <p:sp>
        <p:nvSpPr>
          <p:cNvPr id="38" name="Rectangle 37"/>
          <p:cNvSpPr/>
          <p:nvPr/>
        </p:nvSpPr>
        <p:spPr>
          <a:xfrm>
            <a:off x="3383280" y="3689275"/>
            <a:ext cx="1044240"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Progress</a:t>
            </a:r>
          </a:p>
        </p:txBody>
      </p:sp>
      <p:graphicFrame>
        <p:nvGraphicFramePr>
          <p:cNvPr id="41" name="Table 40"/>
          <p:cNvGraphicFramePr>
            <a:graphicFrameLocks noGrp="1"/>
          </p:cNvGraphicFramePr>
          <p:nvPr>
            <p:extLst>
              <p:ext uri="{D42A27DB-BD31-4B8C-83A1-F6EECF244321}">
                <p14:modId xmlns:p14="http://schemas.microsoft.com/office/powerpoint/2010/main" val="3871590937"/>
              </p:ext>
            </p:extLst>
          </p:nvPr>
        </p:nvGraphicFramePr>
        <p:xfrm>
          <a:off x="285810" y="4081155"/>
          <a:ext cx="4057590" cy="2143080"/>
        </p:xfrm>
        <a:graphic>
          <a:graphicData uri="http://schemas.openxmlformats.org/drawingml/2006/table">
            <a:tbl>
              <a:tblPr bandCol="1">
                <a:tableStyleId>{5C22544A-7EE6-4342-B048-85BDC9FD1C3A}</a:tableStyleId>
              </a:tblPr>
              <a:tblGrid>
                <a:gridCol w="3098835">
                  <a:extLst>
                    <a:ext uri="{9D8B030D-6E8A-4147-A177-3AD203B41FA5}">
                      <a16:colId xmlns:a16="http://schemas.microsoft.com/office/drawing/2014/main" val="20000"/>
                    </a:ext>
                  </a:extLst>
                </a:gridCol>
                <a:gridCol w="958755">
                  <a:extLst>
                    <a:ext uri="{9D8B030D-6E8A-4147-A177-3AD203B41FA5}">
                      <a16:colId xmlns:a16="http://schemas.microsoft.com/office/drawing/2014/main" val="20001"/>
                    </a:ext>
                  </a:extLst>
                </a:gridCol>
              </a:tblGrid>
              <a:tr h="226309">
                <a:tc>
                  <a:txBody>
                    <a:bodyPr/>
                    <a:lstStyle/>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Create detailed program schedule, including business related activities and adding in assigned resources to scheduled activities.</a:t>
                      </a:r>
                    </a:p>
                  </a:txBody>
                  <a:tcPr marT="36000" marB="36000">
                    <a:lnR w="38100"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altLang="en-US" sz="1000" b="0" i="0" u="none" strike="noStrike" kern="1200" cap="none" normalizeH="0" baseline="0" dirty="0">
                          <a:ln>
                            <a:noFill/>
                          </a:ln>
                          <a:solidFill>
                            <a:schemeClr val="tx1"/>
                          </a:solidFill>
                          <a:effectLst/>
                          <a:latin typeface="Arial" panose="020B0604020202020204" pitchFamily="34" charset="0"/>
                          <a:ea typeface="+mn-ea"/>
                          <a:cs typeface="+mn-cs"/>
                        </a:rPr>
                        <a:t>Partial</a:t>
                      </a:r>
                    </a:p>
                  </a:txBody>
                  <a:tcPr marT="36000" marB="36000">
                    <a:lnL w="38100" cap="flat" cmpd="sng" algn="ctr">
                      <a:solidFill>
                        <a:schemeClr val="tx1"/>
                      </a:solidFill>
                      <a:prstDash val="solid"/>
                      <a:round/>
                      <a:headEnd type="none" w="med" len="med"/>
                      <a:tailEnd type="none" w="med" len="med"/>
                    </a:lnL>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86381">
                <a:tc>
                  <a:txBody>
                    <a:bodyPr/>
                    <a:lstStyle/>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Create and maintain resource-constrained and/or resource-levelled schedules.</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altLang="en-US" sz="1000" b="0" i="0" u="none" strike="noStrike" kern="1200" cap="none" normalizeH="0" baseline="0" dirty="0">
                          <a:ln>
                            <a:noFill/>
                          </a:ln>
                          <a:solidFill>
                            <a:schemeClr val="tx1"/>
                          </a:solidFill>
                          <a:effectLst/>
                          <a:latin typeface="Arial" panose="020B0604020202020204" pitchFamily="34" charset="0"/>
                          <a:ea typeface="+mn-ea"/>
                          <a:cs typeface="+mn-cs"/>
                        </a:rPr>
                        <a:t>Partial</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86381">
                <a:tc>
                  <a:txBody>
                    <a:bodyPr/>
                    <a:lstStyle/>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Begin tracking actual progress against planned schedule.</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sz="1000" b="0" i="0" u="none" strike="noStrike" kern="1200" cap="none" normalizeH="0" baseline="0" dirty="0">
                          <a:ln>
                            <a:noFill/>
                          </a:ln>
                          <a:solidFill>
                            <a:schemeClr val="tx1"/>
                          </a:solidFill>
                          <a:effectLst/>
                          <a:latin typeface="Arial" panose="020B0604020202020204" pitchFamily="34" charset="0"/>
                          <a:ea typeface="+mn-ea"/>
                          <a:cs typeface="+mn-cs"/>
                        </a:rPr>
                        <a:t>Partial</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99802">
                <a:tc>
                  <a:txBody>
                    <a:bodyPr/>
                    <a:lstStyle/>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PMO to chose tool and build detail plan with major milestones and dependencies between workstreams. </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sz="1000" b="0" i="0" u="none" strike="noStrike" kern="1200" cap="none" normalizeH="0" baseline="0" dirty="0">
                          <a:ln>
                            <a:noFill/>
                          </a:ln>
                          <a:solidFill>
                            <a:schemeClr val="tx1"/>
                          </a:solidFill>
                          <a:effectLst/>
                          <a:latin typeface="Arial" panose="020B0604020202020204" pitchFamily="34" charset="0"/>
                          <a:ea typeface="+mn-ea"/>
                          <a:cs typeface="+mn-cs"/>
                        </a:rPr>
                        <a:t>Partial</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86381">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lang="en-CA" altLang="en-US" sz="1000" dirty="0">
                          <a:solidFill>
                            <a:schemeClr val="tx1"/>
                          </a:solidFill>
                          <a:latin typeface="Arial" panose="020B0604020202020204" pitchFamily="34" charset="0"/>
                        </a:rPr>
                        <a:t>New workstreams (e.g. Platform, Quality Management) to build detailed schedule for PMO monitoring.</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sz="1000" b="0" i="0" u="none" strike="noStrike" kern="1200" cap="none" normalizeH="0" baseline="0" dirty="0">
                          <a:ln>
                            <a:noFill/>
                          </a:ln>
                          <a:solidFill>
                            <a:schemeClr val="tx1"/>
                          </a:solidFill>
                          <a:effectLst/>
                          <a:latin typeface="Arial" panose="020B0604020202020204" pitchFamily="34" charset="0"/>
                          <a:ea typeface="+mn-ea"/>
                          <a:cs typeface="+mn-cs"/>
                        </a:rPr>
                        <a:t>Complete</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960750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Project Management Practice: Quality Management</a:t>
            </a:r>
          </a:p>
        </p:txBody>
      </p:sp>
      <p:sp>
        <p:nvSpPr>
          <p:cNvPr id="5" name="Rectangle 4"/>
          <p:cNvSpPr/>
          <p:nvPr/>
        </p:nvSpPr>
        <p:spPr>
          <a:xfrm>
            <a:off x="251520" y="4042181"/>
            <a:ext cx="3131760" cy="227860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CA" sz="1000" dirty="0">
              <a:solidFill>
                <a:schemeClr val="tx1"/>
              </a:solidFill>
            </a:endParaRPr>
          </a:p>
        </p:txBody>
      </p:sp>
      <p:sp>
        <p:nvSpPr>
          <p:cNvPr id="7" name="Rectangle 6"/>
          <p:cNvSpPr/>
          <p:nvPr/>
        </p:nvSpPr>
        <p:spPr>
          <a:xfrm>
            <a:off x="251520" y="3689275"/>
            <a:ext cx="3131760"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Last Quarter’s Recommendations</a:t>
            </a:r>
          </a:p>
        </p:txBody>
      </p:sp>
      <p:grpSp>
        <p:nvGrpSpPr>
          <p:cNvPr id="16" name="Group 15"/>
          <p:cNvGrpSpPr/>
          <p:nvPr/>
        </p:nvGrpSpPr>
        <p:grpSpPr>
          <a:xfrm>
            <a:off x="4701300" y="3682181"/>
            <a:ext cx="4176000" cy="2638608"/>
            <a:chOff x="9024831" y="3939907"/>
            <a:chExt cx="4320000" cy="2638608"/>
          </a:xfrm>
        </p:grpSpPr>
        <p:sp>
          <p:nvSpPr>
            <p:cNvPr id="17" name="Rectangle 16"/>
            <p:cNvSpPr/>
            <p:nvPr/>
          </p:nvSpPr>
          <p:spPr>
            <a:xfrm>
              <a:off x="9024831" y="4299907"/>
              <a:ext cx="4320000" cy="227860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Develop a detailed quality management plan.</a:t>
              </a:r>
            </a:p>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Formally assign quality management responsibilities.</a:t>
              </a:r>
            </a:p>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Begin sourcing for required quality management and testing roles as appropriate.</a:t>
              </a:r>
            </a:p>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Develop program acceptance criteria for major milestones / workstreams.</a:t>
              </a:r>
            </a:p>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Ensure the Quality Management Program work plans are aligned with the Program schedule’s needs.</a:t>
              </a:r>
            </a:p>
            <a:p>
              <a:pPr marL="180975" lvl="0" indent="-180975" algn="l">
                <a:lnSpc>
                  <a:spcPct val="90000"/>
                </a:lnSpc>
                <a:spcBef>
                  <a:spcPct val="30000"/>
                </a:spcBef>
                <a:buSzPct val="80000"/>
                <a:buFontTx/>
                <a:buChar char="•"/>
              </a:pPr>
              <a:endParaRPr lang="en-CA" sz="1000" dirty="0">
                <a:solidFill>
                  <a:schemeClr val="tx1"/>
                </a:solidFill>
                <a:latin typeface="Arial" panose="020B0604020202020204" pitchFamily="34" charset="0"/>
              </a:endParaRPr>
            </a:p>
            <a:p>
              <a:pPr marL="180975" lvl="0" indent="-180975" algn="l">
                <a:lnSpc>
                  <a:spcPct val="90000"/>
                </a:lnSpc>
                <a:spcBef>
                  <a:spcPct val="30000"/>
                </a:spcBef>
                <a:buSzPct val="80000"/>
                <a:buFontTx/>
                <a:buChar char="•"/>
                <a:defRPr/>
              </a:pPr>
              <a:endParaRPr lang="en-CA" altLang="en-US" sz="1000" dirty="0">
                <a:solidFill>
                  <a:schemeClr val="tx1"/>
                </a:solidFill>
                <a:latin typeface="Arial" panose="020B0604020202020204" pitchFamily="34" charset="0"/>
              </a:endParaRPr>
            </a:p>
            <a:p>
              <a:pPr marL="180975" lvl="0" indent="-180975" algn="l">
                <a:lnSpc>
                  <a:spcPct val="90000"/>
                </a:lnSpc>
                <a:spcBef>
                  <a:spcPct val="30000"/>
                </a:spcBef>
                <a:buSzPct val="80000"/>
                <a:buFontTx/>
                <a:buChar char="•"/>
              </a:pPr>
              <a:endParaRPr lang="en-CA" sz="1000" dirty="0">
                <a:solidFill>
                  <a:schemeClr val="tx1"/>
                </a:solidFill>
              </a:endParaRPr>
            </a:p>
          </p:txBody>
        </p:sp>
        <p:sp>
          <p:nvSpPr>
            <p:cNvPr id="24" name="Rectangle 23"/>
            <p:cNvSpPr/>
            <p:nvPr/>
          </p:nvSpPr>
          <p:spPr>
            <a:xfrm>
              <a:off x="9024831" y="3939907"/>
              <a:ext cx="4320000"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This Quarter’s Recommendations</a:t>
              </a:r>
            </a:p>
          </p:txBody>
        </p:sp>
      </p:grpSp>
      <p:grpSp>
        <p:nvGrpSpPr>
          <p:cNvPr id="25" name="Group 24"/>
          <p:cNvGrpSpPr/>
          <p:nvPr/>
        </p:nvGrpSpPr>
        <p:grpSpPr>
          <a:xfrm>
            <a:off x="251520" y="1306522"/>
            <a:ext cx="4176000" cy="2094340"/>
            <a:chOff x="9024831" y="3939907"/>
            <a:chExt cx="4320000" cy="2094340"/>
          </a:xfrm>
        </p:grpSpPr>
        <p:sp>
          <p:nvSpPr>
            <p:cNvPr id="26" name="Rectangle 25"/>
            <p:cNvSpPr/>
            <p:nvPr/>
          </p:nvSpPr>
          <p:spPr>
            <a:xfrm>
              <a:off x="9024831" y="4299907"/>
              <a:ext cx="4320000" cy="173434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Develop an overall quality management process and plan.</a:t>
              </a:r>
            </a:p>
            <a:p>
              <a:pPr marL="180975"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Develop the quality management plan at the beginning of the project – actively manage throughout the project delivery process.</a:t>
              </a:r>
              <a:endParaRPr lang="en-CA" altLang="en-US" sz="1100" dirty="0">
                <a:solidFill>
                  <a:schemeClr val="tx1"/>
                </a:solidFill>
                <a:latin typeface="Arial" panose="020B0604020202020204" pitchFamily="34" charset="0"/>
              </a:endParaRP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Ensure the quality management plan addresses both technical and business (process) issues.</a:t>
              </a:r>
            </a:p>
            <a:p>
              <a:pPr marL="180975"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Implement and track progress against an overall quality management process and plan.</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Develop specific acceptance criteria including functional, non-functional and business process items.</a:t>
              </a:r>
            </a:p>
          </p:txBody>
        </p:sp>
        <p:sp>
          <p:nvSpPr>
            <p:cNvPr id="27" name="Rectangle 26"/>
            <p:cNvSpPr/>
            <p:nvPr/>
          </p:nvSpPr>
          <p:spPr>
            <a:xfrm>
              <a:off x="9024831" y="3939907"/>
              <a:ext cx="4320000" cy="360000"/>
            </a:xfrm>
            <a:prstGeom prst="rect">
              <a:avLst/>
            </a:prstGeom>
            <a:solidFill>
              <a:srgbClr val="65AEB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Best Practices</a:t>
              </a:r>
            </a:p>
          </p:txBody>
        </p:sp>
      </p:grpSp>
      <p:grpSp>
        <p:nvGrpSpPr>
          <p:cNvPr id="44" name="Group 43"/>
          <p:cNvGrpSpPr/>
          <p:nvPr/>
        </p:nvGrpSpPr>
        <p:grpSpPr>
          <a:xfrm>
            <a:off x="4706326" y="1304744"/>
            <a:ext cx="4177378" cy="2096118"/>
            <a:chOff x="4706326" y="1304744"/>
            <a:chExt cx="4177378" cy="2096118"/>
          </a:xfrm>
        </p:grpSpPr>
        <p:sp>
          <p:nvSpPr>
            <p:cNvPr id="29" name="Rectangle 28"/>
            <p:cNvSpPr/>
            <p:nvPr/>
          </p:nvSpPr>
          <p:spPr>
            <a:xfrm>
              <a:off x="4706326" y="1666522"/>
              <a:ext cx="4176000" cy="173434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The QM vendor has been released from the program.  </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PMO is ensuring vendors’ deliverable definition and quality control.</a:t>
              </a:r>
            </a:p>
            <a:p>
              <a:pPr marL="180975"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IV&amp;V recommendations have been tracked, evaluated and status provided.</a:t>
              </a:r>
            </a:p>
            <a:p>
              <a:pPr marL="180975"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The QM approach has evolved from a strategic process perspective to a more tactical quality assurance oversight and functional / non-functional testing responsibility.</a:t>
              </a:r>
            </a:p>
            <a:p>
              <a:pPr marL="180975"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Traditional QA manager is in place to develop QA strategy, approach, and artifacts.</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QA manager will help determine resourcing needs.</a:t>
              </a:r>
            </a:p>
            <a:p>
              <a:pPr marL="171450" indent="-171450" algn="l">
                <a:buFont typeface="Arial" panose="020B0604020202020204" pitchFamily="34" charset="0"/>
                <a:buChar char="•"/>
              </a:pPr>
              <a:endParaRPr lang="en-CA" sz="1000" dirty="0">
                <a:solidFill>
                  <a:schemeClr val="tx1"/>
                </a:solidFill>
              </a:endParaRPr>
            </a:p>
          </p:txBody>
        </p:sp>
        <p:sp>
          <p:nvSpPr>
            <p:cNvPr id="30" name="Rectangle 29"/>
            <p:cNvSpPr/>
            <p:nvPr/>
          </p:nvSpPr>
          <p:spPr>
            <a:xfrm>
              <a:off x="4706326" y="1304744"/>
              <a:ext cx="4176000" cy="360000"/>
            </a:xfrm>
            <a:prstGeom prst="rect">
              <a:avLst/>
            </a:prstGeom>
            <a:solidFill>
              <a:srgbClr val="65AEB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Key Findings</a:t>
              </a:r>
            </a:p>
          </p:txBody>
        </p:sp>
        <p:sp>
          <p:nvSpPr>
            <p:cNvPr id="31" name="Rectangle 30"/>
            <p:cNvSpPr/>
            <p:nvPr/>
          </p:nvSpPr>
          <p:spPr>
            <a:xfrm>
              <a:off x="6188385" y="1304744"/>
              <a:ext cx="919297"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solidFill>
                    <a:schemeClr val="bg1"/>
                  </a:solidFill>
                </a:rPr>
                <a:t>FY17 Q3</a:t>
              </a:r>
            </a:p>
          </p:txBody>
        </p:sp>
        <p:sp>
          <p:nvSpPr>
            <p:cNvPr id="32" name="Rectangle 31"/>
            <p:cNvSpPr/>
            <p:nvPr/>
          </p:nvSpPr>
          <p:spPr>
            <a:xfrm>
              <a:off x="7536764" y="1304744"/>
              <a:ext cx="919297"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solidFill>
                    <a:schemeClr val="bg1"/>
                  </a:solidFill>
                </a:rPr>
                <a:t>FY17 Q4</a:t>
              </a:r>
            </a:p>
          </p:txBody>
        </p:sp>
        <p:sp>
          <p:nvSpPr>
            <p:cNvPr id="34" name="Rectangle 33"/>
            <p:cNvSpPr/>
            <p:nvPr/>
          </p:nvSpPr>
          <p:spPr>
            <a:xfrm>
              <a:off x="8438227" y="1304744"/>
              <a:ext cx="445477"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CA" sz="1400" b="1" dirty="0"/>
            </a:p>
          </p:txBody>
        </p:sp>
        <p:sp>
          <p:nvSpPr>
            <p:cNvPr id="21" name="Oval 72"/>
            <p:cNvSpPr>
              <a:spLocks noChangeArrowheads="1"/>
            </p:cNvSpPr>
            <p:nvPr/>
          </p:nvSpPr>
          <p:spPr bwMode="auto">
            <a:xfrm>
              <a:off x="8574755" y="1383926"/>
              <a:ext cx="173039" cy="178773"/>
            </a:xfrm>
            <a:prstGeom prst="ellipse">
              <a:avLst/>
            </a:prstGeom>
            <a:solidFill>
              <a:srgbClr val="FFFF0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5" name="Rectangle 34"/>
            <p:cNvSpPr/>
            <p:nvPr/>
          </p:nvSpPr>
          <p:spPr>
            <a:xfrm>
              <a:off x="7103892" y="1304744"/>
              <a:ext cx="445477"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CA" sz="1400" b="1" dirty="0"/>
            </a:p>
          </p:txBody>
        </p:sp>
        <p:sp>
          <p:nvSpPr>
            <p:cNvPr id="36" name="Oval 72"/>
            <p:cNvSpPr>
              <a:spLocks noChangeArrowheads="1"/>
            </p:cNvSpPr>
            <p:nvPr/>
          </p:nvSpPr>
          <p:spPr bwMode="auto">
            <a:xfrm>
              <a:off x="7233809" y="1383927"/>
              <a:ext cx="173039" cy="178773"/>
            </a:xfrm>
            <a:prstGeom prst="ellipse">
              <a:avLst/>
            </a:prstGeom>
            <a:solidFill>
              <a:srgbClr val="FFFF0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7" name="Rectangle 36"/>
          <p:cNvSpPr/>
          <p:nvPr/>
        </p:nvSpPr>
        <p:spPr>
          <a:xfrm>
            <a:off x="3383280" y="4042180"/>
            <a:ext cx="1044240" cy="2278609"/>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gn="l">
              <a:buFont typeface="Arial" panose="020B0604020202020204" pitchFamily="34" charset="0"/>
              <a:buChar char="•"/>
            </a:pPr>
            <a:endParaRPr lang="en-CA" sz="1000" dirty="0">
              <a:solidFill>
                <a:schemeClr val="tx1"/>
              </a:solidFill>
            </a:endParaRPr>
          </a:p>
        </p:txBody>
      </p:sp>
      <p:sp>
        <p:nvSpPr>
          <p:cNvPr id="38" name="Rectangle 37"/>
          <p:cNvSpPr/>
          <p:nvPr/>
        </p:nvSpPr>
        <p:spPr>
          <a:xfrm>
            <a:off x="3383280" y="3689275"/>
            <a:ext cx="1044240"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Progress</a:t>
            </a:r>
          </a:p>
        </p:txBody>
      </p:sp>
      <p:graphicFrame>
        <p:nvGraphicFramePr>
          <p:cNvPr id="41" name="Table 40"/>
          <p:cNvGraphicFramePr>
            <a:graphicFrameLocks noGrp="1"/>
          </p:cNvGraphicFramePr>
          <p:nvPr>
            <p:extLst>
              <p:ext uri="{D42A27DB-BD31-4B8C-83A1-F6EECF244321}">
                <p14:modId xmlns:p14="http://schemas.microsoft.com/office/powerpoint/2010/main" val="1216117333"/>
              </p:ext>
            </p:extLst>
          </p:nvPr>
        </p:nvGraphicFramePr>
        <p:xfrm>
          <a:off x="285810" y="4081156"/>
          <a:ext cx="4057590" cy="1780483"/>
        </p:xfrm>
        <a:graphic>
          <a:graphicData uri="http://schemas.openxmlformats.org/drawingml/2006/table">
            <a:tbl>
              <a:tblPr bandCol="1">
                <a:tableStyleId>{5C22544A-7EE6-4342-B048-85BDC9FD1C3A}</a:tableStyleId>
              </a:tblPr>
              <a:tblGrid>
                <a:gridCol w="3098835">
                  <a:extLst>
                    <a:ext uri="{9D8B030D-6E8A-4147-A177-3AD203B41FA5}">
                      <a16:colId xmlns:a16="http://schemas.microsoft.com/office/drawing/2014/main" val="20000"/>
                    </a:ext>
                  </a:extLst>
                </a:gridCol>
                <a:gridCol w="958755">
                  <a:extLst>
                    <a:ext uri="{9D8B030D-6E8A-4147-A177-3AD203B41FA5}">
                      <a16:colId xmlns:a16="http://schemas.microsoft.com/office/drawing/2014/main" val="20001"/>
                    </a:ext>
                  </a:extLst>
                </a:gridCol>
              </a:tblGrid>
              <a:tr h="251562">
                <a:tc>
                  <a:txBody>
                    <a:bodyPr/>
                    <a:lstStyle/>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Develop a detailed quality management plan.</a:t>
                      </a:r>
                    </a:p>
                  </a:txBody>
                  <a:tcPr marT="36000" marB="36000">
                    <a:lnR w="38100"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altLang="en-US" sz="1000" b="0" i="0" u="none" strike="noStrike" kern="1200" cap="none" normalizeH="0" baseline="0" dirty="0">
                          <a:ln>
                            <a:noFill/>
                          </a:ln>
                          <a:solidFill>
                            <a:schemeClr val="tx1"/>
                          </a:solidFill>
                          <a:effectLst/>
                          <a:latin typeface="Arial" panose="020B0604020202020204" pitchFamily="34" charset="0"/>
                          <a:ea typeface="+mn-ea"/>
                          <a:cs typeface="+mn-cs"/>
                        </a:rPr>
                        <a:t>Partial</a:t>
                      </a:r>
                    </a:p>
                  </a:txBody>
                  <a:tcPr marT="36000" marB="36000">
                    <a:lnL w="38100" cap="flat" cmpd="sng" algn="ctr">
                      <a:solidFill>
                        <a:schemeClr val="tx1"/>
                      </a:solidFill>
                      <a:prstDash val="solid"/>
                      <a:round/>
                      <a:headEnd type="none" w="med" len="med"/>
                      <a:tailEnd type="none" w="med" len="med"/>
                    </a:lnL>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47153">
                <a:tc>
                  <a:txBody>
                    <a:bodyPr/>
                    <a:lstStyle/>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Formally assign quality management responsibilities.</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altLang="en-US" sz="1000" b="0" i="0" u="none" strike="noStrike" kern="1200" cap="none" normalizeH="0" baseline="0" dirty="0">
                          <a:ln>
                            <a:noFill/>
                          </a:ln>
                          <a:solidFill>
                            <a:schemeClr val="tx1"/>
                          </a:solidFill>
                          <a:effectLst/>
                          <a:latin typeface="Arial" panose="020B0604020202020204" pitchFamily="34" charset="0"/>
                          <a:ea typeface="+mn-ea"/>
                          <a:cs typeface="+mn-cs"/>
                        </a:rPr>
                        <a:t>Partial</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52801">
                <a:tc>
                  <a:txBody>
                    <a:bodyPr/>
                    <a:lstStyle/>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Begin sourcing for required quality management and testing roles as appropriate.</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sz="1000" b="0" i="0" u="none" strike="noStrike" kern="1200" cap="none" normalizeH="0" baseline="0" dirty="0">
                          <a:ln>
                            <a:noFill/>
                          </a:ln>
                          <a:solidFill>
                            <a:schemeClr val="tx1"/>
                          </a:solidFill>
                          <a:effectLst/>
                          <a:latin typeface="Arial" panose="020B0604020202020204" pitchFamily="34" charset="0"/>
                          <a:ea typeface="+mn-ea"/>
                          <a:cs typeface="+mn-cs"/>
                        </a:rPr>
                        <a:t>Partial</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30108">
                <a:tc>
                  <a:txBody>
                    <a:bodyPr/>
                    <a:lstStyle/>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Develop program acceptance criteria for major milestones / workstreams.</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sz="1000" b="0" i="0" u="none" strike="noStrike" kern="1200" cap="none" normalizeH="0" baseline="0" dirty="0">
                          <a:ln>
                            <a:noFill/>
                          </a:ln>
                          <a:solidFill>
                            <a:schemeClr val="tx1"/>
                          </a:solidFill>
                          <a:effectLst/>
                          <a:latin typeface="Arial" panose="020B0604020202020204" pitchFamily="34" charset="0"/>
                          <a:ea typeface="+mn-ea"/>
                          <a:cs typeface="+mn-cs"/>
                        </a:rPr>
                        <a:t>No</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30108">
                <a:tc>
                  <a:txBody>
                    <a:bodyPr/>
                    <a:lstStyle/>
                    <a:p>
                      <a:pPr marL="180975" marR="0" lvl="0" indent="-180975" algn="l" defTabSz="914400" rtl="0" eaLnBrk="1" fontAlgn="auto" latinLnBrk="0" hangingPunct="1">
                        <a:lnSpc>
                          <a:spcPct val="90000"/>
                        </a:lnSpc>
                        <a:spcBef>
                          <a:spcPct val="30000"/>
                        </a:spcBef>
                        <a:spcAft>
                          <a:spcPts val="0"/>
                        </a:spcAft>
                        <a:buClrTx/>
                        <a:buSzPct val="80000"/>
                        <a:buFontTx/>
                        <a:buChar char="•"/>
                        <a:tabLst/>
                        <a:defRPr/>
                      </a:pPr>
                      <a:r>
                        <a:rPr lang="en-CA" altLang="en-US" sz="1000" dirty="0">
                          <a:solidFill>
                            <a:schemeClr val="tx1"/>
                          </a:solidFill>
                          <a:latin typeface="Arial" panose="020B0604020202020204" pitchFamily="34" charset="0"/>
                        </a:rPr>
                        <a:t>Ensure the Quality Management Program work plans are aligned with the Program schedule’s needs.</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sz="1000" b="0" i="0" u="none" strike="noStrike" kern="1200" cap="none" normalizeH="0" baseline="0" dirty="0">
                          <a:ln>
                            <a:noFill/>
                          </a:ln>
                          <a:solidFill>
                            <a:schemeClr val="tx1"/>
                          </a:solidFill>
                          <a:effectLst/>
                          <a:latin typeface="Arial" panose="020B0604020202020204" pitchFamily="34" charset="0"/>
                          <a:ea typeface="+mn-ea"/>
                          <a:cs typeface="+mn-cs"/>
                        </a:rPr>
                        <a:t>No</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7848127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Project Management Practice: Financial and Contract Management</a:t>
            </a:r>
          </a:p>
        </p:txBody>
      </p:sp>
      <p:sp>
        <p:nvSpPr>
          <p:cNvPr id="5" name="Rectangle 4"/>
          <p:cNvSpPr/>
          <p:nvPr/>
        </p:nvSpPr>
        <p:spPr>
          <a:xfrm>
            <a:off x="251520" y="4042181"/>
            <a:ext cx="3131760" cy="227860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CA" sz="1000" dirty="0">
              <a:solidFill>
                <a:schemeClr val="tx1"/>
              </a:solidFill>
            </a:endParaRPr>
          </a:p>
        </p:txBody>
      </p:sp>
      <p:sp>
        <p:nvSpPr>
          <p:cNvPr id="7" name="Rectangle 6"/>
          <p:cNvSpPr/>
          <p:nvPr/>
        </p:nvSpPr>
        <p:spPr>
          <a:xfrm>
            <a:off x="251520" y="3689275"/>
            <a:ext cx="3131760"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Last Quarter’s Recommendations</a:t>
            </a:r>
          </a:p>
        </p:txBody>
      </p:sp>
      <p:grpSp>
        <p:nvGrpSpPr>
          <p:cNvPr id="16" name="Group 15"/>
          <p:cNvGrpSpPr/>
          <p:nvPr/>
        </p:nvGrpSpPr>
        <p:grpSpPr>
          <a:xfrm>
            <a:off x="4701300" y="3682181"/>
            <a:ext cx="4176001" cy="2638608"/>
            <a:chOff x="9024831" y="3939907"/>
            <a:chExt cx="4320001" cy="2638608"/>
          </a:xfrm>
        </p:grpSpPr>
        <p:sp>
          <p:nvSpPr>
            <p:cNvPr id="17" name="Rectangle 16"/>
            <p:cNvSpPr/>
            <p:nvPr/>
          </p:nvSpPr>
          <p:spPr>
            <a:xfrm>
              <a:off x="9024832" y="4299907"/>
              <a:ext cx="4320000" cy="227860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indent="-180975" algn="l">
                <a:lnSpc>
                  <a:spcPct val="90000"/>
                </a:lnSpc>
                <a:spcBef>
                  <a:spcPct val="30000"/>
                </a:spcBef>
                <a:buSzPct val="80000"/>
                <a:buFontTx/>
                <a:buChar char="•"/>
                <a:defRPr/>
              </a:pPr>
              <a:r>
                <a:rPr lang="en-CA" sz="1000" dirty="0">
                  <a:solidFill>
                    <a:schemeClr val="tx1"/>
                  </a:solidFill>
                  <a:latin typeface="Arial" panose="020B0604020202020204" pitchFamily="34" charset="0"/>
                </a:rPr>
                <a:t>Identify key financial milestones and areas of concern.</a:t>
              </a:r>
            </a:p>
            <a:p>
              <a:pPr marL="180975" lvl="0" indent="-180975" algn="l">
                <a:lnSpc>
                  <a:spcPct val="90000"/>
                </a:lnSpc>
                <a:spcBef>
                  <a:spcPct val="30000"/>
                </a:spcBef>
                <a:buSzPct val="80000"/>
                <a:buFontTx/>
                <a:buChar char="•"/>
                <a:defRPr/>
              </a:pPr>
              <a:r>
                <a:rPr lang="en-CA" sz="1000" dirty="0">
                  <a:solidFill>
                    <a:schemeClr val="tx1"/>
                  </a:solidFill>
                  <a:latin typeface="Arial" panose="020B0604020202020204" pitchFamily="34" charset="0"/>
                </a:rPr>
                <a:t>Execute and monitor vendor management procedures.</a:t>
              </a:r>
            </a:p>
            <a:p>
              <a:pPr marL="180975" lvl="0" indent="-180975" algn="l">
                <a:lnSpc>
                  <a:spcPct val="90000"/>
                </a:lnSpc>
                <a:spcBef>
                  <a:spcPct val="30000"/>
                </a:spcBef>
                <a:buSzPct val="80000"/>
                <a:buFontTx/>
                <a:buChar char="•"/>
                <a:defRPr/>
              </a:pPr>
              <a:r>
                <a:rPr lang="en-CA" sz="1000" dirty="0">
                  <a:solidFill>
                    <a:schemeClr val="tx1"/>
                  </a:solidFill>
                  <a:latin typeface="Arial" panose="020B0604020202020204" pitchFamily="34" charset="0"/>
                </a:rPr>
                <a:t>Develop and add variance reports.</a:t>
              </a:r>
            </a:p>
            <a:p>
              <a:pPr marL="180975" lvl="0" indent="-180975" algn="l">
                <a:lnSpc>
                  <a:spcPct val="90000"/>
                </a:lnSpc>
                <a:spcBef>
                  <a:spcPct val="30000"/>
                </a:spcBef>
                <a:buSzPct val="80000"/>
                <a:buFontTx/>
                <a:buChar char="•"/>
                <a:defRPr/>
              </a:pPr>
              <a:r>
                <a:rPr lang="en-CA" sz="1000" dirty="0">
                  <a:solidFill>
                    <a:schemeClr val="tx1"/>
                  </a:solidFill>
                  <a:latin typeface="Arial" panose="020B0604020202020204" pitchFamily="34" charset="0"/>
                </a:rPr>
                <a:t>Involve the appropriate stakeholders in the development of the technical integration vendor RFP as well as the selection process</a:t>
              </a:r>
              <a:r>
                <a:rPr lang="en-CA" sz="1000" dirty="0">
                  <a:solidFill>
                    <a:srgbClr val="FF0000"/>
                  </a:solidFill>
                  <a:latin typeface="Arial" panose="020B0604020202020204" pitchFamily="34" charset="0"/>
                </a:rPr>
                <a:t>.</a:t>
              </a:r>
            </a:p>
            <a:p>
              <a:pPr marL="180975" indent="-180975" algn="l">
                <a:lnSpc>
                  <a:spcPct val="90000"/>
                </a:lnSpc>
                <a:spcBef>
                  <a:spcPct val="30000"/>
                </a:spcBef>
                <a:buSzPct val="80000"/>
                <a:buFontTx/>
                <a:buChar char="•"/>
                <a:defRPr/>
              </a:pPr>
              <a:endParaRPr lang="en-CA" sz="1000" dirty="0">
                <a:solidFill>
                  <a:schemeClr val="tx1"/>
                </a:solidFill>
              </a:endParaRPr>
            </a:p>
          </p:txBody>
        </p:sp>
        <p:sp>
          <p:nvSpPr>
            <p:cNvPr id="24" name="Rectangle 23"/>
            <p:cNvSpPr/>
            <p:nvPr/>
          </p:nvSpPr>
          <p:spPr>
            <a:xfrm>
              <a:off x="9024831" y="3939907"/>
              <a:ext cx="4320000"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This Quarter’s Recommendations</a:t>
              </a:r>
            </a:p>
          </p:txBody>
        </p:sp>
      </p:grpSp>
      <p:grpSp>
        <p:nvGrpSpPr>
          <p:cNvPr id="25" name="Group 24"/>
          <p:cNvGrpSpPr/>
          <p:nvPr/>
        </p:nvGrpSpPr>
        <p:grpSpPr>
          <a:xfrm>
            <a:off x="251520" y="1306522"/>
            <a:ext cx="4176000" cy="2094340"/>
            <a:chOff x="9024831" y="3939907"/>
            <a:chExt cx="4320000" cy="2094340"/>
          </a:xfrm>
        </p:grpSpPr>
        <p:sp>
          <p:nvSpPr>
            <p:cNvPr id="26" name="Rectangle 25"/>
            <p:cNvSpPr/>
            <p:nvPr/>
          </p:nvSpPr>
          <p:spPr>
            <a:xfrm>
              <a:off x="9024831" y="4299907"/>
              <a:ext cx="4320000" cy="173434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The project management environment adequately supports data gathering for financial reports.</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Financial standards and procedures have been established for the project and are being followed.</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Project expenditures can be tracked and compared with specific line items of the project budget.</a:t>
              </a:r>
            </a:p>
            <a:p>
              <a:pPr marL="180975"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Monitor adherence to all agreements.</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Manage subcontractors on the work to be performed, coordinate the subcontractor's activities, and track and review the subcontractor's performance and results.</a:t>
              </a:r>
            </a:p>
          </p:txBody>
        </p:sp>
        <p:sp>
          <p:nvSpPr>
            <p:cNvPr id="27" name="Rectangle 26"/>
            <p:cNvSpPr/>
            <p:nvPr/>
          </p:nvSpPr>
          <p:spPr>
            <a:xfrm>
              <a:off x="9024831" y="3939907"/>
              <a:ext cx="4320000" cy="360000"/>
            </a:xfrm>
            <a:prstGeom prst="rect">
              <a:avLst/>
            </a:prstGeom>
            <a:solidFill>
              <a:srgbClr val="65AEB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Best Practices</a:t>
              </a:r>
            </a:p>
          </p:txBody>
        </p:sp>
      </p:grpSp>
      <p:grpSp>
        <p:nvGrpSpPr>
          <p:cNvPr id="44" name="Group 43"/>
          <p:cNvGrpSpPr/>
          <p:nvPr/>
        </p:nvGrpSpPr>
        <p:grpSpPr>
          <a:xfrm>
            <a:off x="4706326" y="1304744"/>
            <a:ext cx="4177378" cy="2100327"/>
            <a:chOff x="4706326" y="1304744"/>
            <a:chExt cx="4177378" cy="2100327"/>
          </a:xfrm>
        </p:grpSpPr>
        <p:sp>
          <p:nvSpPr>
            <p:cNvPr id="29" name="Rectangle 28"/>
            <p:cNvSpPr/>
            <p:nvPr/>
          </p:nvSpPr>
          <p:spPr>
            <a:xfrm>
              <a:off x="4706326" y="1666522"/>
              <a:ext cx="4176000" cy="1738549"/>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IT leadership and oversight authorities continue to receive the financial reporting information they need from the PMO.</a:t>
              </a:r>
            </a:p>
            <a:p>
              <a:pPr marL="180975"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PMO financial reporting resource is continuously refining financial reporting artifacts and metrics.</a:t>
              </a:r>
            </a:p>
            <a:p>
              <a:pPr marL="180975"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Financial reporting added trending and forecast values.</a:t>
              </a:r>
            </a:p>
            <a:p>
              <a:pPr marL="180975"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Preparation for the sourcing of the technical integration vendor is in progress with an RFP document being developed.</a:t>
              </a:r>
            </a:p>
            <a:p>
              <a:pPr marL="180975" indent="-180975" algn="l">
                <a:lnSpc>
                  <a:spcPct val="90000"/>
                </a:lnSpc>
                <a:spcBef>
                  <a:spcPct val="30000"/>
                </a:spcBef>
                <a:buSzPct val="80000"/>
                <a:buFontTx/>
                <a:buChar char="•"/>
                <a:defRPr/>
              </a:pPr>
              <a:endParaRPr lang="en-CA" altLang="en-US" sz="1000" dirty="0">
                <a:solidFill>
                  <a:schemeClr val="tx1"/>
                </a:solidFill>
                <a:latin typeface="Arial" panose="020B0604020202020204" pitchFamily="34" charset="0"/>
              </a:endParaRPr>
            </a:p>
            <a:p>
              <a:pPr marL="180975" indent="-180975" algn="l">
                <a:lnSpc>
                  <a:spcPct val="90000"/>
                </a:lnSpc>
                <a:spcBef>
                  <a:spcPct val="30000"/>
                </a:spcBef>
                <a:buSzPct val="80000"/>
                <a:buFontTx/>
                <a:buChar char="•"/>
                <a:defRPr/>
              </a:pPr>
              <a:endParaRPr lang="en-CA" altLang="en-US" sz="1000" dirty="0">
                <a:solidFill>
                  <a:srgbClr val="00B050"/>
                </a:solidFill>
                <a:latin typeface="Arial" panose="020B0604020202020204" pitchFamily="34" charset="0"/>
              </a:endParaRPr>
            </a:p>
            <a:p>
              <a:pPr marL="171450" indent="-171450" algn="l">
                <a:buFont typeface="Arial" panose="020B0604020202020204" pitchFamily="34" charset="0"/>
                <a:buChar char="•"/>
              </a:pPr>
              <a:endParaRPr lang="en-CA" sz="1000" dirty="0">
                <a:solidFill>
                  <a:schemeClr val="tx1"/>
                </a:solidFill>
              </a:endParaRPr>
            </a:p>
          </p:txBody>
        </p:sp>
        <p:sp>
          <p:nvSpPr>
            <p:cNvPr id="30" name="Rectangle 29"/>
            <p:cNvSpPr/>
            <p:nvPr/>
          </p:nvSpPr>
          <p:spPr>
            <a:xfrm>
              <a:off x="4706326" y="1304744"/>
              <a:ext cx="4176000" cy="360000"/>
            </a:xfrm>
            <a:prstGeom prst="rect">
              <a:avLst/>
            </a:prstGeom>
            <a:solidFill>
              <a:srgbClr val="65AEB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Key Findings</a:t>
              </a:r>
            </a:p>
          </p:txBody>
        </p:sp>
        <p:sp>
          <p:nvSpPr>
            <p:cNvPr id="31" name="Rectangle 30"/>
            <p:cNvSpPr/>
            <p:nvPr/>
          </p:nvSpPr>
          <p:spPr>
            <a:xfrm>
              <a:off x="6188385" y="1304744"/>
              <a:ext cx="919297"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solidFill>
                    <a:schemeClr val="bg1"/>
                  </a:solidFill>
                </a:rPr>
                <a:t>FY17 Q3</a:t>
              </a:r>
            </a:p>
          </p:txBody>
        </p:sp>
        <p:sp>
          <p:nvSpPr>
            <p:cNvPr id="32" name="Rectangle 31"/>
            <p:cNvSpPr/>
            <p:nvPr/>
          </p:nvSpPr>
          <p:spPr>
            <a:xfrm>
              <a:off x="7536764" y="1304744"/>
              <a:ext cx="919297"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solidFill>
                    <a:schemeClr val="bg1"/>
                  </a:solidFill>
                </a:rPr>
                <a:t>FY17 Q4</a:t>
              </a:r>
            </a:p>
          </p:txBody>
        </p:sp>
        <p:sp>
          <p:nvSpPr>
            <p:cNvPr id="34" name="Rectangle 33"/>
            <p:cNvSpPr/>
            <p:nvPr/>
          </p:nvSpPr>
          <p:spPr>
            <a:xfrm>
              <a:off x="8438227" y="1304744"/>
              <a:ext cx="445477"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CA" sz="1400" b="1" dirty="0"/>
            </a:p>
          </p:txBody>
        </p:sp>
        <p:sp>
          <p:nvSpPr>
            <p:cNvPr id="21" name="Oval 72"/>
            <p:cNvSpPr>
              <a:spLocks noChangeArrowheads="1"/>
            </p:cNvSpPr>
            <p:nvPr/>
          </p:nvSpPr>
          <p:spPr bwMode="auto">
            <a:xfrm>
              <a:off x="8574755" y="1383926"/>
              <a:ext cx="173039" cy="178773"/>
            </a:xfrm>
            <a:prstGeom prst="ellipse">
              <a:avLst/>
            </a:prstGeom>
            <a:solidFill>
              <a:srgbClr val="00B05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5" name="Rectangle 34"/>
            <p:cNvSpPr/>
            <p:nvPr/>
          </p:nvSpPr>
          <p:spPr>
            <a:xfrm>
              <a:off x="7103892" y="1304744"/>
              <a:ext cx="445477"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CA" sz="1400" b="1" dirty="0"/>
            </a:p>
          </p:txBody>
        </p:sp>
        <p:sp>
          <p:nvSpPr>
            <p:cNvPr id="36" name="Oval 72"/>
            <p:cNvSpPr>
              <a:spLocks noChangeArrowheads="1"/>
            </p:cNvSpPr>
            <p:nvPr/>
          </p:nvSpPr>
          <p:spPr bwMode="auto">
            <a:xfrm>
              <a:off x="7233809" y="1383927"/>
              <a:ext cx="173039" cy="178773"/>
            </a:xfrm>
            <a:prstGeom prst="ellipse">
              <a:avLst/>
            </a:prstGeom>
            <a:solidFill>
              <a:srgbClr val="00B05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7" name="Rectangle 36"/>
          <p:cNvSpPr/>
          <p:nvPr/>
        </p:nvSpPr>
        <p:spPr>
          <a:xfrm>
            <a:off x="3383280" y="4042180"/>
            <a:ext cx="1044240" cy="2278609"/>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gn="l">
              <a:buFont typeface="Arial" panose="020B0604020202020204" pitchFamily="34" charset="0"/>
              <a:buChar char="•"/>
            </a:pPr>
            <a:endParaRPr lang="en-CA" sz="1000" dirty="0">
              <a:solidFill>
                <a:schemeClr val="tx1"/>
              </a:solidFill>
            </a:endParaRPr>
          </a:p>
        </p:txBody>
      </p:sp>
      <p:sp>
        <p:nvSpPr>
          <p:cNvPr id="38" name="Rectangle 37"/>
          <p:cNvSpPr/>
          <p:nvPr/>
        </p:nvSpPr>
        <p:spPr>
          <a:xfrm>
            <a:off x="3383280" y="3689275"/>
            <a:ext cx="1044240"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Progress</a:t>
            </a:r>
          </a:p>
        </p:txBody>
      </p:sp>
      <p:graphicFrame>
        <p:nvGraphicFramePr>
          <p:cNvPr id="41" name="Table 40"/>
          <p:cNvGraphicFramePr>
            <a:graphicFrameLocks noGrp="1"/>
          </p:cNvGraphicFramePr>
          <p:nvPr>
            <p:extLst>
              <p:ext uri="{D42A27DB-BD31-4B8C-83A1-F6EECF244321}">
                <p14:modId xmlns:p14="http://schemas.microsoft.com/office/powerpoint/2010/main" val="1154953326"/>
              </p:ext>
            </p:extLst>
          </p:nvPr>
        </p:nvGraphicFramePr>
        <p:xfrm>
          <a:off x="285810" y="4081155"/>
          <a:ext cx="4057590" cy="1038960"/>
        </p:xfrm>
        <a:graphic>
          <a:graphicData uri="http://schemas.openxmlformats.org/drawingml/2006/table">
            <a:tbl>
              <a:tblPr bandCol="1">
                <a:tableStyleId>{5C22544A-7EE6-4342-B048-85BDC9FD1C3A}</a:tableStyleId>
              </a:tblPr>
              <a:tblGrid>
                <a:gridCol w="3098835">
                  <a:extLst>
                    <a:ext uri="{9D8B030D-6E8A-4147-A177-3AD203B41FA5}">
                      <a16:colId xmlns:a16="http://schemas.microsoft.com/office/drawing/2014/main" val="20000"/>
                    </a:ext>
                  </a:extLst>
                </a:gridCol>
                <a:gridCol w="958755">
                  <a:extLst>
                    <a:ext uri="{9D8B030D-6E8A-4147-A177-3AD203B41FA5}">
                      <a16:colId xmlns:a16="http://schemas.microsoft.com/office/drawing/2014/main" val="20001"/>
                    </a:ext>
                  </a:extLst>
                </a:gridCol>
              </a:tblGrid>
              <a:tr h="228471">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lang="en-CA" sz="1000" kern="1200" dirty="0">
                          <a:solidFill>
                            <a:schemeClr val="tx1"/>
                          </a:solidFill>
                          <a:latin typeface="+mn-lt"/>
                          <a:ea typeface="+mn-ea"/>
                          <a:cs typeface="+mn-cs"/>
                        </a:rPr>
                        <a:t>Identify key financial milestones and areas of concern</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sz="1000" b="0" i="0" u="none" strike="noStrike" kern="1200" cap="none" normalizeH="0" baseline="0" dirty="0">
                          <a:ln>
                            <a:noFill/>
                          </a:ln>
                          <a:solidFill>
                            <a:schemeClr val="tx1"/>
                          </a:solidFill>
                          <a:effectLst/>
                          <a:latin typeface="Arial" panose="020B0604020202020204" pitchFamily="34" charset="0"/>
                          <a:ea typeface="+mn-ea"/>
                          <a:cs typeface="+mn-cs"/>
                        </a:rPr>
                        <a:t>Partial</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28471">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sz="1000" b="0" i="0" u="none" strike="noStrike" kern="1200" cap="none" normalizeH="0" baseline="0" dirty="0">
                          <a:ln>
                            <a:noFill/>
                          </a:ln>
                          <a:solidFill>
                            <a:schemeClr val="tx1"/>
                          </a:solidFill>
                          <a:effectLst/>
                          <a:latin typeface="Arial" panose="020B0604020202020204" pitchFamily="34" charset="0"/>
                          <a:ea typeface="+mn-ea"/>
                          <a:cs typeface="+mn-cs"/>
                        </a:rPr>
                        <a:t>Develop mitigation plan for DOA procurement risks.</a:t>
                      </a:r>
                      <a:endParaRPr lang="en-CA" sz="1000" kern="1200" dirty="0">
                        <a:solidFill>
                          <a:schemeClr val="tx1"/>
                        </a:solidFill>
                        <a:latin typeface="+mn-lt"/>
                        <a:ea typeface="+mn-ea"/>
                        <a:cs typeface="+mn-cs"/>
                      </a:endParaRP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sz="1000" b="0" i="0" u="none" strike="noStrike" kern="1200" cap="none" normalizeH="0" baseline="0" dirty="0">
                          <a:ln>
                            <a:noFill/>
                          </a:ln>
                          <a:solidFill>
                            <a:schemeClr val="tx1"/>
                          </a:solidFill>
                          <a:effectLst/>
                          <a:latin typeface="Arial" panose="020B0604020202020204" pitchFamily="34" charset="0"/>
                          <a:ea typeface="+mn-ea"/>
                          <a:cs typeface="+mn-cs"/>
                        </a:rPr>
                        <a:t>Complete</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37985">
                <a:tc>
                  <a:txBody>
                    <a:bodyPr/>
                    <a:lstStyle/>
                    <a:p>
                      <a:pPr marL="180975" lvl="0" indent="-180975" algn="l">
                        <a:lnSpc>
                          <a:spcPct val="90000"/>
                        </a:lnSpc>
                        <a:spcBef>
                          <a:spcPct val="30000"/>
                        </a:spcBef>
                        <a:buSzPct val="80000"/>
                        <a:buFontTx/>
                        <a:buChar char="•"/>
                        <a:defRPr/>
                      </a:pPr>
                      <a:r>
                        <a:rPr lang="en-CA" sz="1000" dirty="0">
                          <a:solidFill>
                            <a:schemeClr val="tx1"/>
                          </a:solidFill>
                          <a:latin typeface="Arial" panose="020B0604020202020204" pitchFamily="34" charset="0"/>
                        </a:rPr>
                        <a:t>Execute and monitor vendor management procedures.</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sz="1000" b="0" i="0" u="none" strike="noStrike" kern="1200" cap="none" normalizeH="0" baseline="0" dirty="0">
                          <a:ln>
                            <a:noFill/>
                          </a:ln>
                          <a:solidFill>
                            <a:schemeClr val="tx1"/>
                          </a:solidFill>
                          <a:effectLst/>
                          <a:latin typeface="Arial" panose="020B0604020202020204" pitchFamily="34" charset="0"/>
                          <a:ea typeface="+mn-ea"/>
                          <a:cs typeface="+mn-cs"/>
                        </a:rPr>
                        <a:t>Partial</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9066629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Project Management Practice: Resource Management</a:t>
            </a:r>
          </a:p>
        </p:txBody>
      </p:sp>
      <p:sp>
        <p:nvSpPr>
          <p:cNvPr id="5" name="Rectangle 4"/>
          <p:cNvSpPr/>
          <p:nvPr/>
        </p:nvSpPr>
        <p:spPr>
          <a:xfrm>
            <a:off x="251520" y="4042181"/>
            <a:ext cx="3131760" cy="227860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CA" sz="1000" dirty="0">
              <a:solidFill>
                <a:schemeClr val="tx1"/>
              </a:solidFill>
            </a:endParaRPr>
          </a:p>
        </p:txBody>
      </p:sp>
      <p:sp>
        <p:nvSpPr>
          <p:cNvPr id="7" name="Rectangle 6"/>
          <p:cNvSpPr/>
          <p:nvPr/>
        </p:nvSpPr>
        <p:spPr>
          <a:xfrm>
            <a:off x="251520" y="3689275"/>
            <a:ext cx="3131760"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Last Quarter’s Recommendations</a:t>
            </a:r>
          </a:p>
        </p:txBody>
      </p:sp>
      <p:grpSp>
        <p:nvGrpSpPr>
          <p:cNvPr id="16" name="Group 15"/>
          <p:cNvGrpSpPr/>
          <p:nvPr/>
        </p:nvGrpSpPr>
        <p:grpSpPr>
          <a:xfrm>
            <a:off x="4701300" y="3682181"/>
            <a:ext cx="4176000" cy="2638608"/>
            <a:chOff x="9024831" y="3939907"/>
            <a:chExt cx="4320000" cy="2638608"/>
          </a:xfrm>
        </p:grpSpPr>
        <p:sp>
          <p:nvSpPr>
            <p:cNvPr id="17" name="Rectangle 16"/>
            <p:cNvSpPr/>
            <p:nvPr/>
          </p:nvSpPr>
          <p:spPr>
            <a:xfrm>
              <a:off x="9024831" y="4299907"/>
              <a:ext cx="4320000" cy="227860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Complete staff assignments to the project plan.</a:t>
              </a:r>
            </a:p>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Hire appropriate resources based on resource needs.</a:t>
              </a:r>
            </a:p>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Manage resource availability and backup resource requirements.</a:t>
              </a:r>
            </a:p>
            <a:p>
              <a:pPr marL="180975" lvl="0" indent="-180975" algn="l">
                <a:lnSpc>
                  <a:spcPct val="90000"/>
                </a:lnSpc>
                <a:spcBef>
                  <a:spcPct val="30000"/>
                </a:spcBef>
                <a:buSzPct val="80000"/>
                <a:buFontTx/>
                <a:buChar char="•"/>
              </a:pPr>
              <a:r>
                <a:rPr lang="en-CA" sz="1000" dirty="0">
                  <a:solidFill>
                    <a:schemeClr val="tx1"/>
                  </a:solidFill>
                </a:rPr>
                <a:t>Assign resources to high level and detail tasks</a:t>
              </a:r>
            </a:p>
            <a:p>
              <a:pPr marL="180975"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Level resource requirements and identify gaps / conflicts.</a:t>
              </a:r>
            </a:p>
            <a:p>
              <a:pPr marL="180975"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Develop Guardian Program resource management approach / plan</a:t>
              </a:r>
            </a:p>
            <a:p>
              <a:pPr marL="180975" lvl="0" indent="-180975" algn="l">
                <a:lnSpc>
                  <a:spcPct val="90000"/>
                </a:lnSpc>
                <a:spcBef>
                  <a:spcPct val="30000"/>
                </a:spcBef>
                <a:buSzPct val="80000"/>
                <a:buFontTx/>
                <a:buChar char="•"/>
              </a:pPr>
              <a:endParaRPr lang="en-CA" altLang="en-US" sz="1000" dirty="0">
                <a:solidFill>
                  <a:schemeClr val="tx1"/>
                </a:solidFill>
                <a:latin typeface="Arial" panose="020B0604020202020204" pitchFamily="34" charset="0"/>
              </a:endParaRPr>
            </a:p>
            <a:p>
              <a:pPr marL="180975" lvl="0" indent="-180975" algn="l">
                <a:lnSpc>
                  <a:spcPct val="90000"/>
                </a:lnSpc>
                <a:spcBef>
                  <a:spcPct val="30000"/>
                </a:spcBef>
                <a:buSzPct val="80000"/>
                <a:buFontTx/>
                <a:buChar char="•"/>
              </a:pPr>
              <a:endParaRPr lang="en-CA" altLang="en-US" sz="1000" dirty="0">
                <a:solidFill>
                  <a:schemeClr val="tx1"/>
                </a:solidFill>
                <a:latin typeface="Arial" panose="020B0604020202020204" pitchFamily="34" charset="0"/>
              </a:endParaRPr>
            </a:p>
            <a:p>
              <a:pPr marL="180975" lvl="0" indent="-180975" algn="l">
                <a:lnSpc>
                  <a:spcPct val="90000"/>
                </a:lnSpc>
                <a:spcBef>
                  <a:spcPct val="30000"/>
                </a:spcBef>
                <a:buSzPct val="80000"/>
                <a:buFontTx/>
                <a:buChar char="•"/>
              </a:pPr>
              <a:endParaRPr lang="en-CA" altLang="en-US" sz="1000" dirty="0">
                <a:solidFill>
                  <a:schemeClr val="tx1"/>
                </a:solidFill>
                <a:latin typeface="Arial" panose="020B0604020202020204" pitchFamily="34" charset="0"/>
              </a:endParaRPr>
            </a:p>
            <a:p>
              <a:pPr marL="180975" lvl="0" indent="-180975" algn="l">
                <a:lnSpc>
                  <a:spcPct val="90000"/>
                </a:lnSpc>
                <a:spcBef>
                  <a:spcPct val="30000"/>
                </a:spcBef>
                <a:buSzPct val="80000"/>
                <a:buFontTx/>
                <a:buChar char="•"/>
              </a:pPr>
              <a:endParaRPr lang="en-CA" altLang="en-US" sz="1000" dirty="0">
                <a:solidFill>
                  <a:schemeClr val="tx1"/>
                </a:solidFill>
                <a:latin typeface="Arial" panose="020B0604020202020204" pitchFamily="34" charset="0"/>
              </a:endParaRPr>
            </a:p>
            <a:p>
              <a:pPr marL="180975" lvl="0" indent="-180975" algn="l">
                <a:lnSpc>
                  <a:spcPct val="90000"/>
                </a:lnSpc>
                <a:spcBef>
                  <a:spcPct val="30000"/>
                </a:spcBef>
                <a:buSzPct val="80000"/>
                <a:buFontTx/>
                <a:buChar char="•"/>
              </a:pPr>
              <a:endParaRPr lang="en-CA" altLang="en-US" sz="1000" dirty="0">
                <a:solidFill>
                  <a:schemeClr val="tx1"/>
                </a:solidFill>
                <a:latin typeface="Arial" panose="020B0604020202020204" pitchFamily="34" charset="0"/>
              </a:endParaRPr>
            </a:p>
            <a:p>
              <a:pPr marL="171450" indent="-171450" algn="l">
                <a:buFont typeface="Arial" panose="020B0604020202020204" pitchFamily="34" charset="0"/>
                <a:buChar char="•"/>
              </a:pPr>
              <a:endParaRPr lang="en-CA" sz="1000" dirty="0">
                <a:solidFill>
                  <a:schemeClr val="tx1"/>
                </a:solidFill>
              </a:endParaRPr>
            </a:p>
          </p:txBody>
        </p:sp>
        <p:sp>
          <p:nvSpPr>
            <p:cNvPr id="24" name="Rectangle 23"/>
            <p:cNvSpPr/>
            <p:nvPr/>
          </p:nvSpPr>
          <p:spPr>
            <a:xfrm>
              <a:off x="9024831" y="3939907"/>
              <a:ext cx="4320000"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This Quarter’s Recommendations</a:t>
              </a:r>
            </a:p>
          </p:txBody>
        </p:sp>
      </p:grpSp>
      <p:grpSp>
        <p:nvGrpSpPr>
          <p:cNvPr id="25" name="Group 24"/>
          <p:cNvGrpSpPr/>
          <p:nvPr/>
        </p:nvGrpSpPr>
        <p:grpSpPr>
          <a:xfrm>
            <a:off x="251520" y="1306522"/>
            <a:ext cx="4176000" cy="2094340"/>
            <a:chOff x="9024831" y="3939907"/>
            <a:chExt cx="4320000" cy="2094340"/>
          </a:xfrm>
        </p:grpSpPr>
        <p:sp>
          <p:nvSpPr>
            <p:cNvPr id="26" name="Rectangle 25"/>
            <p:cNvSpPr/>
            <p:nvPr/>
          </p:nvSpPr>
          <p:spPr>
            <a:xfrm>
              <a:off x="9024831" y="4299907"/>
              <a:ext cx="4320000" cy="173434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Clearly establish project objectives and success factors, and delegate responsibility based on work expertise and workload.</a:t>
              </a:r>
            </a:p>
            <a:p>
              <a:pPr marL="180975"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Establish clear tasks and activities for each project team member so they know what needs to be accomplished. </a:t>
              </a:r>
            </a:p>
            <a:p>
              <a:pPr marL="180975"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Determine the resource needs and match to availability.</a:t>
              </a:r>
              <a:endParaRPr lang="en-CA" altLang="en-US" sz="1100" dirty="0">
                <a:solidFill>
                  <a:schemeClr val="tx1"/>
                </a:solidFill>
                <a:latin typeface="Arial" panose="020B0604020202020204" pitchFamily="34" charset="0"/>
              </a:endParaRP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An organizational breakdown structure has been created to show lines of responsibility.</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Estimates for Business resources are planned and documented.</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Business and IT project team members are recognized for outstanding commitment or performance.</a:t>
              </a:r>
            </a:p>
          </p:txBody>
        </p:sp>
        <p:sp>
          <p:nvSpPr>
            <p:cNvPr id="27" name="Rectangle 26"/>
            <p:cNvSpPr/>
            <p:nvPr/>
          </p:nvSpPr>
          <p:spPr>
            <a:xfrm>
              <a:off x="9024831" y="3939907"/>
              <a:ext cx="4320000" cy="360000"/>
            </a:xfrm>
            <a:prstGeom prst="rect">
              <a:avLst/>
            </a:prstGeom>
            <a:solidFill>
              <a:srgbClr val="65AEB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Best Practices</a:t>
              </a:r>
            </a:p>
          </p:txBody>
        </p:sp>
      </p:grpSp>
      <p:grpSp>
        <p:nvGrpSpPr>
          <p:cNvPr id="44" name="Group 43"/>
          <p:cNvGrpSpPr/>
          <p:nvPr/>
        </p:nvGrpSpPr>
        <p:grpSpPr>
          <a:xfrm>
            <a:off x="4706326" y="1304744"/>
            <a:ext cx="4177378" cy="2100327"/>
            <a:chOff x="4706326" y="1304744"/>
            <a:chExt cx="4177378" cy="2100327"/>
          </a:xfrm>
        </p:grpSpPr>
        <p:sp>
          <p:nvSpPr>
            <p:cNvPr id="29" name="Rectangle 28"/>
            <p:cNvSpPr/>
            <p:nvPr/>
          </p:nvSpPr>
          <p:spPr>
            <a:xfrm>
              <a:off x="4706326" y="1666522"/>
              <a:ext cx="4176000" cy="1738549"/>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Program Manager role and initial DCS Project Manager roles have been resourced. Additional roles are being defined including QA staff, DCS business analysts, and technical support.</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Project managers from different work streams are beginning to work together to identify interdependencies and issues around shared resources.</a:t>
              </a:r>
            </a:p>
            <a:p>
              <a:pPr marL="180975" indent="-180975" algn="l">
                <a:lnSpc>
                  <a:spcPct val="90000"/>
                </a:lnSpc>
                <a:spcBef>
                  <a:spcPct val="30000"/>
                </a:spcBef>
                <a:buSzPct val="80000"/>
                <a:buFontTx/>
                <a:buChar char="•"/>
                <a:defRPr/>
              </a:pPr>
              <a:r>
                <a:rPr lang="en-CA" sz="1000" dirty="0">
                  <a:solidFill>
                    <a:schemeClr val="tx1"/>
                  </a:solidFill>
                </a:rPr>
                <a:t>Some project team members would benefit from the communication and enforcement of clearly defined roles and responsibilities. </a:t>
              </a:r>
            </a:p>
            <a:p>
              <a:pPr marL="180975" indent="-180975" algn="l">
                <a:lnSpc>
                  <a:spcPct val="90000"/>
                </a:lnSpc>
                <a:spcBef>
                  <a:spcPct val="30000"/>
                </a:spcBef>
                <a:buSzPct val="80000"/>
                <a:buFontTx/>
                <a:buChar char="•"/>
                <a:defRPr/>
              </a:pPr>
              <a:r>
                <a:rPr lang="en-CA" sz="1000" dirty="0">
                  <a:solidFill>
                    <a:schemeClr val="tx1"/>
                  </a:solidFill>
                  <a:latin typeface="Arial" panose="020B0604020202020204" pitchFamily="34" charset="0"/>
                </a:rPr>
                <a:t>Resourcing plan and approach are being developed.</a:t>
              </a:r>
            </a:p>
            <a:p>
              <a:pPr marL="180975" indent="-180975" algn="l">
                <a:lnSpc>
                  <a:spcPct val="90000"/>
                </a:lnSpc>
                <a:spcBef>
                  <a:spcPct val="30000"/>
                </a:spcBef>
                <a:buSzPct val="80000"/>
                <a:buFontTx/>
                <a:buChar char="•"/>
                <a:defRPr/>
              </a:pPr>
              <a:endParaRPr lang="en-CA" sz="1000" dirty="0">
                <a:solidFill>
                  <a:schemeClr val="tx1"/>
                </a:solidFill>
                <a:latin typeface="Arial" panose="020B0604020202020204" pitchFamily="34" charset="0"/>
              </a:endParaRPr>
            </a:p>
            <a:p>
              <a:pPr algn="l"/>
              <a:endParaRPr lang="en-CA" sz="1000" dirty="0">
                <a:solidFill>
                  <a:srgbClr val="FF0000"/>
                </a:solidFill>
              </a:endParaRPr>
            </a:p>
          </p:txBody>
        </p:sp>
        <p:sp>
          <p:nvSpPr>
            <p:cNvPr id="30" name="Rectangle 29"/>
            <p:cNvSpPr/>
            <p:nvPr/>
          </p:nvSpPr>
          <p:spPr>
            <a:xfrm>
              <a:off x="4706326" y="1304744"/>
              <a:ext cx="4176000" cy="360000"/>
            </a:xfrm>
            <a:prstGeom prst="rect">
              <a:avLst/>
            </a:prstGeom>
            <a:solidFill>
              <a:srgbClr val="65AEB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Key Findings</a:t>
              </a:r>
            </a:p>
          </p:txBody>
        </p:sp>
        <p:sp>
          <p:nvSpPr>
            <p:cNvPr id="31" name="Rectangle 30"/>
            <p:cNvSpPr/>
            <p:nvPr/>
          </p:nvSpPr>
          <p:spPr>
            <a:xfrm>
              <a:off x="6188385" y="1304744"/>
              <a:ext cx="919297"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solidFill>
                    <a:schemeClr val="bg1"/>
                  </a:solidFill>
                </a:rPr>
                <a:t>FY17 Q3</a:t>
              </a:r>
            </a:p>
          </p:txBody>
        </p:sp>
        <p:sp>
          <p:nvSpPr>
            <p:cNvPr id="32" name="Rectangle 31"/>
            <p:cNvSpPr/>
            <p:nvPr/>
          </p:nvSpPr>
          <p:spPr>
            <a:xfrm>
              <a:off x="7536764" y="1304744"/>
              <a:ext cx="919297"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solidFill>
                    <a:schemeClr val="bg1"/>
                  </a:solidFill>
                </a:rPr>
                <a:t>FY17 Q4</a:t>
              </a:r>
            </a:p>
          </p:txBody>
        </p:sp>
        <p:sp>
          <p:nvSpPr>
            <p:cNvPr id="34" name="Rectangle 33"/>
            <p:cNvSpPr/>
            <p:nvPr/>
          </p:nvSpPr>
          <p:spPr>
            <a:xfrm>
              <a:off x="8438227" y="1304744"/>
              <a:ext cx="445477"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CA" sz="1400" b="1" dirty="0"/>
            </a:p>
          </p:txBody>
        </p:sp>
        <p:sp>
          <p:nvSpPr>
            <p:cNvPr id="21" name="Oval 72"/>
            <p:cNvSpPr>
              <a:spLocks noChangeArrowheads="1"/>
            </p:cNvSpPr>
            <p:nvPr/>
          </p:nvSpPr>
          <p:spPr bwMode="auto">
            <a:xfrm>
              <a:off x="8574755" y="1383926"/>
              <a:ext cx="173039" cy="178773"/>
            </a:xfrm>
            <a:prstGeom prst="ellipse">
              <a:avLst/>
            </a:prstGeom>
            <a:solidFill>
              <a:srgbClr val="FFFF0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5" name="Rectangle 34"/>
            <p:cNvSpPr/>
            <p:nvPr/>
          </p:nvSpPr>
          <p:spPr>
            <a:xfrm>
              <a:off x="7103892" y="1304744"/>
              <a:ext cx="445477"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CA" sz="1400" b="1" dirty="0"/>
            </a:p>
          </p:txBody>
        </p:sp>
        <p:sp>
          <p:nvSpPr>
            <p:cNvPr id="36" name="Oval 72"/>
            <p:cNvSpPr>
              <a:spLocks noChangeArrowheads="1"/>
            </p:cNvSpPr>
            <p:nvPr/>
          </p:nvSpPr>
          <p:spPr bwMode="auto">
            <a:xfrm>
              <a:off x="7233809" y="1383927"/>
              <a:ext cx="173039" cy="178773"/>
            </a:xfrm>
            <a:prstGeom prst="ellipse">
              <a:avLst/>
            </a:prstGeom>
            <a:solidFill>
              <a:srgbClr val="FFFF0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7" name="Rectangle 36"/>
          <p:cNvSpPr/>
          <p:nvPr/>
        </p:nvSpPr>
        <p:spPr>
          <a:xfrm>
            <a:off x="3383280" y="4042180"/>
            <a:ext cx="1044240" cy="2278609"/>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gn="l">
              <a:buFont typeface="Arial" panose="020B0604020202020204" pitchFamily="34" charset="0"/>
              <a:buChar char="•"/>
            </a:pPr>
            <a:endParaRPr lang="en-CA" sz="1000" dirty="0">
              <a:solidFill>
                <a:schemeClr val="tx1"/>
              </a:solidFill>
            </a:endParaRPr>
          </a:p>
        </p:txBody>
      </p:sp>
      <p:sp>
        <p:nvSpPr>
          <p:cNvPr id="38" name="Rectangle 37"/>
          <p:cNvSpPr/>
          <p:nvPr/>
        </p:nvSpPr>
        <p:spPr>
          <a:xfrm>
            <a:off x="3383280" y="3689275"/>
            <a:ext cx="1044240"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Progress</a:t>
            </a:r>
          </a:p>
        </p:txBody>
      </p:sp>
      <p:graphicFrame>
        <p:nvGraphicFramePr>
          <p:cNvPr id="41" name="Table 40"/>
          <p:cNvGraphicFramePr>
            <a:graphicFrameLocks noGrp="1"/>
          </p:cNvGraphicFramePr>
          <p:nvPr>
            <p:extLst>
              <p:ext uri="{D42A27DB-BD31-4B8C-83A1-F6EECF244321}">
                <p14:modId xmlns:p14="http://schemas.microsoft.com/office/powerpoint/2010/main" val="190290153"/>
              </p:ext>
            </p:extLst>
          </p:nvPr>
        </p:nvGraphicFramePr>
        <p:xfrm>
          <a:off x="285810" y="4081157"/>
          <a:ext cx="4057590" cy="1883466"/>
        </p:xfrm>
        <a:graphic>
          <a:graphicData uri="http://schemas.openxmlformats.org/drawingml/2006/table">
            <a:tbl>
              <a:tblPr bandCol="1">
                <a:tableStyleId>{5C22544A-7EE6-4342-B048-85BDC9FD1C3A}</a:tableStyleId>
              </a:tblPr>
              <a:tblGrid>
                <a:gridCol w="3098835">
                  <a:extLst>
                    <a:ext uri="{9D8B030D-6E8A-4147-A177-3AD203B41FA5}">
                      <a16:colId xmlns:a16="http://schemas.microsoft.com/office/drawing/2014/main" val="20000"/>
                    </a:ext>
                  </a:extLst>
                </a:gridCol>
                <a:gridCol w="958755">
                  <a:extLst>
                    <a:ext uri="{9D8B030D-6E8A-4147-A177-3AD203B41FA5}">
                      <a16:colId xmlns:a16="http://schemas.microsoft.com/office/drawing/2014/main" val="20001"/>
                    </a:ext>
                  </a:extLst>
                </a:gridCol>
              </a:tblGrid>
              <a:tr h="207031">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pPr>
                      <a:r>
                        <a:rPr kumimoji="0" lang="en-CA" altLang="en-US" sz="1000" b="0" i="0" u="none" strike="noStrike" cap="none" normalizeH="0" baseline="0" dirty="0">
                          <a:ln>
                            <a:noFill/>
                          </a:ln>
                          <a:solidFill>
                            <a:schemeClr val="tx1"/>
                          </a:solidFill>
                          <a:effectLst/>
                          <a:latin typeface="Arial" panose="020B0604020202020204" pitchFamily="34" charset="0"/>
                        </a:rPr>
                        <a:t>Complete staff assignments to the project plan.</a:t>
                      </a:r>
                    </a:p>
                  </a:txBody>
                  <a:tcPr marT="36000" marB="36000">
                    <a:lnR w="38100"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altLang="en-US" sz="1000" b="0" i="0" u="none" strike="noStrike" kern="1200" cap="none" normalizeH="0" baseline="0" dirty="0">
                          <a:ln>
                            <a:noFill/>
                          </a:ln>
                          <a:solidFill>
                            <a:schemeClr val="tx1"/>
                          </a:solidFill>
                          <a:effectLst/>
                          <a:latin typeface="Arial" panose="020B0604020202020204" pitchFamily="34" charset="0"/>
                          <a:ea typeface="+mn-ea"/>
                          <a:cs typeface="+mn-cs"/>
                        </a:rPr>
                        <a:t>Partial</a:t>
                      </a:r>
                    </a:p>
                  </a:txBody>
                  <a:tcPr marT="36000" marB="36000">
                    <a:lnL w="38100" cap="flat" cmpd="sng" algn="ctr">
                      <a:solidFill>
                        <a:schemeClr val="tx1"/>
                      </a:solidFill>
                      <a:prstDash val="solid"/>
                      <a:round/>
                      <a:headEnd type="none" w="med" len="med"/>
                      <a:tailEnd type="none" w="med" len="med"/>
                    </a:lnL>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9695">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pPr>
                      <a:r>
                        <a:rPr kumimoji="0" lang="en-CA" altLang="en-US" sz="1000" b="0" i="0" u="none" strike="noStrike" cap="none" normalizeH="0" baseline="0" dirty="0">
                          <a:ln>
                            <a:noFill/>
                          </a:ln>
                          <a:solidFill>
                            <a:schemeClr val="tx1"/>
                          </a:solidFill>
                          <a:effectLst/>
                          <a:latin typeface="Arial" panose="020B0604020202020204" pitchFamily="34" charset="0"/>
                        </a:rPr>
                        <a:t>Hire appropriate resources based on resource needs.</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altLang="en-US" sz="1000" b="0" i="0" u="none" strike="noStrike" kern="1200" cap="none" normalizeH="0" baseline="0" dirty="0">
                          <a:ln>
                            <a:noFill/>
                          </a:ln>
                          <a:solidFill>
                            <a:schemeClr val="tx1"/>
                          </a:solidFill>
                          <a:effectLst/>
                          <a:latin typeface="Arial" panose="020B0604020202020204" pitchFamily="34" charset="0"/>
                          <a:ea typeface="+mn-ea"/>
                          <a:cs typeface="+mn-cs"/>
                        </a:rPr>
                        <a:t>Partial</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75495">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pPr>
                      <a:r>
                        <a:rPr kumimoji="0" lang="en-CA" altLang="en-US" sz="1000" b="0" i="0" u="none" strike="noStrike" cap="none" normalizeH="0" baseline="0" dirty="0">
                          <a:ln>
                            <a:noFill/>
                          </a:ln>
                          <a:solidFill>
                            <a:schemeClr val="tx1"/>
                          </a:solidFill>
                          <a:effectLst/>
                          <a:latin typeface="Arial" panose="020B0604020202020204" pitchFamily="34" charset="0"/>
                        </a:rPr>
                        <a:t>Manage resource availability and backup resource requirements.</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altLang="en-US" sz="1000" b="0" i="0" u="none" strike="noStrike" kern="1200" cap="none" normalizeH="0" baseline="0" dirty="0">
                          <a:ln>
                            <a:noFill/>
                          </a:ln>
                          <a:solidFill>
                            <a:schemeClr val="tx1"/>
                          </a:solidFill>
                          <a:effectLst/>
                          <a:latin typeface="Arial" panose="020B0604020202020204" pitchFamily="34" charset="0"/>
                          <a:ea typeface="+mn-ea"/>
                          <a:cs typeface="+mn-cs"/>
                        </a:rPr>
                        <a:t>Partial</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89026">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pPr>
                      <a:r>
                        <a:rPr lang="en-CA" sz="1000" dirty="0">
                          <a:solidFill>
                            <a:schemeClr val="tx1"/>
                          </a:solidFill>
                        </a:rPr>
                        <a:t>Assign resources to high level and detail tasks.</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sz="1000" b="0" i="0" u="none" strike="noStrike" kern="1200" cap="none" normalizeH="0" baseline="0" dirty="0">
                          <a:ln>
                            <a:noFill/>
                          </a:ln>
                          <a:solidFill>
                            <a:schemeClr val="tx1"/>
                          </a:solidFill>
                          <a:effectLst/>
                          <a:latin typeface="Arial" panose="020B0604020202020204" pitchFamily="34" charset="0"/>
                          <a:ea typeface="+mn-ea"/>
                          <a:cs typeface="+mn-cs"/>
                        </a:rPr>
                        <a:t>Partial</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59695">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pPr>
                      <a:r>
                        <a:rPr lang="en-CA" altLang="en-US" sz="1000" dirty="0">
                          <a:solidFill>
                            <a:schemeClr val="tx1"/>
                          </a:solidFill>
                          <a:latin typeface="Arial" panose="020B0604020202020204" pitchFamily="34" charset="0"/>
                        </a:rPr>
                        <a:t>Create a holistic Program organization chart with names identified</a:t>
                      </a:r>
                      <a:endParaRPr kumimoji="0" lang="en-CA" altLang="en-US" sz="1000" b="0" i="0" u="none" strike="noStrike" cap="none" normalizeH="0" baseline="0" dirty="0">
                        <a:ln>
                          <a:noFill/>
                        </a:ln>
                        <a:solidFill>
                          <a:schemeClr val="tx1"/>
                        </a:solidFill>
                        <a:effectLst/>
                        <a:latin typeface="Arial" panose="020B0604020202020204" pitchFamily="34" charset="0"/>
                      </a:endParaRP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sz="1000" b="0" i="0" u="none" strike="noStrike" kern="1200" cap="none" normalizeH="0" baseline="0" dirty="0">
                          <a:ln>
                            <a:noFill/>
                          </a:ln>
                          <a:solidFill>
                            <a:schemeClr val="tx1"/>
                          </a:solidFill>
                          <a:effectLst/>
                          <a:latin typeface="Arial" panose="020B0604020202020204" pitchFamily="34" charset="0"/>
                          <a:ea typeface="+mn-ea"/>
                          <a:cs typeface="+mn-cs"/>
                        </a:rPr>
                        <a:t>Complete</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59695">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pPr>
                      <a:r>
                        <a:rPr kumimoji="0" lang="en-CA" altLang="en-US" sz="1000" b="0" i="0" u="none" strike="noStrike" cap="none" normalizeH="0" baseline="0" dirty="0">
                          <a:ln>
                            <a:noFill/>
                          </a:ln>
                          <a:solidFill>
                            <a:schemeClr val="tx1"/>
                          </a:solidFill>
                          <a:effectLst/>
                          <a:latin typeface="Arial" panose="020B0604020202020204" pitchFamily="34" charset="0"/>
                        </a:rPr>
                        <a:t>Level resource requirements and identify gaps / conflicts.</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sz="1000" b="0" i="0" u="none" strike="noStrike" kern="1200" cap="none" normalizeH="0" baseline="0" dirty="0">
                          <a:ln>
                            <a:noFill/>
                          </a:ln>
                          <a:solidFill>
                            <a:schemeClr val="tx1"/>
                          </a:solidFill>
                          <a:effectLst/>
                          <a:latin typeface="Arial" panose="020B0604020202020204" pitchFamily="34" charset="0"/>
                          <a:ea typeface="+mn-ea"/>
                          <a:cs typeface="+mn-cs"/>
                        </a:rPr>
                        <a:t>Partial</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796702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Background</a:t>
            </a:r>
          </a:p>
        </p:txBody>
      </p:sp>
      <p:sp>
        <p:nvSpPr>
          <p:cNvPr id="3" name="Text Placeholder 2"/>
          <p:cNvSpPr>
            <a:spLocks noGrp="1"/>
          </p:cNvSpPr>
          <p:nvPr>
            <p:ph type="body" sz="quarter" idx="16"/>
          </p:nvPr>
        </p:nvSpPr>
        <p:spPr>
          <a:xfrm>
            <a:off x="249302" y="1220356"/>
            <a:ext cx="8627997" cy="4973925"/>
          </a:xfrm>
        </p:spPr>
        <p:txBody>
          <a:bodyPr/>
          <a:lstStyle/>
          <a:p>
            <a:pPr marL="0" indent="0">
              <a:spcBef>
                <a:spcPts val="0"/>
              </a:spcBef>
              <a:buNone/>
            </a:pPr>
            <a:r>
              <a:rPr lang="en-US" dirty="0"/>
              <a:t>The Arizona Department of Child Safety (ADCS) has completed the Planning and Initiation phases for the Program of projects to assess, procure, design, and implement a replacement of the current Federal Administration for Children and Families (ACF), Statewide Automated Child Welfare Information System (SACWIS) compliant system known as the Children’s Information Library and Data Source or CHILDS. The resulting CHILDS Replacement system will be known as Guardian and will align with the recently published (June 2016) ACF Comprehensive Child Welfare Information System (CCWIS) regulations. </a:t>
            </a:r>
          </a:p>
          <a:p>
            <a:pPr marL="0" indent="0">
              <a:spcBef>
                <a:spcPts val="0"/>
              </a:spcBef>
              <a:buNone/>
            </a:pPr>
            <a:endParaRPr lang="en-US" dirty="0"/>
          </a:p>
          <a:p>
            <a:pPr marL="0" indent="0">
              <a:spcBef>
                <a:spcPts val="0"/>
              </a:spcBef>
              <a:buNone/>
            </a:pPr>
            <a:r>
              <a:rPr lang="en-US" dirty="0"/>
              <a:t>The Planning phase work included the completion of a Feasibility Study, Cost-Benefit Analysis, the Federal Implementation Advance Planning Document (IAPD), a product and services roadmap, an overarching budget document and introduced an iterative procurement model for the Program of projects that will create the CHILDS replacement system (Guardian).  The Initiation phase defined the program delivery approach.  The program selected the Mobile Solution as well as the infrastructure platform and is now in the process of implementing the two solutions.</a:t>
            </a:r>
          </a:p>
          <a:p>
            <a:pPr marL="0" indent="0">
              <a:spcBef>
                <a:spcPts val="0"/>
              </a:spcBef>
              <a:buNone/>
            </a:pPr>
            <a:r>
              <a:rPr lang="en-US" sz="800" dirty="0"/>
              <a:t>  </a:t>
            </a:r>
          </a:p>
          <a:p>
            <a:pPr marL="0" indent="0">
              <a:spcBef>
                <a:spcPts val="0"/>
              </a:spcBef>
              <a:buNone/>
            </a:pPr>
            <a:r>
              <a:rPr lang="en-US" dirty="0"/>
              <a:t>The CHILDS Replacement Program (Guardian) includes the following components:</a:t>
            </a:r>
          </a:p>
          <a:p>
            <a:pPr marL="0" indent="0">
              <a:spcBef>
                <a:spcPts val="0"/>
              </a:spcBef>
              <a:buNone/>
            </a:pPr>
            <a:endParaRPr lang="en-US" sz="1400" dirty="0"/>
          </a:p>
          <a:p>
            <a:pPr marL="0" indent="0">
              <a:spcBef>
                <a:spcPts val="0"/>
              </a:spcBef>
              <a:buNone/>
            </a:pPr>
            <a:endParaRPr lang="en-US" sz="1400" dirty="0"/>
          </a:p>
          <a:p>
            <a:pPr marL="0" indent="0">
              <a:spcBef>
                <a:spcPts val="0"/>
              </a:spcBef>
              <a:buNone/>
            </a:pPr>
            <a:endParaRPr lang="en-US" sz="1400" dirty="0"/>
          </a:p>
          <a:p>
            <a:pPr marL="0" indent="0">
              <a:spcBef>
                <a:spcPts val="0"/>
              </a:spcBef>
              <a:buNone/>
            </a:pPr>
            <a:endParaRPr lang="en-US" sz="1400" dirty="0"/>
          </a:p>
          <a:p>
            <a:pPr marL="0" indent="0">
              <a:spcBef>
                <a:spcPts val="0"/>
              </a:spcBef>
              <a:buNone/>
            </a:pPr>
            <a:endParaRPr lang="en-US" sz="1400" dirty="0"/>
          </a:p>
          <a:p>
            <a:pPr marL="0" indent="0">
              <a:spcBef>
                <a:spcPts val="0"/>
              </a:spcBef>
              <a:buNone/>
            </a:pPr>
            <a:endParaRPr lang="en-US" sz="1400" dirty="0"/>
          </a:p>
          <a:p>
            <a:pPr marL="0" indent="0">
              <a:spcBef>
                <a:spcPts val="0"/>
              </a:spcBef>
              <a:buNone/>
            </a:pPr>
            <a:endParaRPr lang="en-US" sz="1000" dirty="0"/>
          </a:p>
          <a:p>
            <a:pPr marL="0" indent="0">
              <a:spcBef>
                <a:spcPts val="0"/>
              </a:spcBef>
              <a:buNone/>
            </a:pPr>
            <a:endParaRPr lang="en-US" sz="400" dirty="0"/>
          </a:p>
          <a:p>
            <a:pPr marL="0" indent="0">
              <a:spcBef>
                <a:spcPts val="0"/>
              </a:spcBef>
              <a:buNone/>
            </a:pPr>
            <a:r>
              <a:rPr lang="en-US" dirty="0"/>
              <a:t>The State of Arizona Information Technology Authorization Committee (ITAC) recommends and requires that the CHILDS Replacement Program (Guardian) engages with an independent third party firm to provide Independent Assessment (IA) services.</a:t>
            </a:r>
          </a:p>
          <a:p>
            <a:pPr marL="0" indent="0">
              <a:spcBef>
                <a:spcPts val="0"/>
              </a:spcBef>
              <a:buNone/>
            </a:pPr>
            <a:endParaRPr lang="en-US" sz="800" dirty="0"/>
          </a:p>
          <a:p>
            <a:pPr marL="0" indent="0">
              <a:spcBef>
                <a:spcPts val="0"/>
              </a:spcBef>
              <a:buNone/>
            </a:pPr>
            <a:r>
              <a:rPr lang="en-US" dirty="0"/>
              <a:t>These IA services will provide supplementary project oversight to the CHILDS Replacement Program (Guardian) stakeholders to gauge the plan viability, project management, and project governance. IA findings will be shared and communicated by the CHILDS Replacement Program (Guardian) leadership to interested stakeholders.</a:t>
            </a:r>
          </a:p>
          <a:p>
            <a:pPr marL="0" indent="0">
              <a:spcBef>
                <a:spcPts val="0"/>
              </a:spcBef>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78555872"/>
              </p:ext>
            </p:extLst>
          </p:nvPr>
        </p:nvGraphicFramePr>
        <p:xfrm>
          <a:off x="249302" y="3872210"/>
          <a:ext cx="8430768" cy="1219200"/>
        </p:xfrm>
        <a:graphic>
          <a:graphicData uri="http://schemas.openxmlformats.org/drawingml/2006/table">
            <a:tbl>
              <a:tblPr bandRow="1">
                <a:tableStyleId>{5C22544A-7EE6-4342-B048-85BDC9FD1C3A}</a:tableStyleId>
              </a:tblPr>
              <a:tblGrid>
                <a:gridCol w="1983285">
                  <a:extLst>
                    <a:ext uri="{9D8B030D-6E8A-4147-A177-3AD203B41FA5}">
                      <a16:colId xmlns:a16="http://schemas.microsoft.com/office/drawing/2014/main" val="297118332"/>
                    </a:ext>
                  </a:extLst>
                </a:gridCol>
                <a:gridCol w="1957137">
                  <a:extLst>
                    <a:ext uri="{9D8B030D-6E8A-4147-A177-3AD203B41FA5}">
                      <a16:colId xmlns:a16="http://schemas.microsoft.com/office/drawing/2014/main" val="2307788762"/>
                    </a:ext>
                  </a:extLst>
                </a:gridCol>
                <a:gridCol w="2165685">
                  <a:extLst>
                    <a:ext uri="{9D8B030D-6E8A-4147-A177-3AD203B41FA5}">
                      <a16:colId xmlns:a16="http://schemas.microsoft.com/office/drawing/2014/main" val="2210354590"/>
                    </a:ext>
                  </a:extLst>
                </a:gridCol>
                <a:gridCol w="2324661">
                  <a:extLst>
                    <a:ext uri="{9D8B030D-6E8A-4147-A177-3AD203B41FA5}">
                      <a16:colId xmlns:a16="http://schemas.microsoft.com/office/drawing/2014/main" val="3502407484"/>
                    </a:ext>
                  </a:extLst>
                </a:gridCol>
              </a:tblGrid>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noProof="0" dirty="0"/>
                        <a:t>Program</a:t>
                      </a:r>
                      <a:r>
                        <a:rPr lang="en-US" sz="1400" baseline="0" noProof="0" dirty="0"/>
                        <a:t> Management</a:t>
                      </a:r>
                      <a:endParaRPr lang="en-US" sz="1400" noProof="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Tx/>
                        <a:buNone/>
                        <a:tabLst/>
                        <a:defRPr/>
                      </a:pPr>
                      <a:r>
                        <a:rPr lang="en-US" sz="1400" noProof="0" dirty="0"/>
                        <a:t>Quality Management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Intake / Hotline</a:t>
                      </a:r>
                    </a:p>
                  </a:txBody>
                  <a:tcPr/>
                </a:tc>
                <a:tc>
                  <a:txBody>
                    <a:bodyPr/>
                    <a:lstStyle/>
                    <a:p>
                      <a:pPr marL="285750" indent="-285750" eaLnBrk="1" fontAlgn="auto" hangingPunct="1">
                        <a:spcBef>
                          <a:spcPts val="0"/>
                        </a:spcBef>
                        <a:spcAft>
                          <a:spcPts val="0"/>
                        </a:spcAft>
                        <a:buClrTx/>
                        <a:buSzTx/>
                        <a:defRPr/>
                      </a:pPr>
                      <a:r>
                        <a:rPr lang="en-US" sz="1400" dirty="0"/>
                        <a:t>Case Management</a:t>
                      </a:r>
                    </a:p>
                  </a:txBody>
                  <a:tcPr/>
                </a:tc>
                <a:extLst>
                  <a:ext uri="{0D108BD9-81ED-4DB2-BD59-A6C34878D82A}">
                    <a16:rowId xmlns:a16="http://schemas.microsoft.com/office/drawing/2014/main" val="206446140"/>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noProof="0" dirty="0"/>
                        <a:t>Business</a:t>
                      </a:r>
                      <a:r>
                        <a:rPr lang="en-US" sz="1400" baseline="0" noProof="0" dirty="0"/>
                        <a:t> Integration</a:t>
                      </a:r>
                      <a:endParaRPr lang="en-US" sz="1400" noProof="0" dirty="0"/>
                    </a:p>
                  </a:txBody>
                  <a:tcPr/>
                </a:tc>
                <a:tc>
                  <a:txBody>
                    <a:bodyPr/>
                    <a:lstStyle/>
                    <a:p>
                      <a:pPr marL="285750" indent="-285750" eaLnBrk="1" fontAlgn="auto" hangingPunct="1">
                        <a:spcBef>
                          <a:spcPts val="0"/>
                        </a:spcBef>
                        <a:spcAft>
                          <a:spcPts val="0"/>
                        </a:spcAft>
                        <a:buClrTx/>
                        <a:buSzTx/>
                        <a:defRPr/>
                      </a:pPr>
                      <a:r>
                        <a:rPr lang="en-US" sz="1400" dirty="0"/>
                        <a:t>Platform</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Provider Management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Financial Management</a:t>
                      </a:r>
                    </a:p>
                  </a:txBody>
                  <a:tcPr/>
                </a:tc>
                <a:extLst>
                  <a:ext uri="{0D108BD9-81ED-4DB2-BD59-A6C34878D82A}">
                    <a16:rowId xmlns:a16="http://schemas.microsoft.com/office/drawing/2014/main" val="294123092"/>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noProof="0" dirty="0"/>
                        <a:t>Mobile Solution</a:t>
                      </a:r>
                    </a:p>
                  </a:txBody>
                  <a:tcPr/>
                </a:tc>
                <a:tc>
                  <a:txBody>
                    <a:bodyPr/>
                    <a:lstStyle/>
                    <a:p>
                      <a:pPr marL="285750" indent="-285750" eaLnBrk="1" fontAlgn="auto" hangingPunct="1">
                        <a:spcBef>
                          <a:spcPts val="0"/>
                        </a:spcBef>
                        <a:spcAft>
                          <a:spcPts val="0"/>
                        </a:spcAft>
                        <a:buClrTx/>
                        <a:buSzTx/>
                        <a:defRPr/>
                      </a:pPr>
                      <a:r>
                        <a:rPr lang="en-US" sz="1400" noProof="0" dirty="0"/>
                        <a:t>Hosting</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noProof="0" dirty="0"/>
                        <a:t>Data Warehouse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CHILDS Decommissioning</a:t>
                      </a:r>
                      <a:endParaRPr lang="en-US" sz="1400" noProof="0" dirty="0"/>
                    </a:p>
                  </a:txBody>
                  <a:tcPr/>
                </a:tc>
                <a:extLst>
                  <a:ext uri="{0D108BD9-81ED-4DB2-BD59-A6C34878D82A}">
                    <a16:rowId xmlns:a16="http://schemas.microsoft.com/office/drawing/2014/main" val="1690380492"/>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IV&amp;V</a:t>
                      </a:r>
                    </a:p>
                  </a:txBody>
                  <a:tcPr/>
                </a:tc>
                <a:tc>
                  <a:txBody>
                    <a:bodyPr/>
                    <a:lstStyle/>
                    <a:p>
                      <a:pPr marL="285750" marR="0" indent="-285750" algn="l" defTabSz="914400" rtl="0" eaLnBrk="1" fontAlgn="auto" latinLnBrk="0" hangingPunct="1">
                        <a:lnSpc>
                          <a:spcPct val="100000"/>
                        </a:lnSpc>
                        <a:spcBef>
                          <a:spcPts val="0"/>
                        </a:spcBef>
                        <a:spcAft>
                          <a:spcPts val="0"/>
                        </a:spcAft>
                        <a:buClrTx/>
                        <a:buSzTx/>
                        <a:buFontTx/>
                        <a:buNone/>
                        <a:tabLst/>
                        <a:defRPr/>
                      </a:pPr>
                      <a:r>
                        <a:rPr lang="en-US" sz="1400" noProof="0" dirty="0"/>
                        <a:t>Technical</a:t>
                      </a:r>
                      <a:r>
                        <a:rPr lang="en-US" sz="1400" baseline="0" noProof="0" dirty="0"/>
                        <a:t> Integration</a:t>
                      </a:r>
                      <a:endParaRPr lang="en-US" sz="1400"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Document Management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noProof="0" dirty="0"/>
                    </a:p>
                  </a:txBody>
                  <a:tcPr/>
                </a:tc>
                <a:extLst>
                  <a:ext uri="{0D108BD9-81ED-4DB2-BD59-A6C34878D82A}">
                    <a16:rowId xmlns:a16="http://schemas.microsoft.com/office/drawing/2014/main" val="3455653296"/>
                  </a:ext>
                </a:extLst>
              </a:tr>
            </a:tbl>
          </a:graphicData>
        </a:graphic>
      </p:graphicFrame>
    </p:spTree>
    <p:extLst>
      <p:ext uri="{BB962C8B-B14F-4D97-AF65-F5344CB8AC3E}">
        <p14:creationId xmlns:p14="http://schemas.microsoft.com/office/powerpoint/2010/main" val="12808943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Project Management Practice: Stakeholder Management</a:t>
            </a:r>
          </a:p>
        </p:txBody>
      </p:sp>
      <p:sp>
        <p:nvSpPr>
          <p:cNvPr id="5" name="Rectangle 4"/>
          <p:cNvSpPr/>
          <p:nvPr/>
        </p:nvSpPr>
        <p:spPr>
          <a:xfrm>
            <a:off x="251520" y="4042181"/>
            <a:ext cx="3131760" cy="227860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CA" sz="1000" dirty="0">
              <a:solidFill>
                <a:schemeClr val="tx1"/>
              </a:solidFill>
            </a:endParaRPr>
          </a:p>
        </p:txBody>
      </p:sp>
      <p:sp>
        <p:nvSpPr>
          <p:cNvPr id="7" name="Rectangle 6"/>
          <p:cNvSpPr/>
          <p:nvPr/>
        </p:nvSpPr>
        <p:spPr>
          <a:xfrm>
            <a:off x="251520" y="3689275"/>
            <a:ext cx="3131760"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Last Quarter’s Recommendations</a:t>
            </a:r>
          </a:p>
        </p:txBody>
      </p:sp>
      <p:grpSp>
        <p:nvGrpSpPr>
          <p:cNvPr id="16" name="Group 15"/>
          <p:cNvGrpSpPr/>
          <p:nvPr/>
        </p:nvGrpSpPr>
        <p:grpSpPr>
          <a:xfrm>
            <a:off x="4701300" y="3682181"/>
            <a:ext cx="4176000" cy="2638608"/>
            <a:chOff x="9024831" y="3939907"/>
            <a:chExt cx="4320000" cy="2638608"/>
          </a:xfrm>
        </p:grpSpPr>
        <p:sp>
          <p:nvSpPr>
            <p:cNvPr id="17" name="Rectangle 16"/>
            <p:cNvSpPr/>
            <p:nvPr/>
          </p:nvSpPr>
          <p:spPr>
            <a:xfrm>
              <a:off x="9024831" y="4299907"/>
              <a:ext cx="4320000" cy="227860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0" indent="-180975" algn="l">
                <a:lnSpc>
                  <a:spcPct val="90000"/>
                </a:lnSpc>
                <a:spcBef>
                  <a:spcPct val="30000"/>
                </a:spcBef>
                <a:buSzPct val="80000"/>
                <a:buFontTx/>
                <a:buChar char="•"/>
              </a:pPr>
              <a:r>
                <a:rPr lang="en-CA" sz="1000" dirty="0">
                  <a:solidFill>
                    <a:schemeClr val="tx1"/>
                  </a:solidFill>
                  <a:latin typeface="Arial" panose="020B0604020202020204" pitchFamily="34" charset="0"/>
                </a:rPr>
                <a:t>Continue to schedule regular stakeholder meetings and publish regular updates.</a:t>
              </a:r>
            </a:p>
            <a:p>
              <a:pPr marL="180975" lvl="0" indent="-180975" algn="l">
                <a:lnSpc>
                  <a:spcPct val="90000"/>
                </a:lnSpc>
                <a:spcBef>
                  <a:spcPct val="30000"/>
                </a:spcBef>
                <a:buSzPct val="80000"/>
                <a:buFontTx/>
                <a:buChar char="•"/>
              </a:pPr>
              <a:r>
                <a:rPr lang="en-CA" sz="1000" dirty="0">
                  <a:solidFill>
                    <a:schemeClr val="tx1"/>
                  </a:solidFill>
                  <a:latin typeface="Arial" panose="020B0604020202020204" pitchFamily="34" charset="0"/>
                </a:rPr>
                <a:t>Further define the PAC meeting agenda and go-forward approach.</a:t>
              </a:r>
            </a:p>
            <a:p>
              <a:pPr marL="171450" indent="-171450" algn="l">
                <a:buFont typeface="Arial" panose="020B0604020202020204" pitchFamily="34" charset="0"/>
                <a:buChar char="•"/>
              </a:pPr>
              <a:endParaRPr lang="en-CA" sz="1000" dirty="0">
                <a:solidFill>
                  <a:schemeClr val="tx1"/>
                </a:solidFill>
              </a:endParaRPr>
            </a:p>
          </p:txBody>
        </p:sp>
        <p:sp>
          <p:nvSpPr>
            <p:cNvPr id="24" name="Rectangle 23"/>
            <p:cNvSpPr/>
            <p:nvPr/>
          </p:nvSpPr>
          <p:spPr>
            <a:xfrm>
              <a:off x="9024831" y="3939907"/>
              <a:ext cx="4320000"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This Quarter’s Recommendations</a:t>
              </a:r>
            </a:p>
          </p:txBody>
        </p:sp>
      </p:grpSp>
      <p:grpSp>
        <p:nvGrpSpPr>
          <p:cNvPr id="25" name="Group 24"/>
          <p:cNvGrpSpPr/>
          <p:nvPr/>
        </p:nvGrpSpPr>
        <p:grpSpPr>
          <a:xfrm>
            <a:off x="251520" y="1306522"/>
            <a:ext cx="4176000" cy="2094340"/>
            <a:chOff x="9024831" y="3939907"/>
            <a:chExt cx="4320000" cy="2094340"/>
          </a:xfrm>
        </p:grpSpPr>
        <p:sp>
          <p:nvSpPr>
            <p:cNvPr id="26" name="Rectangle 25"/>
            <p:cNvSpPr/>
            <p:nvPr/>
          </p:nvSpPr>
          <p:spPr>
            <a:xfrm>
              <a:off x="9024831" y="4299907"/>
              <a:ext cx="4320000" cy="173434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Review and maintain a stakeholder register to identify which stakeholders to communicate with.</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Inform team members on the importance and influence of different stakeholders, as well as the appropriate method to manage stakeholders.</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Follow through with communication protocol on how information is transmitted. The protocol should include who is responsible for maintaining and monitoring stakeholder communication, and the frequency and format of the communication plan.</a:t>
              </a:r>
            </a:p>
          </p:txBody>
        </p:sp>
        <p:sp>
          <p:nvSpPr>
            <p:cNvPr id="27" name="Rectangle 26"/>
            <p:cNvSpPr/>
            <p:nvPr/>
          </p:nvSpPr>
          <p:spPr>
            <a:xfrm>
              <a:off x="9024831" y="3939907"/>
              <a:ext cx="4320000" cy="360000"/>
            </a:xfrm>
            <a:prstGeom prst="rect">
              <a:avLst/>
            </a:prstGeom>
            <a:solidFill>
              <a:srgbClr val="65AEB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Best Practices</a:t>
              </a:r>
            </a:p>
          </p:txBody>
        </p:sp>
      </p:grpSp>
      <p:grpSp>
        <p:nvGrpSpPr>
          <p:cNvPr id="44" name="Group 43"/>
          <p:cNvGrpSpPr/>
          <p:nvPr/>
        </p:nvGrpSpPr>
        <p:grpSpPr>
          <a:xfrm>
            <a:off x="4706326" y="1304744"/>
            <a:ext cx="4177378" cy="2100327"/>
            <a:chOff x="4706326" y="1304744"/>
            <a:chExt cx="4177378" cy="2100327"/>
          </a:xfrm>
        </p:grpSpPr>
        <p:sp>
          <p:nvSpPr>
            <p:cNvPr id="29" name="Rectangle 28"/>
            <p:cNvSpPr/>
            <p:nvPr/>
          </p:nvSpPr>
          <p:spPr>
            <a:xfrm>
              <a:off x="4706326" y="1666522"/>
              <a:ext cx="4176000" cy="1738549"/>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PCG Business Implementation team will continue to assist with engaging Program stakeholders.</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The PMO has updated the Governance, Risk and Compliance, Communications and Deliverables Management Plans.</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Steering Committee and PAC have been successfully implemented</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Steering Committee and PAC meetings are scheduled regularly</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The PAC meeting agenda and go-forward approach could use further definition.</a:t>
              </a:r>
            </a:p>
            <a:p>
              <a:pPr marL="180975" lvl="0" indent="-180975" algn="l">
                <a:lnSpc>
                  <a:spcPct val="90000"/>
                </a:lnSpc>
                <a:spcBef>
                  <a:spcPct val="30000"/>
                </a:spcBef>
                <a:buSzPct val="80000"/>
                <a:buFontTx/>
                <a:buChar char="•"/>
                <a:defRPr/>
              </a:pPr>
              <a:endParaRPr lang="en-CA" altLang="en-US" sz="1000" dirty="0">
                <a:solidFill>
                  <a:schemeClr val="tx1"/>
                </a:solidFill>
                <a:latin typeface="Arial" panose="020B0604020202020204" pitchFamily="34" charset="0"/>
              </a:endParaRPr>
            </a:p>
          </p:txBody>
        </p:sp>
        <p:sp>
          <p:nvSpPr>
            <p:cNvPr id="30" name="Rectangle 29"/>
            <p:cNvSpPr/>
            <p:nvPr/>
          </p:nvSpPr>
          <p:spPr>
            <a:xfrm>
              <a:off x="4706326" y="1304744"/>
              <a:ext cx="4176000" cy="360000"/>
            </a:xfrm>
            <a:prstGeom prst="rect">
              <a:avLst/>
            </a:prstGeom>
            <a:solidFill>
              <a:srgbClr val="65AEB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Key Findings</a:t>
              </a:r>
            </a:p>
          </p:txBody>
        </p:sp>
        <p:sp>
          <p:nvSpPr>
            <p:cNvPr id="31" name="Rectangle 30"/>
            <p:cNvSpPr/>
            <p:nvPr/>
          </p:nvSpPr>
          <p:spPr>
            <a:xfrm>
              <a:off x="6188385" y="1304744"/>
              <a:ext cx="919297"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solidFill>
                    <a:schemeClr val="bg1"/>
                  </a:solidFill>
                </a:rPr>
                <a:t>FY17 Q3</a:t>
              </a:r>
            </a:p>
          </p:txBody>
        </p:sp>
        <p:sp>
          <p:nvSpPr>
            <p:cNvPr id="32" name="Rectangle 31"/>
            <p:cNvSpPr/>
            <p:nvPr/>
          </p:nvSpPr>
          <p:spPr>
            <a:xfrm>
              <a:off x="7536764" y="1304744"/>
              <a:ext cx="919297"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solidFill>
                    <a:schemeClr val="bg1"/>
                  </a:solidFill>
                </a:rPr>
                <a:t>FY17 Q3</a:t>
              </a:r>
            </a:p>
          </p:txBody>
        </p:sp>
        <p:sp>
          <p:nvSpPr>
            <p:cNvPr id="34" name="Rectangle 33"/>
            <p:cNvSpPr/>
            <p:nvPr/>
          </p:nvSpPr>
          <p:spPr>
            <a:xfrm>
              <a:off x="8438227" y="1304744"/>
              <a:ext cx="445477"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CA" sz="1400" b="1" dirty="0"/>
            </a:p>
          </p:txBody>
        </p:sp>
        <p:sp>
          <p:nvSpPr>
            <p:cNvPr id="21" name="Oval 72"/>
            <p:cNvSpPr>
              <a:spLocks noChangeArrowheads="1"/>
            </p:cNvSpPr>
            <p:nvPr/>
          </p:nvSpPr>
          <p:spPr bwMode="auto">
            <a:xfrm>
              <a:off x="8574755" y="1383926"/>
              <a:ext cx="173039" cy="178773"/>
            </a:xfrm>
            <a:prstGeom prst="ellipse">
              <a:avLst/>
            </a:prstGeom>
            <a:solidFill>
              <a:srgbClr val="00B05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5" name="Rectangle 34"/>
            <p:cNvSpPr/>
            <p:nvPr/>
          </p:nvSpPr>
          <p:spPr>
            <a:xfrm>
              <a:off x="7103892" y="1304744"/>
              <a:ext cx="445477"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CA" sz="1400" b="1" dirty="0"/>
            </a:p>
          </p:txBody>
        </p:sp>
        <p:sp>
          <p:nvSpPr>
            <p:cNvPr id="36" name="Oval 72"/>
            <p:cNvSpPr>
              <a:spLocks noChangeArrowheads="1"/>
            </p:cNvSpPr>
            <p:nvPr/>
          </p:nvSpPr>
          <p:spPr bwMode="auto">
            <a:xfrm>
              <a:off x="7233809" y="1383927"/>
              <a:ext cx="173039" cy="178773"/>
            </a:xfrm>
            <a:prstGeom prst="ellipse">
              <a:avLst/>
            </a:prstGeom>
            <a:solidFill>
              <a:srgbClr val="00B05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7" name="Rectangle 36"/>
          <p:cNvSpPr/>
          <p:nvPr/>
        </p:nvSpPr>
        <p:spPr>
          <a:xfrm>
            <a:off x="3383280" y="4042180"/>
            <a:ext cx="1044240" cy="2278609"/>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gn="l">
              <a:buFont typeface="Arial" panose="020B0604020202020204" pitchFamily="34" charset="0"/>
              <a:buChar char="•"/>
            </a:pPr>
            <a:endParaRPr lang="en-CA" sz="1000" dirty="0">
              <a:solidFill>
                <a:schemeClr val="tx1"/>
              </a:solidFill>
            </a:endParaRPr>
          </a:p>
        </p:txBody>
      </p:sp>
      <p:sp>
        <p:nvSpPr>
          <p:cNvPr id="38" name="Rectangle 37"/>
          <p:cNvSpPr/>
          <p:nvPr/>
        </p:nvSpPr>
        <p:spPr>
          <a:xfrm>
            <a:off x="3383280" y="3689275"/>
            <a:ext cx="1044240"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Progress</a:t>
            </a:r>
          </a:p>
        </p:txBody>
      </p:sp>
      <p:graphicFrame>
        <p:nvGraphicFramePr>
          <p:cNvPr id="41" name="Table 40"/>
          <p:cNvGraphicFramePr>
            <a:graphicFrameLocks noGrp="1"/>
          </p:cNvGraphicFramePr>
          <p:nvPr>
            <p:extLst>
              <p:ext uri="{D42A27DB-BD31-4B8C-83A1-F6EECF244321}">
                <p14:modId xmlns:p14="http://schemas.microsoft.com/office/powerpoint/2010/main" val="366150454"/>
              </p:ext>
            </p:extLst>
          </p:nvPr>
        </p:nvGraphicFramePr>
        <p:xfrm>
          <a:off x="285810" y="4081157"/>
          <a:ext cx="4057590" cy="829800"/>
        </p:xfrm>
        <a:graphic>
          <a:graphicData uri="http://schemas.openxmlformats.org/drawingml/2006/table">
            <a:tbl>
              <a:tblPr bandCol="1">
                <a:tableStyleId>{5C22544A-7EE6-4342-B048-85BDC9FD1C3A}</a:tableStyleId>
              </a:tblPr>
              <a:tblGrid>
                <a:gridCol w="3098835">
                  <a:extLst>
                    <a:ext uri="{9D8B030D-6E8A-4147-A177-3AD203B41FA5}">
                      <a16:colId xmlns:a16="http://schemas.microsoft.com/office/drawing/2014/main" val="20000"/>
                    </a:ext>
                  </a:extLst>
                </a:gridCol>
                <a:gridCol w="958755">
                  <a:extLst>
                    <a:ext uri="{9D8B030D-6E8A-4147-A177-3AD203B41FA5}">
                      <a16:colId xmlns:a16="http://schemas.microsoft.com/office/drawing/2014/main" val="20001"/>
                    </a:ext>
                  </a:extLst>
                </a:gridCol>
              </a:tblGrid>
              <a:tr h="276089">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lang="en-CA" sz="1000" dirty="0">
                          <a:solidFill>
                            <a:schemeClr val="tx1"/>
                          </a:solidFill>
                          <a:latin typeface="Arial" panose="020B0604020202020204" pitchFamily="34" charset="0"/>
                        </a:rPr>
                        <a:t>Continue to schedule regular stakeholder meetings and publish regular updates.</a:t>
                      </a:r>
                      <a:endParaRPr kumimoji="0" lang="en-CA" sz="1000" b="0" i="0" u="none" strike="noStrike" kern="1200" cap="none" normalizeH="0" baseline="0" dirty="0">
                        <a:ln>
                          <a:noFill/>
                        </a:ln>
                        <a:solidFill>
                          <a:schemeClr val="tx1"/>
                        </a:solidFill>
                        <a:effectLst/>
                        <a:latin typeface="Arial" panose="020B0604020202020204" pitchFamily="34" charset="0"/>
                        <a:ea typeface="+mn-ea"/>
                        <a:cs typeface="+mn-cs"/>
                      </a:endParaRP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altLang="en-US" sz="1000" b="0" i="0" u="none" strike="noStrike" kern="1200" cap="none" normalizeH="0" baseline="0" dirty="0">
                          <a:ln>
                            <a:noFill/>
                          </a:ln>
                          <a:solidFill>
                            <a:schemeClr val="tx1"/>
                          </a:solidFill>
                          <a:effectLst/>
                          <a:latin typeface="Arial" panose="020B0604020202020204" pitchFamily="34" charset="0"/>
                          <a:ea typeface="+mn-ea"/>
                          <a:cs typeface="+mn-cs"/>
                        </a:rPr>
                        <a:t>Partial</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76089">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lang="en-CA" sz="1000" dirty="0">
                          <a:solidFill>
                            <a:schemeClr val="tx1"/>
                          </a:solidFill>
                          <a:latin typeface="Arial" panose="020B0604020202020204" pitchFamily="34" charset="0"/>
                        </a:rPr>
                        <a:t>Program Manager needs to schedule regular sponsor meetings to engage business ownership.</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altLang="en-US" sz="1000" b="0" i="0" u="none" strike="noStrike" kern="1200" cap="none" normalizeH="0" baseline="0" dirty="0">
                          <a:ln>
                            <a:noFill/>
                          </a:ln>
                          <a:solidFill>
                            <a:schemeClr val="tx1"/>
                          </a:solidFill>
                          <a:effectLst/>
                          <a:latin typeface="Arial" panose="020B0604020202020204" pitchFamily="34" charset="0"/>
                          <a:ea typeface="+mn-ea"/>
                          <a:cs typeface="+mn-cs"/>
                        </a:rPr>
                        <a:t>Complete</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188345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Project Management Practice: Organizational Change Management</a:t>
            </a:r>
          </a:p>
        </p:txBody>
      </p:sp>
      <p:sp>
        <p:nvSpPr>
          <p:cNvPr id="5" name="Rectangle 4"/>
          <p:cNvSpPr/>
          <p:nvPr/>
        </p:nvSpPr>
        <p:spPr>
          <a:xfrm>
            <a:off x="251520" y="4042181"/>
            <a:ext cx="3131760" cy="227860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CA" sz="1000" dirty="0">
              <a:solidFill>
                <a:schemeClr val="tx1"/>
              </a:solidFill>
            </a:endParaRPr>
          </a:p>
        </p:txBody>
      </p:sp>
      <p:sp>
        <p:nvSpPr>
          <p:cNvPr id="7" name="Rectangle 6"/>
          <p:cNvSpPr/>
          <p:nvPr/>
        </p:nvSpPr>
        <p:spPr>
          <a:xfrm>
            <a:off x="251520" y="3689275"/>
            <a:ext cx="3131760"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Last Quarter’s Recommendations</a:t>
            </a:r>
          </a:p>
        </p:txBody>
      </p:sp>
      <p:grpSp>
        <p:nvGrpSpPr>
          <p:cNvPr id="16" name="Group 15"/>
          <p:cNvGrpSpPr/>
          <p:nvPr/>
        </p:nvGrpSpPr>
        <p:grpSpPr>
          <a:xfrm>
            <a:off x="4701300" y="3682181"/>
            <a:ext cx="4176000" cy="2638608"/>
            <a:chOff x="9024831" y="3939907"/>
            <a:chExt cx="4320000" cy="2638608"/>
          </a:xfrm>
        </p:grpSpPr>
        <p:sp>
          <p:nvSpPr>
            <p:cNvPr id="17" name="Rectangle 16"/>
            <p:cNvSpPr/>
            <p:nvPr/>
          </p:nvSpPr>
          <p:spPr>
            <a:xfrm>
              <a:off x="9024831" y="4299907"/>
              <a:ext cx="4320000" cy="227860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Monitor impacts to organization as changes are implemented and processes are changed.</a:t>
              </a:r>
            </a:p>
            <a:p>
              <a:pPr marL="180975" lvl="0"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Proactively manage the transition as it impacts user experience.</a:t>
              </a:r>
            </a:p>
            <a:p>
              <a:pPr marL="180975" indent="-180975" algn="l">
                <a:lnSpc>
                  <a:spcPct val="90000"/>
                </a:lnSpc>
                <a:spcBef>
                  <a:spcPct val="30000"/>
                </a:spcBef>
                <a:buSzPct val="80000"/>
                <a:buFontTx/>
                <a:buChar char="•"/>
              </a:pPr>
              <a:r>
                <a:rPr lang="en-CA" altLang="en-US" sz="1000" dirty="0">
                  <a:solidFill>
                    <a:schemeClr val="tx1"/>
                  </a:solidFill>
                  <a:latin typeface="Arial" panose="020B0604020202020204" pitchFamily="34" charset="0"/>
                </a:rPr>
                <a:t>Include Business Initiatives such as SAFE implementation in this workstream.</a:t>
              </a:r>
            </a:p>
            <a:p>
              <a:pPr marL="180975" lvl="0" indent="-180975" algn="l">
                <a:lnSpc>
                  <a:spcPct val="90000"/>
                </a:lnSpc>
                <a:spcBef>
                  <a:spcPct val="30000"/>
                </a:spcBef>
                <a:buSzPct val="80000"/>
                <a:buFontTx/>
                <a:buChar char="•"/>
              </a:pPr>
              <a:endParaRPr lang="en-CA" sz="1000" dirty="0">
                <a:solidFill>
                  <a:schemeClr val="tx1"/>
                </a:solidFill>
              </a:endParaRPr>
            </a:p>
            <a:p>
              <a:pPr marL="180975" lvl="0" indent="-180975" algn="l">
                <a:lnSpc>
                  <a:spcPct val="90000"/>
                </a:lnSpc>
                <a:spcBef>
                  <a:spcPct val="30000"/>
                </a:spcBef>
                <a:buSzPct val="80000"/>
                <a:buFontTx/>
                <a:buChar char="•"/>
              </a:pPr>
              <a:endParaRPr lang="en-CA" altLang="en-US" sz="1000" dirty="0">
                <a:solidFill>
                  <a:schemeClr val="tx1"/>
                </a:solidFill>
                <a:latin typeface="Arial" panose="020B0604020202020204" pitchFamily="34" charset="0"/>
              </a:endParaRPr>
            </a:p>
            <a:p>
              <a:pPr marL="180975" lvl="0" indent="-180975" algn="l">
                <a:lnSpc>
                  <a:spcPct val="90000"/>
                </a:lnSpc>
                <a:spcBef>
                  <a:spcPct val="30000"/>
                </a:spcBef>
                <a:buSzPct val="80000"/>
                <a:buFontTx/>
                <a:buChar char="•"/>
              </a:pPr>
              <a:endParaRPr lang="en-CA" altLang="en-US" sz="1000" dirty="0">
                <a:solidFill>
                  <a:schemeClr val="tx1"/>
                </a:solidFill>
                <a:latin typeface="Arial" panose="020B0604020202020204" pitchFamily="34" charset="0"/>
              </a:endParaRPr>
            </a:p>
            <a:p>
              <a:pPr marL="180975" lvl="0" indent="-180975" algn="l">
                <a:lnSpc>
                  <a:spcPct val="90000"/>
                </a:lnSpc>
                <a:spcBef>
                  <a:spcPct val="30000"/>
                </a:spcBef>
                <a:buSzPct val="80000"/>
                <a:buFontTx/>
                <a:buChar char="•"/>
              </a:pPr>
              <a:endParaRPr lang="en-CA" altLang="en-US" sz="1000" dirty="0">
                <a:solidFill>
                  <a:schemeClr val="tx1"/>
                </a:solidFill>
                <a:latin typeface="Arial" panose="020B0604020202020204" pitchFamily="34" charset="0"/>
              </a:endParaRPr>
            </a:p>
            <a:p>
              <a:pPr marL="180975" lvl="0" indent="-180975" algn="l">
                <a:lnSpc>
                  <a:spcPct val="90000"/>
                </a:lnSpc>
                <a:spcBef>
                  <a:spcPct val="30000"/>
                </a:spcBef>
                <a:buSzPct val="80000"/>
                <a:buFontTx/>
                <a:buChar char="•"/>
              </a:pPr>
              <a:endParaRPr lang="en-CA" altLang="en-US" sz="1000" dirty="0">
                <a:solidFill>
                  <a:schemeClr val="tx1"/>
                </a:solidFill>
                <a:latin typeface="Arial" panose="020B0604020202020204" pitchFamily="34" charset="0"/>
              </a:endParaRPr>
            </a:p>
            <a:p>
              <a:pPr marL="171450" indent="-171450" algn="l">
                <a:buFont typeface="Arial" panose="020B0604020202020204" pitchFamily="34" charset="0"/>
                <a:buChar char="•"/>
              </a:pPr>
              <a:endParaRPr lang="en-CA" sz="1000" dirty="0">
                <a:solidFill>
                  <a:schemeClr val="tx1"/>
                </a:solidFill>
              </a:endParaRPr>
            </a:p>
          </p:txBody>
        </p:sp>
        <p:sp>
          <p:nvSpPr>
            <p:cNvPr id="24" name="Rectangle 23"/>
            <p:cNvSpPr/>
            <p:nvPr/>
          </p:nvSpPr>
          <p:spPr>
            <a:xfrm>
              <a:off x="9024831" y="3939907"/>
              <a:ext cx="4320000"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This Quarter’s Recommendations</a:t>
              </a:r>
            </a:p>
          </p:txBody>
        </p:sp>
      </p:grpSp>
      <p:grpSp>
        <p:nvGrpSpPr>
          <p:cNvPr id="25" name="Group 24"/>
          <p:cNvGrpSpPr/>
          <p:nvPr/>
        </p:nvGrpSpPr>
        <p:grpSpPr>
          <a:xfrm>
            <a:off x="251520" y="1306522"/>
            <a:ext cx="4176000" cy="2094340"/>
            <a:chOff x="9024831" y="3939907"/>
            <a:chExt cx="4320000" cy="2094340"/>
          </a:xfrm>
        </p:grpSpPr>
        <p:sp>
          <p:nvSpPr>
            <p:cNvPr id="26" name="Rectangle 25"/>
            <p:cNvSpPr/>
            <p:nvPr/>
          </p:nvSpPr>
          <p:spPr>
            <a:xfrm>
              <a:off x="9024831" y="4299907"/>
              <a:ext cx="4320000" cy="173434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Build and maintain an Organizational Change Management Plan</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Address key points such as:</a:t>
              </a:r>
              <a:endParaRPr lang="en-CA" altLang="en-US" sz="1050" dirty="0">
                <a:solidFill>
                  <a:schemeClr val="tx1"/>
                </a:solidFill>
                <a:latin typeface="Arial" panose="020B0604020202020204" pitchFamily="34" charset="0"/>
              </a:endParaRPr>
            </a:p>
            <a:p>
              <a:pPr marL="542925" lvl="1" indent="-180975" algn="l">
                <a:lnSpc>
                  <a:spcPct val="90000"/>
                </a:lnSpc>
                <a:spcBef>
                  <a:spcPct val="30000"/>
                </a:spcBef>
                <a:buSzPct val="80000"/>
                <a:buFontTx/>
                <a:buChar char="•"/>
                <a:defRPr/>
              </a:pPr>
              <a:r>
                <a:rPr lang="en-CA" altLang="en-US" sz="900" dirty="0">
                  <a:solidFill>
                    <a:schemeClr val="tx1"/>
                  </a:solidFill>
                  <a:latin typeface="Arial" panose="020B0604020202020204" pitchFamily="34" charset="0"/>
                </a:rPr>
                <a:t>Engagement, </a:t>
              </a:r>
            </a:p>
            <a:p>
              <a:pPr marL="542925" lvl="1" indent="-180975" algn="l">
                <a:lnSpc>
                  <a:spcPct val="90000"/>
                </a:lnSpc>
                <a:spcBef>
                  <a:spcPct val="30000"/>
                </a:spcBef>
                <a:buSzPct val="80000"/>
                <a:buFontTx/>
                <a:buChar char="•"/>
                <a:defRPr/>
              </a:pPr>
              <a:r>
                <a:rPr lang="en-CA" altLang="en-US" sz="900" dirty="0">
                  <a:solidFill>
                    <a:schemeClr val="tx1"/>
                  </a:solidFill>
                  <a:latin typeface="Arial" panose="020B0604020202020204" pitchFamily="34" charset="0"/>
                </a:rPr>
                <a:t>Quick Wins and Bright Spots, </a:t>
              </a:r>
            </a:p>
            <a:p>
              <a:pPr marL="542925" lvl="1" indent="-180975" algn="l">
                <a:lnSpc>
                  <a:spcPct val="90000"/>
                </a:lnSpc>
                <a:spcBef>
                  <a:spcPct val="30000"/>
                </a:spcBef>
                <a:buSzPct val="80000"/>
                <a:buFontTx/>
                <a:buChar char="•"/>
                <a:defRPr/>
              </a:pPr>
              <a:r>
                <a:rPr lang="en-CA" altLang="en-US" sz="900" dirty="0">
                  <a:solidFill>
                    <a:schemeClr val="tx1"/>
                  </a:solidFill>
                  <a:latin typeface="Arial" panose="020B0604020202020204" pitchFamily="34" charset="0"/>
                </a:rPr>
                <a:t>Emotional Appeals, </a:t>
              </a:r>
            </a:p>
            <a:p>
              <a:pPr marL="542925" lvl="1" indent="-180975" algn="l">
                <a:lnSpc>
                  <a:spcPct val="90000"/>
                </a:lnSpc>
                <a:spcBef>
                  <a:spcPct val="30000"/>
                </a:spcBef>
                <a:buSzPct val="80000"/>
                <a:buFontTx/>
                <a:buChar char="•"/>
                <a:defRPr/>
              </a:pPr>
              <a:r>
                <a:rPr lang="en-CA" altLang="en-US" sz="900" dirty="0">
                  <a:solidFill>
                    <a:schemeClr val="tx1"/>
                  </a:solidFill>
                  <a:latin typeface="Arial" panose="020B0604020202020204" pitchFamily="34" charset="0"/>
                </a:rPr>
                <a:t>Cultural Factors, </a:t>
              </a:r>
            </a:p>
            <a:p>
              <a:pPr marL="542925" lvl="1" indent="-180975" algn="l">
                <a:lnSpc>
                  <a:spcPct val="90000"/>
                </a:lnSpc>
                <a:spcBef>
                  <a:spcPct val="30000"/>
                </a:spcBef>
                <a:buSzPct val="80000"/>
                <a:buFontTx/>
                <a:buChar char="•"/>
                <a:defRPr/>
              </a:pPr>
              <a:r>
                <a:rPr lang="en-CA" altLang="en-US" sz="900" dirty="0">
                  <a:solidFill>
                    <a:schemeClr val="tx1"/>
                  </a:solidFill>
                  <a:latin typeface="Arial" panose="020B0604020202020204" pitchFamily="34" charset="0"/>
                </a:rPr>
                <a:t>Environmental Factors</a:t>
              </a:r>
            </a:p>
          </p:txBody>
        </p:sp>
        <p:sp>
          <p:nvSpPr>
            <p:cNvPr id="27" name="Rectangle 26"/>
            <p:cNvSpPr/>
            <p:nvPr/>
          </p:nvSpPr>
          <p:spPr>
            <a:xfrm>
              <a:off x="9024831" y="3939907"/>
              <a:ext cx="4320000" cy="360000"/>
            </a:xfrm>
            <a:prstGeom prst="rect">
              <a:avLst/>
            </a:prstGeom>
            <a:solidFill>
              <a:srgbClr val="65AEB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Best Practices</a:t>
              </a:r>
            </a:p>
          </p:txBody>
        </p:sp>
      </p:grpSp>
      <p:grpSp>
        <p:nvGrpSpPr>
          <p:cNvPr id="44" name="Group 43"/>
          <p:cNvGrpSpPr/>
          <p:nvPr/>
        </p:nvGrpSpPr>
        <p:grpSpPr>
          <a:xfrm>
            <a:off x="4706326" y="1304744"/>
            <a:ext cx="4177378" cy="2100327"/>
            <a:chOff x="4706326" y="1304744"/>
            <a:chExt cx="4177378" cy="2100327"/>
          </a:xfrm>
        </p:grpSpPr>
        <p:sp>
          <p:nvSpPr>
            <p:cNvPr id="29" name="Rectangle 28"/>
            <p:cNvSpPr/>
            <p:nvPr/>
          </p:nvSpPr>
          <p:spPr>
            <a:xfrm>
              <a:off x="4706326" y="1666522"/>
              <a:ext cx="4176000" cy="1738549"/>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The DCS Mobility PM has documented the detailed plan. The leads (OCM, Organizational Outreach) are focused on the delivery of the Mobility workstream.</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The approach and execution has been well received.  Business is involved.</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The BI OCM team has reached out to front-line staff and conducted surveys and facilitated focus group sessions to understand current challenges and future training needs/methods.</a:t>
              </a:r>
            </a:p>
            <a:p>
              <a:pPr marL="180975" lvl="0" indent="-180975" algn="l">
                <a:lnSpc>
                  <a:spcPct val="90000"/>
                </a:lnSpc>
                <a:spcBef>
                  <a:spcPct val="30000"/>
                </a:spcBef>
                <a:buSzPct val="80000"/>
                <a:buFontTx/>
                <a:buChar char="•"/>
                <a:defRPr/>
              </a:pPr>
              <a:r>
                <a:rPr lang="en-CA" altLang="en-US" sz="1000" dirty="0">
                  <a:solidFill>
                    <a:schemeClr val="tx1"/>
                  </a:solidFill>
                  <a:latin typeface="Arial" panose="020B0604020202020204" pitchFamily="34" charset="0"/>
                </a:rPr>
                <a:t>The project team has also reached out to the Help desk to include DCS operations team directly in the process.</a:t>
              </a:r>
            </a:p>
          </p:txBody>
        </p:sp>
        <p:sp>
          <p:nvSpPr>
            <p:cNvPr id="30" name="Rectangle 29"/>
            <p:cNvSpPr/>
            <p:nvPr/>
          </p:nvSpPr>
          <p:spPr>
            <a:xfrm>
              <a:off x="4706326" y="1304744"/>
              <a:ext cx="4176000" cy="360000"/>
            </a:xfrm>
            <a:prstGeom prst="rect">
              <a:avLst/>
            </a:prstGeom>
            <a:solidFill>
              <a:srgbClr val="65AEB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Key Findings</a:t>
              </a:r>
            </a:p>
          </p:txBody>
        </p:sp>
        <p:sp>
          <p:nvSpPr>
            <p:cNvPr id="31" name="Rectangle 30"/>
            <p:cNvSpPr/>
            <p:nvPr/>
          </p:nvSpPr>
          <p:spPr>
            <a:xfrm>
              <a:off x="6188385" y="1304744"/>
              <a:ext cx="919297"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solidFill>
                    <a:schemeClr val="bg1"/>
                  </a:solidFill>
                </a:rPr>
                <a:t>FY17 Q3</a:t>
              </a:r>
            </a:p>
          </p:txBody>
        </p:sp>
        <p:sp>
          <p:nvSpPr>
            <p:cNvPr id="32" name="Rectangle 31"/>
            <p:cNvSpPr/>
            <p:nvPr/>
          </p:nvSpPr>
          <p:spPr>
            <a:xfrm>
              <a:off x="7536764" y="1304744"/>
              <a:ext cx="919297"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solidFill>
                    <a:schemeClr val="bg1"/>
                  </a:solidFill>
                </a:rPr>
                <a:t>FY17 Q4</a:t>
              </a:r>
            </a:p>
          </p:txBody>
        </p:sp>
        <p:sp>
          <p:nvSpPr>
            <p:cNvPr id="34" name="Rectangle 33"/>
            <p:cNvSpPr/>
            <p:nvPr/>
          </p:nvSpPr>
          <p:spPr>
            <a:xfrm>
              <a:off x="8438227" y="1304744"/>
              <a:ext cx="445477" cy="360000"/>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CA" sz="1400" b="1" dirty="0"/>
            </a:p>
          </p:txBody>
        </p:sp>
        <p:sp>
          <p:nvSpPr>
            <p:cNvPr id="21" name="Oval 72"/>
            <p:cNvSpPr>
              <a:spLocks noChangeArrowheads="1"/>
            </p:cNvSpPr>
            <p:nvPr/>
          </p:nvSpPr>
          <p:spPr bwMode="auto">
            <a:xfrm>
              <a:off x="8574755" y="1383926"/>
              <a:ext cx="173039" cy="178773"/>
            </a:xfrm>
            <a:prstGeom prst="ellipse">
              <a:avLst/>
            </a:prstGeom>
            <a:solidFill>
              <a:srgbClr val="00B05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5" name="Rectangle 34"/>
            <p:cNvSpPr/>
            <p:nvPr/>
          </p:nvSpPr>
          <p:spPr>
            <a:xfrm>
              <a:off x="7103892" y="1304744"/>
              <a:ext cx="445477"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CA" sz="1400" b="1" dirty="0"/>
            </a:p>
          </p:txBody>
        </p:sp>
        <p:sp>
          <p:nvSpPr>
            <p:cNvPr id="36" name="Oval 72"/>
            <p:cNvSpPr>
              <a:spLocks noChangeArrowheads="1"/>
            </p:cNvSpPr>
            <p:nvPr/>
          </p:nvSpPr>
          <p:spPr bwMode="auto">
            <a:xfrm>
              <a:off x="7233809" y="1383927"/>
              <a:ext cx="173039" cy="178773"/>
            </a:xfrm>
            <a:prstGeom prst="ellipse">
              <a:avLst/>
            </a:prstGeom>
            <a:solidFill>
              <a:srgbClr val="FFFF0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7" name="Rectangle 36"/>
          <p:cNvSpPr/>
          <p:nvPr/>
        </p:nvSpPr>
        <p:spPr>
          <a:xfrm>
            <a:off x="3383280" y="4042180"/>
            <a:ext cx="1044240" cy="2278609"/>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gn="l">
              <a:buFont typeface="Arial" panose="020B0604020202020204" pitchFamily="34" charset="0"/>
              <a:buChar char="•"/>
            </a:pPr>
            <a:endParaRPr lang="en-CA" sz="1000" dirty="0">
              <a:solidFill>
                <a:schemeClr val="tx1"/>
              </a:solidFill>
            </a:endParaRPr>
          </a:p>
        </p:txBody>
      </p:sp>
      <p:sp>
        <p:nvSpPr>
          <p:cNvPr id="38" name="Rectangle 37"/>
          <p:cNvSpPr/>
          <p:nvPr/>
        </p:nvSpPr>
        <p:spPr>
          <a:xfrm>
            <a:off x="3383280" y="3689275"/>
            <a:ext cx="1044240" cy="360000"/>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t>Progress</a:t>
            </a:r>
          </a:p>
        </p:txBody>
      </p:sp>
      <p:graphicFrame>
        <p:nvGraphicFramePr>
          <p:cNvPr id="41" name="Table 40"/>
          <p:cNvGraphicFramePr>
            <a:graphicFrameLocks noGrp="1"/>
          </p:cNvGraphicFramePr>
          <p:nvPr>
            <p:extLst>
              <p:ext uri="{D42A27DB-BD31-4B8C-83A1-F6EECF244321}">
                <p14:modId xmlns:p14="http://schemas.microsoft.com/office/powerpoint/2010/main" val="627595663"/>
              </p:ext>
            </p:extLst>
          </p:nvPr>
        </p:nvGraphicFramePr>
        <p:xfrm>
          <a:off x="285810" y="4081157"/>
          <a:ext cx="4057590" cy="2215080"/>
        </p:xfrm>
        <a:graphic>
          <a:graphicData uri="http://schemas.openxmlformats.org/drawingml/2006/table">
            <a:tbl>
              <a:tblPr bandCol="1">
                <a:tableStyleId>{5C22544A-7EE6-4342-B048-85BDC9FD1C3A}</a:tableStyleId>
              </a:tblPr>
              <a:tblGrid>
                <a:gridCol w="3098835">
                  <a:extLst>
                    <a:ext uri="{9D8B030D-6E8A-4147-A177-3AD203B41FA5}">
                      <a16:colId xmlns:a16="http://schemas.microsoft.com/office/drawing/2014/main" val="20000"/>
                    </a:ext>
                  </a:extLst>
                </a:gridCol>
                <a:gridCol w="958755">
                  <a:extLst>
                    <a:ext uri="{9D8B030D-6E8A-4147-A177-3AD203B41FA5}">
                      <a16:colId xmlns:a16="http://schemas.microsoft.com/office/drawing/2014/main" val="20001"/>
                    </a:ext>
                  </a:extLst>
                </a:gridCol>
              </a:tblGrid>
              <a:tr h="448313">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pPr>
                      <a:r>
                        <a:rPr kumimoji="0" lang="en-CA" altLang="en-US" sz="1000" b="0" i="0" u="none" strike="noStrike" cap="none" normalizeH="0" baseline="0" dirty="0">
                          <a:ln>
                            <a:noFill/>
                          </a:ln>
                          <a:solidFill>
                            <a:schemeClr val="tx1"/>
                          </a:solidFill>
                          <a:effectLst/>
                          <a:latin typeface="Arial" panose="020B0604020202020204" pitchFamily="34" charset="0"/>
                        </a:rPr>
                        <a:t>Work with the BI vendor to develop a formal OCM plan that includes the approach and specific tasks. Validate the org. fit of the plan.</a:t>
                      </a:r>
                    </a:p>
                  </a:txBody>
                  <a:tcPr marT="36000" marB="36000">
                    <a:lnR w="38100"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altLang="en-US" sz="1000" b="0" i="0" u="none" strike="noStrike" kern="1200" cap="none" normalizeH="0" baseline="0" dirty="0">
                          <a:ln>
                            <a:noFill/>
                          </a:ln>
                          <a:solidFill>
                            <a:schemeClr val="tx1"/>
                          </a:solidFill>
                          <a:effectLst/>
                          <a:latin typeface="Arial" panose="020B0604020202020204" pitchFamily="34" charset="0"/>
                          <a:ea typeface="+mn-ea"/>
                          <a:cs typeface="+mn-cs"/>
                        </a:rPr>
                        <a:t>Complete</a:t>
                      </a:r>
                    </a:p>
                  </a:txBody>
                  <a:tcPr marT="36000" marB="36000">
                    <a:lnL w="38100" cap="flat" cmpd="sng" algn="ctr">
                      <a:solidFill>
                        <a:schemeClr val="tx1"/>
                      </a:solidFill>
                      <a:prstDash val="solid"/>
                      <a:round/>
                      <a:headEnd type="none" w="med" len="med"/>
                      <a:tailEnd type="none" w="med" len="med"/>
                    </a:lnL>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454036">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pPr>
                      <a:r>
                        <a:rPr kumimoji="0" lang="en-CA" altLang="en-US" sz="1000" b="0" i="0" u="none" strike="noStrike" cap="none" normalizeH="0" baseline="0" dirty="0">
                          <a:ln>
                            <a:noFill/>
                          </a:ln>
                          <a:solidFill>
                            <a:schemeClr val="tx1"/>
                          </a:solidFill>
                          <a:effectLst/>
                          <a:latin typeface="Arial" panose="020B0604020202020204" pitchFamily="34" charset="0"/>
                        </a:rPr>
                        <a:t>Do not leave OCM entirely in the hands of external vendors, involve the internal team and business sponsors. </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altLang="en-US" sz="1000" b="0" i="0" u="none" strike="noStrike" kern="1200" cap="none" normalizeH="0" baseline="0" dirty="0">
                          <a:ln>
                            <a:noFill/>
                          </a:ln>
                          <a:solidFill>
                            <a:schemeClr val="tx1"/>
                          </a:solidFill>
                          <a:effectLst/>
                          <a:latin typeface="Arial" panose="020B0604020202020204" pitchFamily="34" charset="0"/>
                          <a:ea typeface="+mn-ea"/>
                          <a:cs typeface="+mn-cs"/>
                        </a:rPr>
                        <a:t>Complete</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53013">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pPr>
                      <a:r>
                        <a:rPr kumimoji="0" lang="en-CA" altLang="en-US" sz="1000" b="0" i="0" u="none" strike="noStrike" cap="none" normalizeH="0" baseline="0" dirty="0">
                          <a:ln>
                            <a:noFill/>
                          </a:ln>
                          <a:solidFill>
                            <a:schemeClr val="tx1"/>
                          </a:solidFill>
                          <a:effectLst/>
                          <a:latin typeface="Arial" panose="020B0604020202020204" pitchFamily="34" charset="0"/>
                        </a:rPr>
                        <a:t>Appoint dual leaders: external vendor and DCS.</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altLang="en-US" sz="1000" b="0" i="0" u="none" strike="noStrike" kern="1200" cap="none" normalizeH="0" baseline="0" dirty="0">
                          <a:ln>
                            <a:noFill/>
                          </a:ln>
                          <a:solidFill>
                            <a:schemeClr val="tx1"/>
                          </a:solidFill>
                          <a:effectLst/>
                          <a:latin typeface="Arial" panose="020B0604020202020204" pitchFamily="34" charset="0"/>
                          <a:ea typeface="+mn-ea"/>
                          <a:cs typeface="+mn-cs"/>
                        </a:rPr>
                        <a:t>Complete</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53354">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pPr>
                      <a:r>
                        <a:rPr kumimoji="0" lang="en-CA" altLang="en-US" sz="1000" b="0" i="0" u="none" strike="noStrike" cap="none" normalizeH="0" baseline="0" dirty="0">
                          <a:ln>
                            <a:noFill/>
                          </a:ln>
                          <a:solidFill>
                            <a:schemeClr val="tx1"/>
                          </a:solidFill>
                          <a:effectLst/>
                          <a:latin typeface="Arial" panose="020B0604020202020204" pitchFamily="34" charset="0"/>
                        </a:rPr>
                        <a:t>Monitor impacts to organization as changes are implemented and processes are changed.</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altLang="en-US" sz="1000" b="0" i="0" u="none" strike="noStrike" kern="1200" cap="none" normalizeH="0" baseline="0" dirty="0">
                          <a:ln>
                            <a:noFill/>
                          </a:ln>
                          <a:solidFill>
                            <a:schemeClr val="tx1"/>
                          </a:solidFill>
                          <a:effectLst/>
                          <a:latin typeface="Arial" panose="020B0604020202020204" pitchFamily="34" charset="0"/>
                          <a:ea typeface="+mn-ea"/>
                          <a:cs typeface="+mn-cs"/>
                        </a:rPr>
                        <a:t>Partial</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53354">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altLang="en-US" sz="1000" b="0" i="0" u="none" strike="noStrike" cap="none" normalizeH="0" baseline="0" dirty="0">
                          <a:ln>
                            <a:noFill/>
                          </a:ln>
                          <a:solidFill>
                            <a:schemeClr val="tx1"/>
                          </a:solidFill>
                          <a:effectLst/>
                          <a:latin typeface="Arial" panose="020B0604020202020204" pitchFamily="34" charset="0"/>
                        </a:rPr>
                        <a:t>Proactively manage the transition as it impacts user experience.</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altLang="en-US" sz="1000" b="0" i="0" u="none" strike="noStrike" kern="1200" cap="none" normalizeH="0" baseline="0" dirty="0">
                          <a:ln>
                            <a:noFill/>
                          </a:ln>
                          <a:solidFill>
                            <a:schemeClr val="tx1"/>
                          </a:solidFill>
                          <a:effectLst/>
                          <a:latin typeface="Arial" panose="020B0604020202020204" pitchFamily="34" charset="0"/>
                          <a:ea typeface="+mn-ea"/>
                          <a:cs typeface="+mn-cs"/>
                        </a:rPr>
                        <a:t>Partial</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53354">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lang="en-CA" altLang="en-US" sz="1000" dirty="0">
                          <a:solidFill>
                            <a:schemeClr val="tx1"/>
                          </a:solidFill>
                          <a:latin typeface="Arial" panose="020B0604020202020204" pitchFamily="34" charset="0"/>
                        </a:rPr>
                        <a:t>Include Business Initiatives such as SAFE implementation in this workstream.</a:t>
                      </a:r>
                    </a:p>
                  </a:txBody>
                  <a:tcPr marT="36000" marB="36000">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80975" marR="0" lvl="0" indent="-180975" algn="l" defTabSz="914400" rtl="0" eaLnBrk="1" fontAlgn="base" latinLnBrk="0" hangingPunct="1">
                        <a:lnSpc>
                          <a:spcPct val="90000"/>
                        </a:lnSpc>
                        <a:spcBef>
                          <a:spcPct val="30000"/>
                        </a:spcBef>
                        <a:spcAft>
                          <a:spcPct val="0"/>
                        </a:spcAft>
                        <a:buClrTx/>
                        <a:buSzPct val="80000"/>
                        <a:buFontTx/>
                        <a:buChar char="•"/>
                        <a:tabLst/>
                        <a:defRPr/>
                      </a:pPr>
                      <a:r>
                        <a:rPr kumimoji="0" lang="en-CA" altLang="en-US" sz="1000" b="0" i="0" u="none" strike="noStrike" kern="1200" cap="none" normalizeH="0" baseline="0" dirty="0">
                          <a:ln>
                            <a:noFill/>
                          </a:ln>
                          <a:solidFill>
                            <a:schemeClr val="tx1"/>
                          </a:solidFill>
                          <a:effectLst/>
                          <a:latin typeface="Arial" panose="020B0604020202020204" pitchFamily="34" charset="0"/>
                          <a:ea typeface="+mn-ea"/>
                          <a:cs typeface="+mn-cs"/>
                        </a:rPr>
                        <a:t>Partial</a:t>
                      </a:r>
                    </a:p>
                  </a:txBody>
                  <a:tcPr marT="36000" marB="36000">
                    <a:lnL w="381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98901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5"/>
          </p:nvPr>
        </p:nvSpPr>
        <p:spPr/>
        <p:txBody>
          <a:bodyPr/>
          <a:lstStyle/>
          <a:p>
            <a:r>
              <a:rPr lang="en-US" dirty="0"/>
              <a:t>Appendix C: List of Interviewed Stakeholders</a:t>
            </a:r>
          </a:p>
        </p:txBody>
      </p:sp>
      <p:pic>
        <p:nvPicPr>
          <p:cNvPr id="4" name="Picture 2"/>
          <p:cNvPicPr>
            <a:picLocks noChangeAspect="1" noChangeArrowheads="1"/>
          </p:cNvPicPr>
          <p:nvPr/>
        </p:nvPicPr>
        <p:blipFill>
          <a:blip r:embed="rId2" cstate="print"/>
          <a:srcRect/>
          <a:stretch>
            <a:fillRect/>
          </a:stretch>
        </p:blipFill>
        <p:spPr bwMode="auto">
          <a:xfrm>
            <a:off x="-8934" y="1397793"/>
            <a:ext cx="9152934" cy="1774893"/>
          </a:xfrm>
          <a:prstGeom prst="rect">
            <a:avLst/>
          </a:prstGeom>
          <a:noFill/>
          <a:ln w="9525">
            <a:noFill/>
            <a:miter lim="800000"/>
            <a:headEnd/>
            <a:tailEnd/>
          </a:ln>
        </p:spPr>
      </p:pic>
    </p:spTree>
    <p:extLst>
      <p:ext uri="{BB962C8B-B14F-4D97-AF65-F5344CB8AC3E}">
        <p14:creationId xmlns:p14="http://schemas.microsoft.com/office/powerpoint/2010/main" val="13721477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List of Interviewed Stakeholders</a:t>
            </a:r>
            <a:endParaRPr lang="en-CA" dirty="0"/>
          </a:p>
        </p:txBody>
      </p:sp>
      <p:graphicFrame>
        <p:nvGraphicFramePr>
          <p:cNvPr id="4" name="Group 311"/>
          <p:cNvGraphicFramePr>
            <a:graphicFrameLocks noGrp="1"/>
          </p:cNvGraphicFramePr>
          <p:nvPr>
            <p:extLst>
              <p:ext uri="{D42A27DB-BD31-4B8C-83A1-F6EECF244321}">
                <p14:modId xmlns:p14="http://schemas.microsoft.com/office/powerpoint/2010/main" val="262556440"/>
              </p:ext>
            </p:extLst>
          </p:nvPr>
        </p:nvGraphicFramePr>
        <p:xfrm>
          <a:off x="221010" y="1229427"/>
          <a:ext cx="8686800" cy="5151384"/>
        </p:xfrm>
        <a:graphic>
          <a:graphicData uri="http://schemas.openxmlformats.org/drawingml/2006/table">
            <a:tbl>
              <a:tblPr/>
              <a:tblGrid>
                <a:gridCol w="1824960">
                  <a:extLst>
                    <a:ext uri="{9D8B030D-6E8A-4147-A177-3AD203B41FA5}">
                      <a16:colId xmlns:a16="http://schemas.microsoft.com/office/drawing/2014/main" val="20000"/>
                    </a:ext>
                  </a:extLst>
                </a:gridCol>
                <a:gridCol w="3589020">
                  <a:extLst>
                    <a:ext uri="{9D8B030D-6E8A-4147-A177-3AD203B41FA5}">
                      <a16:colId xmlns:a16="http://schemas.microsoft.com/office/drawing/2014/main" val="20001"/>
                    </a:ext>
                  </a:extLst>
                </a:gridCol>
                <a:gridCol w="3272820">
                  <a:extLst>
                    <a:ext uri="{9D8B030D-6E8A-4147-A177-3AD203B41FA5}">
                      <a16:colId xmlns:a16="http://schemas.microsoft.com/office/drawing/2014/main" val="20002"/>
                    </a:ext>
                  </a:extLst>
                </a:gridCol>
              </a:tblGrid>
              <a:tr h="150978">
                <a:tc gridSpan="3">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a:lnSpc>
                          <a:spcPct val="90000"/>
                        </a:lnSpc>
                        <a:spcBef>
                          <a:spcPct val="30000"/>
                        </a:spcBef>
                        <a:buClr>
                          <a:schemeClr val="tx2"/>
                        </a:buClr>
                        <a:buSzPct val="80000"/>
                        <a:defRPr sz="2000">
                          <a:solidFill>
                            <a:schemeClr val="tx1"/>
                          </a:solidFill>
                          <a:latin typeface="Arial" panose="020B0604020202020204" pitchFamily="34" charset="0"/>
                        </a:defRPr>
                      </a:lvl2pPr>
                      <a:lvl3pPr>
                        <a:lnSpc>
                          <a:spcPct val="90000"/>
                        </a:lnSpc>
                        <a:spcBef>
                          <a:spcPct val="30000"/>
                        </a:spcBef>
                        <a:buClr>
                          <a:schemeClr val="tx2"/>
                        </a:buClr>
                        <a:buSzPct val="80000"/>
                        <a:defRPr>
                          <a:solidFill>
                            <a:schemeClr val="tx1"/>
                          </a:solidFill>
                          <a:latin typeface="Arial" panose="020B0604020202020204" pitchFamily="34" charset="0"/>
                        </a:defRPr>
                      </a:lvl3pPr>
                      <a:lvl4pPr>
                        <a:lnSpc>
                          <a:spcPct val="90000"/>
                        </a:lnSpc>
                        <a:spcBef>
                          <a:spcPct val="30000"/>
                        </a:spcBef>
                        <a:buClr>
                          <a:schemeClr val="tx2"/>
                        </a:buClr>
                        <a:buSzPct val="80000"/>
                        <a:defRPr>
                          <a:solidFill>
                            <a:schemeClr val="tx1"/>
                          </a:solidFill>
                          <a:latin typeface="Arial" panose="020B0604020202020204" pitchFamily="34" charset="0"/>
                        </a:defRPr>
                      </a:lvl4pPr>
                      <a:lvl5pPr>
                        <a:lnSpc>
                          <a:spcPct val="90000"/>
                        </a:lnSpc>
                        <a:spcBef>
                          <a:spcPct val="30000"/>
                        </a:spcBef>
                        <a:buClr>
                          <a:schemeClr val="tx2"/>
                        </a:buClr>
                        <a:buSzPct val="80000"/>
                        <a:defRPr>
                          <a:solidFill>
                            <a:schemeClr val="tx1"/>
                          </a:solidFill>
                          <a:latin typeface="Arial" panose="020B0604020202020204" pitchFamily="34" charset="0"/>
                        </a:defRPr>
                      </a:lvl5pPr>
                      <a:lvl6pPr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400" b="1" i="0" u="none" strike="noStrike" cap="none" normalizeH="0" baseline="0" dirty="0">
                          <a:ln>
                            <a:noFill/>
                          </a:ln>
                          <a:solidFill>
                            <a:srgbClr val="FFFFFF"/>
                          </a:solidFill>
                          <a:effectLst/>
                          <a:latin typeface="Arial" panose="020B0604020202020204" pitchFamily="34" charset="0"/>
                          <a:ea typeface="Times New Roman" panose="02020603050405020304" pitchFamily="18" charset="0"/>
                          <a:cs typeface="Arial" panose="020B0604020202020204" pitchFamily="34" charset="0"/>
                        </a:rPr>
                        <a:t>Interviewees</a:t>
                      </a:r>
                      <a:endParaRPr kumimoji="0" lang="en-CA"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solidFill>
                      <a:schemeClr val="accent1"/>
                    </a:solidFill>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0000"/>
                  </a:ext>
                </a:extLst>
              </a:tr>
              <a:tr h="135881">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a:lnSpc>
                          <a:spcPct val="90000"/>
                        </a:lnSpc>
                        <a:spcBef>
                          <a:spcPct val="30000"/>
                        </a:spcBef>
                        <a:buClr>
                          <a:schemeClr val="tx2"/>
                        </a:buClr>
                        <a:buSzPct val="80000"/>
                        <a:defRPr sz="2000">
                          <a:solidFill>
                            <a:schemeClr val="tx1"/>
                          </a:solidFill>
                          <a:latin typeface="Arial" panose="020B0604020202020204" pitchFamily="34" charset="0"/>
                        </a:defRPr>
                      </a:lvl2pPr>
                      <a:lvl3pPr>
                        <a:lnSpc>
                          <a:spcPct val="90000"/>
                        </a:lnSpc>
                        <a:spcBef>
                          <a:spcPct val="30000"/>
                        </a:spcBef>
                        <a:buClr>
                          <a:schemeClr val="tx2"/>
                        </a:buClr>
                        <a:buSzPct val="80000"/>
                        <a:defRPr>
                          <a:solidFill>
                            <a:schemeClr val="tx1"/>
                          </a:solidFill>
                          <a:latin typeface="Arial" panose="020B0604020202020204" pitchFamily="34" charset="0"/>
                        </a:defRPr>
                      </a:lvl3pPr>
                      <a:lvl4pPr>
                        <a:lnSpc>
                          <a:spcPct val="90000"/>
                        </a:lnSpc>
                        <a:spcBef>
                          <a:spcPct val="30000"/>
                        </a:spcBef>
                        <a:buClr>
                          <a:schemeClr val="tx2"/>
                        </a:buClr>
                        <a:buSzPct val="80000"/>
                        <a:defRPr>
                          <a:solidFill>
                            <a:schemeClr val="tx1"/>
                          </a:solidFill>
                          <a:latin typeface="Arial" panose="020B0604020202020204" pitchFamily="34" charset="0"/>
                        </a:defRPr>
                      </a:lvl4pPr>
                      <a:lvl5pPr>
                        <a:lnSpc>
                          <a:spcPct val="90000"/>
                        </a:lnSpc>
                        <a:spcBef>
                          <a:spcPct val="30000"/>
                        </a:spcBef>
                        <a:buClr>
                          <a:schemeClr val="tx2"/>
                        </a:buClr>
                        <a:buSzPct val="80000"/>
                        <a:defRPr>
                          <a:solidFill>
                            <a:schemeClr val="tx1"/>
                          </a:solidFill>
                          <a:latin typeface="Arial" panose="020B0604020202020204" pitchFamily="34" charset="0"/>
                        </a:defRPr>
                      </a:lvl5pPr>
                      <a:lvl6pPr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Name</a:t>
                      </a:r>
                      <a:endParaRPr kumimoji="0" lang="en-CA"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solidFill>
                      <a:srgbClr val="CBE4E9"/>
                    </a:solid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a:lnSpc>
                          <a:spcPct val="90000"/>
                        </a:lnSpc>
                        <a:spcBef>
                          <a:spcPct val="30000"/>
                        </a:spcBef>
                        <a:buClr>
                          <a:schemeClr val="tx2"/>
                        </a:buClr>
                        <a:buSzPct val="80000"/>
                        <a:defRPr sz="2000">
                          <a:solidFill>
                            <a:schemeClr val="tx1"/>
                          </a:solidFill>
                          <a:latin typeface="Arial" panose="020B0604020202020204" pitchFamily="34" charset="0"/>
                        </a:defRPr>
                      </a:lvl2pPr>
                      <a:lvl3pPr>
                        <a:lnSpc>
                          <a:spcPct val="90000"/>
                        </a:lnSpc>
                        <a:spcBef>
                          <a:spcPct val="30000"/>
                        </a:spcBef>
                        <a:buClr>
                          <a:schemeClr val="tx2"/>
                        </a:buClr>
                        <a:buSzPct val="80000"/>
                        <a:defRPr>
                          <a:solidFill>
                            <a:schemeClr val="tx1"/>
                          </a:solidFill>
                          <a:latin typeface="Arial" panose="020B0604020202020204" pitchFamily="34" charset="0"/>
                        </a:defRPr>
                      </a:lvl3pPr>
                      <a:lvl4pPr>
                        <a:lnSpc>
                          <a:spcPct val="90000"/>
                        </a:lnSpc>
                        <a:spcBef>
                          <a:spcPct val="30000"/>
                        </a:spcBef>
                        <a:buClr>
                          <a:schemeClr val="tx2"/>
                        </a:buClr>
                        <a:buSzPct val="80000"/>
                        <a:defRPr>
                          <a:solidFill>
                            <a:schemeClr val="tx1"/>
                          </a:solidFill>
                          <a:latin typeface="Arial" panose="020B0604020202020204" pitchFamily="34" charset="0"/>
                        </a:defRPr>
                      </a:lvl4pPr>
                      <a:lvl5pPr>
                        <a:lnSpc>
                          <a:spcPct val="90000"/>
                        </a:lnSpc>
                        <a:spcBef>
                          <a:spcPct val="30000"/>
                        </a:spcBef>
                        <a:buClr>
                          <a:schemeClr val="tx2"/>
                        </a:buClr>
                        <a:buSzPct val="80000"/>
                        <a:defRPr>
                          <a:solidFill>
                            <a:schemeClr val="tx1"/>
                          </a:solidFill>
                          <a:latin typeface="Arial" panose="020B0604020202020204" pitchFamily="34" charset="0"/>
                        </a:defRPr>
                      </a:lvl5pPr>
                      <a:lvl6pPr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Project Role</a:t>
                      </a:r>
                      <a:endParaRPr kumimoji="0" lang="en-CA"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solidFill>
                      <a:srgbClr val="CBE4E9"/>
                    </a:solid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a:lnSpc>
                          <a:spcPct val="90000"/>
                        </a:lnSpc>
                        <a:spcBef>
                          <a:spcPct val="30000"/>
                        </a:spcBef>
                        <a:buClr>
                          <a:schemeClr val="tx2"/>
                        </a:buClr>
                        <a:buSzPct val="80000"/>
                        <a:defRPr sz="2000">
                          <a:solidFill>
                            <a:schemeClr val="tx1"/>
                          </a:solidFill>
                          <a:latin typeface="Arial" panose="020B0604020202020204" pitchFamily="34" charset="0"/>
                        </a:defRPr>
                      </a:lvl2pPr>
                      <a:lvl3pPr>
                        <a:lnSpc>
                          <a:spcPct val="90000"/>
                        </a:lnSpc>
                        <a:spcBef>
                          <a:spcPct val="30000"/>
                        </a:spcBef>
                        <a:buClr>
                          <a:schemeClr val="tx2"/>
                        </a:buClr>
                        <a:buSzPct val="80000"/>
                        <a:defRPr>
                          <a:solidFill>
                            <a:schemeClr val="tx1"/>
                          </a:solidFill>
                          <a:latin typeface="Arial" panose="020B0604020202020204" pitchFamily="34" charset="0"/>
                        </a:defRPr>
                      </a:lvl3pPr>
                      <a:lvl4pPr>
                        <a:lnSpc>
                          <a:spcPct val="90000"/>
                        </a:lnSpc>
                        <a:spcBef>
                          <a:spcPct val="30000"/>
                        </a:spcBef>
                        <a:buClr>
                          <a:schemeClr val="tx2"/>
                        </a:buClr>
                        <a:buSzPct val="80000"/>
                        <a:defRPr>
                          <a:solidFill>
                            <a:schemeClr val="tx1"/>
                          </a:solidFill>
                          <a:latin typeface="Arial" panose="020B0604020202020204" pitchFamily="34" charset="0"/>
                        </a:defRPr>
                      </a:lvl4pPr>
                      <a:lvl5pPr>
                        <a:lnSpc>
                          <a:spcPct val="90000"/>
                        </a:lnSpc>
                        <a:spcBef>
                          <a:spcPct val="30000"/>
                        </a:spcBef>
                        <a:buClr>
                          <a:schemeClr val="tx2"/>
                        </a:buClr>
                        <a:buSzPct val="80000"/>
                        <a:defRPr>
                          <a:solidFill>
                            <a:schemeClr val="tx1"/>
                          </a:solidFill>
                          <a:latin typeface="Arial" panose="020B0604020202020204" pitchFamily="34" charset="0"/>
                        </a:defRPr>
                      </a:lvl5pPr>
                      <a:lvl6pPr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Job Role</a:t>
                      </a:r>
                      <a:endParaRPr kumimoji="0" lang="en-CA"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solidFill>
                      <a:srgbClr val="CBE4E9"/>
                    </a:solidFill>
                  </a:tcPr>
                </a:tc>
                <a:extLst>
                  <a:ext uri="{0D108BD9-81ED-4DB2-BD59-A6C34878D82A}">
                    <a16:rowId xmlns:a16="http://schemas.microsoft.com/office/drawing/2014/main" val="10001"/>
                  </a:ext>
                </a:extLst>
              </a:tr>
              <a:tr h="120793">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a:lnSpc>
                          <a:spcPct val="90000"/>
                        </a:lnSpc>
                        <a:spcBef>
                          <a:spcPct val="30000"/>
                        </a:spcBef>
                        <a:buClr>
                          <a:schemeClr val="tx2"/>
                        </a:buClr>
                        <a:buSzPct val="80000"/>
                        <a:defRPr sz="2000">
                          <a:solidFill>
                            <a:schemeClr val="tx1"/>
                          </a:solidFill>
                          <a:latin typeface="Arial" panose="020B0604020202020204" pitchFamily="34" charset="0"/>
                        </a:defRPr>
                      </a:lvl2pPr>
                      <a:lvl3pPr>
                        <a:lnSpc>
                          <a:spcPct val="90000"/>
                        </a:lnSpc>
                        <a:spcBef>
                          <a:spcPct val="30000"/>
                        </a:spcBef>
                        <a:buClr>
                          <a:schemeClr val="tx2"/>
                        </a:buClr>
                        <a:buSzPct val="80000"/>
                        <a:defRPr>
                          <a:solidFill>
                            <a:schemeClr val="tx1"/>
                          </a:solidFill>
                          <a:latin typeface="Arial" panose="020B0604020202020204" pitchFamily="34" charset="0"/>
                        </a:defRPr>
                      </a:lvl3pPr>
                      <a:lvl4pPr>
                        <a:lnSpc>
                          <a:spcPct val="90000"/>
                        </a:lnSpc>
                        <a:spcBef>
                          <a:spcPct val="30000"/>
                        </a:spcBef>
                        <a:buClr>
                          <a:schemeClr val="tx2"/>
                        </a:buClr>
                        <a:buSzPct val="80000"/>
                        <a:defRPr>
                          <a:solidFill>
                            <a:schemeClr val="tx1"/>
                          </a:solidFill>
                          <a:latin typeface="Arial" panose="020B0604020202020204" pitchFamily="34" charset="0"/>
                        </a:defRPr>
                      </a:lvl4pPr>
                      <a:lvl5pPr>
                        <a:lnSpc>
                          <a:spcPct val="90000"/>
                        </a:lnSpc>
                        <a:spcBef>
                          <a:spcPct val="30000"/>
                        </a:spcBef>
                        <a:buClr>
                          <a:schemeClr val="tx2"/>
                        </a:buClr>
                        <a:buSzPct val="80000"/>
                        <a:defRPr>
                          <a:solidFill>
                            <a:schemeClr val="tx1"/>
                          </a:solidFill>
                          <a:latin typeface="Arial" panose="020B0604020202020204" pitchFamily="34" charset="0"/>
                        </a:defRPr>
                      </a:lvl5pPr>
                      <a:lvl6pPr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CA"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Linda Jewell</a:t>
                      </a:r>
                      <a:endParaRPr kumimoji="0" lang="en-CA" altLang="en-US" sz="900" b="1" i="0" u="none" strike="noStrike" cap="none" normalizeH="0" baseline="0" dirty="0">
                        <a:ln>
                          <a:noFill/>
                        </a:ln>
                        <a:solidFill>
                          <a:schemeClr val="tx1"/>
                        </a:solidFill>
                        <a:effectLst/>
                        <a:latin typeface="Arial" panose="020B0604020202020204" pitchFamily="34" charset="0"/>
                      </a:endParaRP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tc>
                  <a:txBody>
                    <a:bodyPr/>
                    <a:lstStyle>
                      <a:lvl1pPr marL="176213" indent="-176213">
                        <a:lnSpc>
                          <a:spcPct val="90000"/>
                        </a:lnSpc>
                        <a:spcBef>
                          <a:spcPct val="30000"/>
                        </a:spcBef>
                        <a:buClr>
                          <a:schemeClr val="tx2"/>
                        </a:buClr>
                        <a:buSzPct val="80000"/>
                        <a:tabLst>
                          <a:tab pos="136525" algn="l"/>
                          <a:tab pos="731838" algn="l"/>
                        </a:tabLst>
                        <a:defRPr sz="2400">
                          <a:solidFill>
                            <a:schemeClr val="tx1"/>
                          </a:solidFill>
                          <a:latin typeface="Arial" panose="020B0604020202020204" pitchFamily="34" charset="0"/>
                        </a:defRPr>
                      </a:lvl1pPr>
                      <a:lvl2pPr indent="-166688">
                        <a:lnSpc>
                          <a:spcPct val="90000"/>
                        </a:lnSpc>
                        <a:spcBef>
                          <a:spcPct val="30000"/>
                        </a:spcBef>
                        <a:buClr>
                          <a:schemeClr val="tx2"/>
                        </a:buClr>
                        <a:buSzPct val="80000"/>
                        <a:tabLst>
                          <a:tab pos="136525" algn="l"/>
                          <a:tab pos="731838" algn="l"/>
                        </a:tabLst>
                        <a:defRPr sz="2000">
                          <a:solidFill>
                            <a:schemeClr val="tx1"/>
                          </a:solidFill>
                          <a:latin typeface="Arial" panose="020B0604020202020204" pitchFamily="34" charset="0"/>
                        </a:defRPr>
                      </a:lvl2pPr>
                      <a:lvl3pPr>
                        <a:lnSpc>
                          <a:spcPct val="90000"/>
                        </a:lnSpc>
                        <a:spcBef>
                          <a:spcPct val="30000"/>
                        </a:spcBef>
                        <a:buClr>
                          <a:schemeClr val="tx2"/>
                        </a:buClr>
                        <a:buSzPct val="80000"/>
                        <a:tabLst>
                          <a:tab pos="136525" algn="l"/>
                          <a:tab pos="731838" algn="l"/>
                        </a:tabLst>
                        <a:defRPr>
                          <a:solidFill>
                            <a:schemeClr val="tx1"/>
                          </a:solidFill>
                          <a:latin typeface="Arial" panose="020B0604020202020204" pitchFamily="34" charset="0"/>
                        </a:defRPr>
                      </a:lvl3pPr>
                      <a:lvl4pPr>
                        <a:lnSpc>
                          <a:spcPct val="90000"/>
                        </a:lnSpc>
                        <a:spcBef>
                          <a:spcPct val="30000"/>
                        </a:spcBef>
                        <a:buClr>
                          <a:schemeClr val="tx2"/>
                        </a:buClr>
                        <a:buSzPct val="80000"/>
                        <a:tabLst>
                          <a:tab pos="136525" algn="l"/>
                          <a:tab pos="731838" algn="l"/>
                        </a:tabLst>
                        <a:defRPr>
                          <a:solidFill>
                            <a:schemeClr val="tx1"/>
                          </a:solidFill>
                          <a:latin typeface="Arial" panose="020B0604020202020204" pitchFamily="34" charset="0"/>
                        </a:defRPr>
                      </a:lvl4pPr>
                      <a:lvl5pPr>
                        <a:lnSpc>
                          <a:spcPct val="90000"/>
                        </a:lnSpc>
                        <a:spcBef>
                          <a:spcPct val="30000"/>
                        </a:spcBef>
                        <a:buClr>
                          <a:schemeClr val="tx2"/>
                        </a:buClr>
                        <a:buSzPct val="80000"/>
                        <a:tabLst>
                          <a:tab pos="136525" algn="l"/>
                          <a:tab pos="731838" algn="l"/>
                        </a:tabLst>
                        <a:defRPr>
                          <a:solidFill>
                            <a:schemeClr val="tx1"/>
                          </a:solidFill>
                          <a:latin typeface="Arial" panose="020B0604020202020204" pitchFamily="34" charset="0"/>
                        </a:defRPr>
                      </a:lvl5pPr>
                      <a:lvl6pPr fontAlgn="base">
                        <a:lnSpc>
                          <a:spcPct val="90000"/>
                        </a:lnSpc>
                        <a:spcBef>
                          <a:spcPct val="30000"/>
                        </a:spcBef>
                        <a:spcAft>
                          <a:spcPct val="0"/>
                        </a:spcAft>
                        <a:buClr>
                          <a:schemeClr val="tx2"/>
                        </a:buClr>
                        <a:buSzPct val="80000"/>
                        <a:tabLst>
                          <a:tab pos="136525" algn="l"/>
                          <a:tab pos="731838" algn="l"/>
                        </a:tabLst>
                        <a:defRPr>
                          <a:solidFill>
                            <a:schemeClr val="tx1"/>
                          </a:solidFill>
                          <a:latin typeface="Arial" panose="020B0604020202020204" pitchFamily="34" charset="0"/>
                        </a:defRPr>
                      </a:lvl6pPr>
                      <a:lvl7pPr fontAlgn="base">
                        <a:lnSpc>
                          <a:spcPct val="90000"/>
                        </a:lnSpc>
                        <a:spcBef>
                          <a:spcPct val="30000"/>
                        </a:spcBef>
                        <a:spcAft>
                          <a:spcPct val="0"/>
                        </a:spcAft>
                        <a:buClr>
                          <a:schemeClr val="tx2"/>
                        </a:buClr>
                        <a:buSzPct val="80000"/>
                        <a:tabLst>
                          <a:tab pos="136525" algn="l"/>
                          <a:tab pos="731838" algn="l"/>
                        </a:tabLst>
                        <a:defRPr>
                          <a:solidFill>
                            <a:schemeClr val="tx1"/>
                          </a:solidFill>
                          <a:latin typeface="Arial" panose="020B0604020202020204" pitchFamily="34" charset="0"/>
                        </a:defRPr>
                      </a:lvl7pPr>
                      <a:lvl8pPr fontAlgn="base">
                        <a:lnSpc>
                          <a:spcPct val="90000"/>
                        </a:lnSpc>
                        <a:spcBef>
                          <a:spcPct val="30000"/>
                        </a:spcBef>
                        <a:spcAft>
                          <a:spcPct val="0"/>
                        </a:spcAft>
                        <a:buClr>
                          <a:schemeClr val="tx2"/>
                        </a:buClr>
                        <a:buSzPct val="80000"/>
                        <a:tabLst>
                          <a:tab pos="136525" algn="l"/>
                          <a:tab pos="731838" algn="l"/>
                        </a:tabLst>
                        <a:defRPr>
                          <a:solidFill>
                            <a:schemeClr val="tx1"/>
                          </a:solidFill>
                          <a:latin typeface="Arial" panose="020B0604020202020204" pitchFamily="34" charset="0"/>
                        </a:defRPr>
                      </a:lvl8pPr>
                      <a:lvl9pPr fontAlgn="base">
                        <a:lnSpc>
                          <a:spcPct val="90000"/>
                        </a:lnSpc>
                        <a:spcBef>
                          <a:spcPct val="30000"/>
                        </a:spcBef>
                        <a:spcAft>
                          <a:spcPct val="0"/>
                        </a:spcAft>
                        <a:buClr>
                          <a:schemeClr val="tx2"/>
                        </a:buClr>
                        <a:buSzPct val="80000"/>
                        <a:tabLst>
                          <a:tab pos="136525" algn="l"/>
                          <a:tab pos="731838" algn="l"/>
                        </a:tabLst>
                        <a:defRPr>
                          <a:solidFill>
                            <a:schemeClr val="tx1"/>
                          </a:solidFill>
                          <a:latin typeface="Arial" panose="020B0604020202020204" pitchFamily="34" charset="0"/>
                        </a:defRPr>
                      </a:lvl9pPr>
                    </a:lstStyle>
                    <a:p>
                      <a:pPr marL="176213" marR="0" lvl="0" indent="-176213" algn="l" defTabSz="914400" rtl="0" eaLnBrk="1" fontAlgn="b" latinLnBrk="0" hangingPunct="1">
                        <a:lnSpc>
                          <a:spcPct val="100000"/>
                        </a:lnSpc>
                        <a:spcBef>
                          <a:spcPct val="0"/>
                        </a:spcBef>
                        <a:spcAft>
                          <a:spcPct val="0"/>
                        </a:spcAft>
                        <a:buClrTx/>
                        <a:buSzTx/>
                        <a:buFontTx/>
                        <a:buNone/>
                        <a:tabLst>
                          <a:tab pos="136525" algn="l"/>
                          <a:tab pos="731838" algn="l"/>
                        </a:tabLst>
                      </a:pPr>
                      <a:r>
                        <a:rPr kumimoji="0" lang="en-CA" altLang="en-US" sz="9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Program Owner</a:t>
                      </a:r>
                      <a:endParaRPr kumimoji="0" lang="en-CA" altLang="en-US" sz="900" b="0" i="0" u="none" strike="noStrike" cap="none" normalizeH="0" baseline="0" dirty="0">
                        <a:ln>
                          <a:noFill/>
                        </a:ln>
                        <a:solidFill>
                          <a:schemeClr val="tx1"/>
                        </a:solidFill>
                        <a:effectLst/>
                        <a:latin typeface="Arial" panose="020B0604020202020204" pitchFamily="34" charset="0"/>
                      </a:endParaRP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solidFill>
                      <a:schemeClr val="bg1"/>
                    </a:solidFill>
                  </a:tcPr>
                </a:tc>
                <a:tc>
                  <a:txBody>
                    <a:bodyPr/>
                    <a:lstStyle>
                      <a:lvl1pPr marL="176213" indent="-176213">
                        <a:lnSpc>
                          <a:spcPct val="90000"/>
                        </a:lnSpc>
                        <a:spcBef>
                          <a:spcPct val="30000"/>
                        </a:spcBef>
                        <a:buClr>
                          <a:schemeClr val="tx2"/>
                        </a:buClr>
                        <a:buSzPct val="80000"/>
                        <a:tabLst>
                          <a:tab pos="160338" algn="l"/>
                        </a:tabLst>
                        <a:defRPr sz="2400">
                          <a:solidFill>
                            <a:schemeClr val="tx1"/>
                          </a:solidFill>
                          <a:latin typeface="Arial" panose="020B0604020202020204" pitchFamily="34" charset="0"/>
                        </a:defRPr>
                      </a:lvl1pPr>
                      <a:lvl2pPr>
                        <a:lnSpc>
                          <a:spcPct val="90000"/>
                        </a:lnSpc>
                        <a:spcBef>
                          <a:spcPct val="30000"/>
                        </a:spcBef>
                        <a:buClr>
                          <a:schemeClr val="tx2"/>
                        </a:buClr>
                        <a:buSzPct val="80000"/>
                        <a:tabLst>
                          <a:tab pos="160338" algn="l"/>
                        </a:tabLst>
                        <a:defRPr sz="2000">
                          <a:solidFill>
                            <a:schemeClr val="tx1"/>
                          </a:solidFill>
                          <a:latin typeface="Arial" panose="020B0604020202020204" pitchFamily="34" charset="0"/>
                        </a:defRPr>
                      </a:lvl2pPr>
                      <a:lvl3pPr>
                        <a:lnSpc>
                          <a:spcPct val="90000"/>
                        </a:lnSpc>
                        <a:spcBef>
                          <a:spcPct val="30000"/>
                        </a:spcBef>
                        <a:buClr>
                          <a:schemeClr val="tx2"/>
                        </a:buClr>
                        <a:buSzPct val="80000"/>
                        <a:tabLst>
                          <a:tab pos="160338" algn="l"/>
                        </a:tabLst>
                        <a:defRPr>
                          <a:solidFill>
                            <a:schemeClr val="tx1"/>
                          </a:solidFill>
                          <a:latin typeface="Arial" panose="020B0604020202020204" pitchFamily="34" charset="0"/>
                        </a:defRPr>
                      </a:lvl3pPr>
                      <a:lvl4pPr>
                        <a:lnSpc>
                          <a:spcPct val="90000"/>
                        </a:lnSpc>
                        <a:spcBef>
                          <a:spcPct val="30000"/>
                        </a:spcBef>
                        <a:buClr>
                          <a:schemeClr val="tx2"/>
                        </a:buClr>
                        <a:buSzPct val="80000"/>
                        <a:tabLst>
                          <a:tab pos="160338" algn="l"/>
                        </a:tabLst>
                        <a:defRPr>
                          <a:solidFill>
                            <a:schemeClr val="tx1"/>
                          </a:solidFill>
                          <a:latin typeface="Arial" panose="020B0604020202020204" pitchFamily="34" charset="0"/>
                        </a:defRPr>
                      </a:lvl4pPr>
                      <a:lvl5pPr>
                        <a:lnSpc>
                          <a:spcPct val="90000"/>
                        </a:lnSpc>
                        <a:spcBef>
                          <a:spcPct val="30000"/>
                        </a:spcBef>
                        <a:buClr>
                          <a:schemeClr val="tx2"/>
                        </a:buClr>
                        <a:buSzPct val="80000"/>
                        <a:tabLst>
                          <a:tab pos="160338" algn="l"/>
                        </a:tabLst>
                        <a:defRPr>
                          <a:solidFill>
                            <a:schemeClr val="tx1"/>
                          </a:solidFill>
                          <a:latin typeface="Arial" panose="020B0604020202020204" pitchFamily="34" charset="0"/>
                        </a:defRPr>
                      </a:lvl5pPr>
                      <a:lvl6pPr fontAlgn="base">
                        <a:lnSpc>
                          <a:spcPct val="90000"/>
                        </a:lnSpc>
                        <a:spcBef>
                          <a:spcPct val="30000"/>
                        </a:spcBef>
                        <a:spcAft>
                          <a:spcPct val="0"/>
                        </a:spcAft>
                        <a:buClr>
                          <a:schemeClr val="tx2"/>
                        </a:buClr>
                        <a:buSzPct val="80000"/>
                        <a:tabLst>
                          <a:tab pos="160338" algn="l"/>
                        </a:tabLst>
                        <a:defRPr>
                          <a:solidFill>
                            <a:schemeClr val="tx1"/>
                          </a:solidFill>
                          <a:latin typeface="Arial" panose="020B0604020202020204" pitchFamily="34" charset="0"/>
                        </a:defRPr>
                      </a:lvl6pPr>
                      <a:lvl7pPr fontAlgn="base">
                        <a:lnSpc>
                          <a:spcPct val="90000"/>
                        </a:lnSpc>
                        <a:spcBef>
                          <a:spcPct val="30000"/>
                        </a:spcBef>
                        <a:spcAft>
                          <a:spcPct val="0"/>
                        </a:spcAft>
                        <a:buClr>
                          <a:schemeClr val="tx2"/>
                        </a:buClr>
                        <a:buSzPct val="80000"/>
                        <a:tabLst>
                          <a:tab pos="160338" algn="l"/>
                        </a:tabLst>
                        <a:defRPr>
                          <a:solidFill>
                            <a:schemeClr val="tx1"/>
                          </a:solidFill>
                          <a:latin typeface="Arial" panose="020B0604020202020204" pitchFamily="34" charset="0"/>
                        </a:defRPr>
                      </a:lvl7pPr>
                      <a:lvl8pPr fontAlgn="base">
                        <a:lnSpc>
                          <a:spcPct val="90000"/>
                        </a:lnSpc>
                        <a:spcBef>
                          <a:spcPct val="30000"/>
                        </a:spcBef>
                        <a:spcAft>
                          <a:spcPct val="0"/>
                        </a:spcAft>
                        <a:buClr>
                          <a:schemeClr val="tx2"/>
                        </a:buClr>
                        <a:buSzPct val="80000"/>
                        <a:tabLst>
                          <a:tab pos="160338" algn="l"/>
                        </a:tabLst>
                        <a:defRPr>
                          <a:solidFill>
                            <a:schemeClr val="tx1"/>
                          </a:solidFill>
                          <a:latin typeface="Arial" panose="020B0604020202020204" pitchFamily="34" charset="0"/>
                        </a:defRPr>
                      </a:lvl8pPr>
                      <a:lvl9pPr fontAlgn="base">
                        <a:lnSpc>
                          <a:spcPct val="90000"/>
                        </a:lnSpc>
                        <a:spcBef>
                          <a:spcPct val="30000"/>
                        </a:spcBef>
                        <a:spcAft>
                          <a:spcPct val="0"/>
                        </a:spcAft>
                        <a:buClr>
                          <a:schemeClr val="tx2"/>
                        </a:buClr>
                        <a:buSzPct val="80000"/>
                        <a:tabLst>
                          <a:tab pos="160338" algn="l"/>
                        </a:tabLst>
                        <a:defRPr>
                          <a:solidFill>
                            <a:schemeClr val="tx1"/>
                          </a:solidFill>
                          <a:latin typeface="Arial" panose="020B0604020202020204" pitchFamily="34" charset="0"/>
                        </a:defRPr>
                      </a:lvl9pPr>
                    </a:lstStyle>
                    <a:p>
                      <a:pPr marL="176213" marR="0" lvl="0" indent="-176213" algn="l" defTabSz="914400" rtl="0" eaLnBrk="1" fontAlgn="b" latinLnBrk="0" hangingPunct="1">
                        <a:lnSpc>
                          <a:spcPct val="100000"/>
                        </a:lnSpc>
                        <a:spcBef>
                          <a:spcPct val="0"/>
                        </a:spcBef>
                        <a:spcAft>
                          <a:spcPct val="0"/>
                        </a:spcAft>
                        <a:buClrTx/>
                        <a:buSzTx/>
                        <a:buFontTx/>
                        <a:buNone/>
                        <a:tabLst>
                          <a:tab pos="160338" algn="l"/>
                        </a:tabLst>
                      </a:pPr>
                      <a:r>
                        <a:rPr kumimoji="0" lang="en-CA" altLang="en-US" sz="9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Chief Information Officer</a:t>
                      </a:r>
                      <a:endParaRPr kumimoji="0" lang="en-CA" altLang="en-US" sz="900" b="0" i="0" u="none" strike="noStrike" cap="none" normalizeH="0" baseline="0" dirty="0">
                        <a:ln>
                          <a:noFill/>
                        </a:ln>
                        <a:solidFill>
                          <a:schemeClr val="tx1"/>
                        </a:solidFill>
                        <a:effectLst/>
                        <a:latin typeface="Arial" panose="020B0604020202020204" pitchFamily="34" charset="0"/>
                      </a:endParaRP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0793">
                <a:tc>
                  <a:txBody>
                    <a:bodyPr/>
                    <a:lstStyle/>
                    <a:p>
                      <a:pPr marL="176213" marR="0" lvl="0" indent="-176213" algn="l" defTabSz="914400" rtl="0" eaLnBrk="1" fontAlgn="b" latinLnBrk="0" hangingPunct="1">
                        <a:lnSpc>
                          <a:spcPct val="100000"/>
                        </a:lnSpc>
                        <a:spcBef>
                          <a:spcPct val="0"/>
                        </a:spcBef>
                        <a:spcAft>
                          <a:spcPct val="0"/>
                        </a:spcAft>
                        <a:buClrTx/>
                        <a:buSzTx/>
                        <a:buFontTx/>
                        <a:buNone/>
                        <a:tabLst>
                          <a:tab pos="160338" algn="l"/>
                        </a:tabLst>
                      </a:pPr>
                      <a:r>
                        <a:rPr kumimoji="0" lang="en-CA" sz="9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Mike Faust</a:t>
                      </a: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tc>
                  <a:txBody>
                    <a:bodyPr/>
                    <a:lstStyle/>
                    <a:p>
                      <a:pPr marL="176213" marR="0" lvl="0" indent="-176213" algn="l" defTabSz="914400" rtl="0" eaLnBrk="1" fontAlgn="b" latinLnBrk="0" hangingPunct="1">
                        <a:lnSpc>
                          <a:spcPct val="100000"/>
                        </a:lnSpc>
                        <a:spcBef>
                          <a:spcPct val="0"/>
                        </a:spcBef>
                        <a:spcAft>
                          <a:spcPct val="0"/>
                        </a:spcAft>
                        <a:buClrTx/>
                        <a:buSzTx/>
                        <a:buFontTx/>
                        <a:buNone/>
                        <a:tabLst>
                          <a:tab pos="160338" algn="l"/>
                        </a:tabLst>
                      </a:pPr>
                      <a:r>
                        <a:rPr kumimoji="0" lang="en-CA" sz="9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Business Sponsor - Steering Committee</a:t>
                      </a: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tc>
                  <a:txBody>
                    <a:bodyPr/>
                    <a:lstStyle/>
                    <a:p>
                      <a:pPr marL="176213" marR="0" lvl="0" indent="-176213" algn="l" defTabSz="914400" rtl="0" eaLnBrk="1" fontAlgn="b" latinLnBrk="0" hangingPunct="1">
                        <a:lnSpc>
                          <a:spcPct val="100000"/>
                        </a:lnSpc>
                        <a:spcBef>
                          <a:spcPct val="0"/>
                        </a:spcBef>
                        <a:spcAft>
                          <a:spcPct val="0"/>
                        </a:spcAft>
                        <a:buClrTx/>
                        <a:buSzTx/>
                        <a:buFontTx/>
                        <a:buNone/>
                        <a:tabLst>
                          <a:tab pos="160338" algn="l"/>
                        </a:tabLst>
                      </a:pPr>
                      <a:r>
                        <a:rPr kumimoji="0" lang="en-CA" sz="9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Deputy Director, Continuous Improvement</a:t>
                      </a: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20793">
                <a:tc>
                  <a:txBody>
                    <a:bodyPr/>
                    <a:lstStyle/>
                    <a:p>
                      <a:pPr marL="176213" marR="0" lvl="0" indent="-176213" algn="l" defTabSz="914400" rtl="0" eaLnBrk="1" fontAlgn="b" latinLnBrk="0" hangingPunct="1">
                        <a:lnSpc>
                          <a:spcPct val="100000"/>
                        </a:lnSpc>
                        <a:spcBef>
                          <a:spcPct val="0"/>
                        </a:spcBef>
                        <a:spcAft>
                          <a:spcPct val="0"/>
                        </a:spcAft>
                        <a:buClrTx/>
                        <a:buSzTx/>
                        <a:buFontTx/>
                        <a:buNone/>
                        <a:tabLst>
                          <a:tab pos="160338" algn="l"/>
                        </a:tabLst>
                      </a:pPr>
                      <a:r>
                        <a:rPr kumimoji="0" lang="en-CA" sz="9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Shalom Jacobs</a:t>
                      </a: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solidFill>
                      <a:schemeClr val="bg1"/>
                    </a:solidFill>
                  </a:tcPr>
                </a:tc>
                <a:tc>
                  <a:txBody>
                    <a:bodyPr/>
                    <a:lstStyle/>
                    <a:p>
                      <a:pPr marL="176213" marR="0" lvl="0" indent="-176213" algn="l" defTabSz="914400" rtl="0" eaLnBrk="1" fontAlgn="b" latinLnBrk="0" hangingPunct="1">
                        <a:lnSpc>
                          <a:spcPct val="100000"/>
                        </a:lnSpc>
                        <a:spcBef>
                          <a:spcPct val="0"/>
                        </a:spcBef>
                        <a:spcAft>
                          <a:spcPct val="0"/>
                        </a:spcAft>
                        <a:buClrTx/>
                        <a:buSzTx/>
                        <a:buFontTx/>
                        <a:buNone/>
                        <a:tabLst>
                          <a:tab pos="160338" algn="l"/>
                        </a:tabLst>
                      </a:pPr>
                      <a:r>
                        <a:rPr kumimoji="0" lang="en-CA" sz="9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Business Sponsor - Steering Committee</a:t>
                      </a: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solidFill>
                      <a:schemeClr val="bg1"/>
                    </a:solidFill>
                  </a:tcPr>
                </a:tc>
                <a:tc>
                  <a:txBody>
                    <a:bodyPr/>
                    <a:lstStyle/>
                    <a:p>
                      <a:pPr marL="176213" marR="0" lvl="0" indent="-176213" algn="l" defTabSz="914400" rtl="0" eaLnBrk="1" fontAlgn="b" latinLnBrk="0" hangingPunct="1">
                        <a:lnSpc>
                          <a:spcPct val="100000"/>
                        </a:lnSpc>
                        <a:spcBef>
                          <a:spcPct val="0"/>
                        </a:spcBef>
                        <a:spcAft>
                          <a:spcPct val="0"/>
                        </a:spcAft>
                        <a:buClrTx/>
                        <a:buSzTx/>
                        <a:buFontTx/>
                        <a:buNone/>
                        <a:tabLst>
                          <a:tab pos="160338" algn="l"/>
                        </a:tabLst>
                      </a:pPr>
                      <a:r>
                        <a:rPr kumimoji="0" lang="en-CA" sz="9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Deputy Director, Field Operations</a:t>
                      </a: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120793">
                <a:tc>
                  <a:txBody>
                    <a:bodyPr/>
                    <a:lstStyle/>
                    <a:p>
                      <a:pPr marL="176213" marR="0" lvl="0" indent="-176213" algn="l" defTabSz="914400" rtl="0" eaLnBrk="1" fontAlgn="b" latinLnBrk="0" hangingPunct="1">
                        <a:lnSpc>
                          <a:spcPct val="100000"/>
                        </a:lnSpc>
                        <a:spcBef>
                          <a:spcPct val="0"/>
                        </a:spcBef>
                        <a:spcAft>
                          <a:spcPct val="0"/>
                        </a:spcAft>
                        <a:buClrTx/>
                        <a:buSzTx/>
                        <a:buFontTx/>
                        <a:buNone/>
                        <a:tabLst>
                          <a:tab pos="160338" algn="l"/>
                        </a:tabLst>
                      </a:pPr>
                      <a:r>
                        <a:rPr kumimoji="0" lang="en-CA" sz="9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Greg McKay</a:t>
                      </a: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solidFill>
                      <a:schemeClr val="bg1"/>
                    </a:solidFill>
                  </a:tcPr>
                </a:tc>
                <a:tc>
                  <a:txBody>
                    <a:bodyPr/>
                    <a:lstStyle/>
                    <a:p>
                      <a:pPr marL="176213" marR="0" lvl="0" indent="-176213" algn="l" defTabSz="914400" rtl="0" eaLnBrk="1" fontAlgn="b" latinLnBrk="0" hangingPunct="1">
                        <a:lnSpc>
                          <a:spcPct val="100000"/>
                        </a:lnSpc>
                        <a:spcBef>
                          <a:spcPct val="0"/>
                        </a:spcBef>
                        <a:spcAft>
                          <a:spcPct val="0"/>
                        </a:spcAft>
                        <a:buClrTx/>
                        <a:buSzTx/>
                        <a:buFontTx/>
                        <a:buNone/>
                        <a:tabLst>
                          <a:tab pos="160338" algn="l"/>
                        </a:tabLst>
                      </a:pPr>
                      <a:r>
                        <a:rPr kumimoji="0" lang="en-CA" sz="9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DCS Executive – Steering Committee</a:t>
                      </a: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solidFill>
                      <a:schemeClr val="bg1"/>
                    </a:solidFill>
                  </a:tcPr>
                </a:tc>
                <a:tc>
                  <a:txBody>
                    <a:bodyPr/>
                    <a:lstStyle/>
                    <a:p>
                      <a:pPr marL="176213" marR="0" lvl="0" indent="-176213" algn="l" defTabSz="914400" rtl="0" eaLnBrk="1" fontAlgn="b" latinLnBrk="0" hangingPunct="1">
                        <a:lnSpc>
                          <a:spcPct val="100000"/>
                        </a:lnSpc>
                        <a:spcBef>
                          <a:spcPct val="0"/>
                        </a:spcBef>
                        <a:spcAft>
                          <a:spcPct val="0"/>
                        </a:spcAft>
                        <a:buClrTx/>
                        <a:buSzTx/>
                        <a:buFontTx/>
                        <a:buNone/>
                        <a:tabLst>
                          <a:tab pos="160338" algn="l"/>
                        </a:tabLst>
                      </a:pPr>
                      <a:r>
                        <a:rPr kumimoji="0" lang="en-CA" sz="9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Director, Arizona DCS </a:t>
                      </a: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120793">
                <a:tc>
                  <a:txBody>
                    <a:bodyPr/>
                    <a:lstStyle/>
                    <a:p>
                      <a:pPr marL="176213" marR="0" lvl="0" indent="-176213" algn="l" defTabSz="914400" rtl="0" eaLnBrk="1" fontAlgn="b" latinLnBrk="0" hangingPunct="1">
                        <a:lnSpc>
                          <a:spcPct val="100000"/>
                        </a:lnSpc>
                        <a:spcBef>
                          <a:spcPct val="0"/>
                        </a:spcBef>
                        <a:spcAft>
                          <a:spcPct val="0"/>
                        </a:spcAft>
                        <a:buClrTx/>
                        <a:buSzTx/>
                        <a:buFontTx/>
                        <a:buNone/>
                        <a:tabLst>
                          <a:tab pos="160338" algn="l"/>
                        </a:tabLst>
                      </a:pPr>
                      <a:r>
                        <a:rPr kumimoji="0" lang="en-CA" sz="9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Katherine </a:t>
                      </a:r>
                      <a:r>
                        <a:rPr kumimoji="0" lang="en-CA" sz="900" b="1" i="0" u="none" strike="noStrike" kern="1200" cap="none" normalizeH="0" baseline="0" dirty="0" err="1">
                          <a:ln>
                            <a:noFill/>
                          </a:ln>
                          <a:solidFill>
                            <a:schemeClr val="tx1"/>
                          </a:solidFill>
                          <a:effectLst/>
                          <a:latin typeface="Arial" panose="020B0604020202020204" pitchFamily="34" charset="0"/>
                          <a:ea typeface="+mn-ea"/>
                          <a:cs typeface="Arial" panose="020B0604020202020204" pitchFamily="34" charset="0"/>
                        </a:rPr>
                        <a:t>Guffey</a:t>
                      </a:r>
                      <a:endParaRPr kumimoji="0" lang="en-CA" sz="9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tc>
                  <a:txBody>
                    <a:bodyPr/>
                    <a:lstStyle/>
                    <a:p>
                      <a:pPr marL="176213" marR="0" lvl="0" indent="-176213" algn="l" defTabSz="914400" rtl="0" eaLnBrk="1" fontAlgn="b" latinLnBrk="0" hangingPunct="1">
                        <a:lnSpc>
                          <a:spcPct val="100000"/>
                        </a:lnSpc>
                        <a:spcBef>
                          <a:spcPct val="0"/>
                        </a:spcBef>
                        <a:spcAft>
                          <a:spcPct val="0"/>
                        </a:spcAft>
                        <a:buClrTx/>
                        <a:buSzTx/>
                        <a:buFontTx/>
                        <a:buNone/>
                        <a:tabLst>
                          <a:tab pos="160338" algn="l"/>
                        </a:tabLst>
                      </a:pPr>
                      <a:r>
                        <a:rPr kumimoji="0" lang="en-CA" sz="9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Advisory Committee</a:t>
                      </a: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tc>
                  <a:txBody>
                    <a:bodyPr/>
                    <a:lstStyle/>
                    <a:p>
                      <a:pPr marL="176213" marR="0" lvl="0" indent="-176213" algn="l" defTabSz="914400" rtl="0" eaLnBrk="1" fontAlgn="b" latinLnBrk="0" hangingPunct="1">
                        <a:lnSpc>
                          <a:spcPct val="100000"/>
                        </a:lnSpc>
                        <a:spcBef>
                          <a:spcPct val="0"/>
                        </a:spcBef>
                        <a:spcAft>
                          <a:spcPct val="0"/>
                        </a:spcAft>
                        <a:buClrTx/>
                        <a:buSzTx/>
                        <a:buFontTx/>
                        <a:buNone/>
                        <a:tabLst>
                          <a:tab pos="160338" algn="l"/>
                        </a:tabLst>
                      </a:pPr>
                      <a:r>
                        <a:rPr kumimoji="0" lang="en-CA" sz="9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Chief Quality Improvement Officer</a:t>
                      </a: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2079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CA" altLang="en-US" sz="900" b="1" i="0" u="none" strike="noStrike" cap="none" normalizeH="0" baseline="0" dirty="0">
                          <a:ln>
                            <a:noFill/>
                          </a:ln>
                          <a:solidFill>
                            <a:schemeClr val="tx1"/>
                          </a:solidFill>
                          <a:effectLst/>
                          <a:latin typeface="Arial" panose="020B0604020202020204" pitchFamily="34" charset="0"/>
                        </a:rPr>
                        <a:t>Jay Cline</a:t>
                      </a: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tc>
                  <a:txBody>
                    <a:bodyPr/>
                    <a:lstStyle/>
                    <a:p>
                      <a:pPr marL="176213" marR="0" lvl="0" indent="-176213" algn="l" defTabSz="914400" rtl="0" eaLnBrk="1" fontAlgn="b" latinLnBrk="0" hangingPunct="1">
                        <a:lnSpc>
                          <a:spcPct val="100000"/>
                        </a:lnSpc>
                        <a:spcBef>
                          <a:spcPct val="0"/>
                        </a:spcBef>
                        <a:spcAft>
                          <a:spcPct val="0"/>
                        </a:spcAft>
                        <a:buClrTx/>
                        <a:buSzTx/>
                        <a:buFontTx/>
                        <a:buNone/>
                        <a:tabLst>
                          <a:tab pos="136525" algn="l"/>
                          <a:tab pos="731838" algn="l"/>
                        </a:tabLst>
                      </a:pPr>
                      <a:r>
                        <a:rPr kumimoji="0" lang="en-CA" altLang="en-US" sz="900" b="0" i="0" u="none" strike="noStrike" cap="none" normalizeH="0" baseline="0" dirty="0">
                          <a:ln>
                            <a:noFill/>
                          </a:ln>
                          <a:solidFill>
                            <a:schemeClr val="tx1"/>
                          </a:solidFill>
                          <a:effectLst/>
                          <a:latin typeface="Arial" panose="020B0604020202020204" pitchFamily="34" charset="0"/>
                        </a:rPr>
                        <a:t>Infrastructure Architect</a:t>
                      </a: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tc>
                  <a:txBody>
                    <a:bodyPr/>
                    <a:lstStyle/>
                    <a:p>
                      <a:pPr marL="176213" marR="0" lvl="0" indent="-176213" algn="l" defTabSz="914400" rtl="0" eaLnBrk="1" fontAlgn="b" latinLnBrk="0" hangingPunct="1">
                        <a:lnSpc>
                          <a:spcPct val="100000"/>
                        </a:lnSpc>
                        <a:spcBef>
                          <a:spcPct val="0"/>
                        </a:spcBef>
                        <a:spcAft>
                          <a:spcPct val="0"/>
                        </a:spcAft>
                        <a:buClrTx/>
                        <a:buSzTx/>
                        <a:buFontTx/>
                        <a:buNone/>
                        <a:tabLst>
                          <a:tab pos="160338" algn="l"/>
                        </a:tabLst>
                        <a:defRPr/>
                      </a:pPr>
                      <a:r>
                        <a:rPr kumimoji="0" lang="en-CA" altLang="en-US" sz="900" b="0" i="0" u="none" strike="noStrike" cap="none" normalizeH="0" baseline="0" dirty="0">
                          <a:ln>
                            <a:noFill/>
                          </a:ln>
                          <a:solidFill>
                            <a:schemeClr val="tx1"/>
                          </a:solidFill>
                          <a:effectLst/>
                          <a:latin typeface="Arial" panose="020B0604020202020204" pitchFamily="34" charset="0"/>
                        </a:rPr>
                        <a:t>Infrastructure Architect</a:t>
                      </a: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12079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CA" altLang="en-US" sz="900" b="1" i="0" u="none" strike="noStrike" cap="none" normalizeH="0" baseline="0" dirty="0" err="1">
                          <a:ln>
                            <a:noFill/>
                          </a:ln>
                          <a:solidFill>
                            <a:schemeClr val="tx1"/>
                          </a:solidFill>
                          <a:effectLst/>
                          <a:latin typeface="Arial" panose="020B0604020202020204" pitchFamily="34" charset="0"/>
                        </a:rPr>
                        <a:t>Nilesh</a:t>
                      </a:r>
                      <a:r>
                        <a:rPr kumimoji="0" lang="en-CA" altLang="en-US" sz="900" b="1" i="0" u="none" strike="noStrike" cap="none" normalizeH="0" baseline="0" dirty="0">
                          <a:ln>
                            <a:noFill/>
                          </a:ln>
                          <a:solidFill>
                            <a:schemeClr val="tx1"/>
                          </a:solidFill>
                          <a:effectLst/>
                          <a:latin typeface="Arial" panose="020B0604020202020204" pitchFamily="34" charset="0"/>
                        </a:rPr>
                        <a:t> </a:t>
                      </a:r>
                      <a:r>
                        <a:rPr kumimoji="0" lang="en-CA" altLang="en-US" sz="900" b="1" i="0" u="none" strike="noStrike" cap="none" normalizeH="0" baseline="0" dirty="0" err="1">
                          <a:ln>
                            <a:noFill/>
                          </a:ln>
                          <a:solidFill>
                            <a:schemeClr val="tx1"/>
                          </a:solidFill>
                          <a:effectLst/>
                          <a:latin typeface="Arial" panose="020B0604020202020204" pitchFamily="34" charset="0"/>
                        </a:rPr>
                        <a:t>Galande</a:t>
                      </a:r>
                      <a:endParaRPr kumimoji="0" lang="en-CA" altLang="en-US" sz="900" b="1" i="0" u="none" strike="noStrike" cap="none" normalizeH="0" baseline="0" dirty="0">
                        <a:ln>
                          <a:noFill/>
                        </a:ln>
                        <a:solidFill>
                          <a:schemeClr val="tx1"/>
                        </a:solidFill>
                        <a:effectLst/>
                        <a:latin typeface="Arial" panose="020B0604020202020204" pitchFamily="34" charset="0"/>
                      </a:endParaRP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tc>
                  <a:txBody>
                    <a:bodyPr/>
                    <a:lstStyle/>
                    <a:p>
                      <a:pPr marL="176213" marR="0" lvl="0" indent="-176213" algn="l" defTabSz="914400" rtl="0" eaLnBrk="1" fontAlgn="b" latinLnBrk="0" hangingPunct="1">
                        <a:lnSpc>
                          <a:spcPct val="100000"/>
                        </a:lnSpc>
                        <a:spcBef>
                          <a:spcPct val="0"/>
                        </a:spcBef>
                        <a:spcAft>
                          <a:spcPct val="0"/>
                        </a:spcAft>
                        <a:buClrTx/>
                        <a:buSzTx/>
                        <a:buFontTx/>
                        <a:buNone/>
                        <a:tabLst>
                          <a:tab pos="136525" algn="l"/>
                          <a:tab pos="731838" algn="l"/>
                        </a:tabLst>
                      </a:pPr>
                      <a:r>
                        <a:rPr kumimoji="0" lang="en-CA" altLang="en-US" sz="900" b="0" i="0" u="none" strike="noStrike" cap="none" normalizeH="0" baseline="0" dirty="0">
                          <a:ln>
                            <a:noFill/>
                          </a:ln>
                          <a:solidFill>
                            <a:schemeClr val="tx1"/>
                          </a:solidFill>
                          <a:effectLst/>
                          <a:latin typeface="Arial" panose="020B0604020202020204" pitchFamily="34" charset="0"/>
                        </a:rPr>
                        <a:t>Solutions Architect</a:t>
                      </a: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tc>
                  <a:txBody>
                    <a:bodyPr/>
                    <a:lstStyle/>
                    <a:p>
                      <a:pPr marL="176213" marR="0" lvl="0" indent="-176213" algn="l" defTabSz="914400" rtl="0" eaLnBrk="1" fontAlgn="b" latinLnBrk="0" hangingPunct="1">
                        <a:lnSpc>
                          <a:spcPct val="100000"/>
                        </a:lnSpc>
                        <a:spcBef>
                          <a:spcPct val="0"/>
                        </a:spcBef>
                        <a:spcAft>
                          <a:spcPct val="0"/>
                        </a:spcAft>
                        <a:buClrTx/>
                        <a:buSzTx/>
                        <a:buFontTx/>
                        <a:buNone/>
                        <a:tabLst>
                          <a:tab pos="160338" algn="l"/>
                        </a:tabLst>
                      </a:pPr>
                      <a:r>
                        <a:rPr kumimoji="0" lang="en-CA" altLang="en-US" sz="900" b="0" i="0" u="none" strike="noStrike" cap="none" normalizeH="0" baseline="0" dirty="0">
                          <a:ln>
                            <a:noFill/>
                          </a:ln>
                          <a:solidFill>
                            <a:schemeClr val="tx1"/>
                          </a:solidFill>
                          <a:effectLst/>
                          <a:latin typeface="Arial" panose="020B0604020202020204" pitchFamily="34" charset="0"/>
                        </a:rPr>
                        <a:t>Applications Manager</a:t>
                      </a: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20793">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a:lnSpc>
                          <a:spcPct val="90000"/>
                        </a:lnSpc>
                        <a:spcBef>
                          <a:spcPct val="30000"/>
                        </a:spcBef>
                        <a:buClr>
                          <a:schemeClr val="tx2"/>
                        </a:buClr>
                        <a:buSzPct val="80000"/>
                        <a:defRPr sz="2000">
                          <a:solidFill>
                            <a:schemeClr val="tx1"/>
                          </a:solidFill>
                          <a:latin typeface="Arial" panose="020B0604020202020204" pitchFamily="34" charset="0"/>
                        </a:defRPr>
                      </a:lvl2pPr>
                      <a:lvl3pPr>
                        <a:lnSpc>
                          <a:spcPct val="90000"/>
                        </a:lnSpc>
                        <a:spcBef>
                          <a:spcPct val="30000"/>
                        </a:spcBef>
                        <a:buClr>
                          <a:schemeClr val="tx2"/>
                        </a:buClr>
                        <a:buSzPct val="80000"/>
                        <a:defRPr>
                          <a:solidFill>
                            <a:schemeClr val="tx1"/>
                          </a:solidFill>
                          <a:latin typeface="Arial" panose="020B0604020202020204" pitchFamily="34" charset="0"/>
                        </a:defRPr>
                      </a:lvl3pPr>
                      <a:lvl4pPr>
                        <a:lnSpc>
                          <a:spcPct val="90000"/>
                        </a:lnSpc>
                        <a:spcBef>
                          <a:spcPct val="30000"/>
                        </a:spcBef>
                        <a:buClr>
                          <a:schemeClr val="tx2"/>
                        </a:buClr>
                        <a:buSzPct val="80000"/>
                        <a:defRPr>
                          <a:solidFill>
                            <a:schemeClr val="tx1"/>
                          </a:solidFill>
                          <a:latin typeface="Arial" panose="020B0604020202020204" pitchFamily="34" charset="0"/>
                        </a:defRPr>
                      </a:lvl4pPr>
                      <a:lvl5pPr>
                        <a:lnSpc>
                          <a:spcPct val="90000"/>
                        </a:lnSpc>
                        <a:spcBef>
                          <a:spcPct val="30000"/>
                        </a:spcBef>
                        <a:buClr>
                          <a:schemeClr val="tx2"/>
                        </a:buClr>
                        <a:buSzPct val="80000"/>
                        <a:defRPr>
                          <a:solidFill>
                            <a:schemeClr val="tx1"/>
                          </a:solidFill>
                          <a:latin typeface="Arial" panose="020B0604020202020204" pitchFamily="34" charset="0"/>
                        </a:defRPr>
                      </a:lvl5pPr>
                      <a:lvl6pPr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CA" altLang="en-US" sz="900" b="1" i="0" u="none" strike="noStrike" cap="none" normalizeH="0" baseline="0" dirty="0">
                          <a:ln>
                            <a:noFill/>
                          </a:ln>
                          <a:solidFill>
                            <a:schemeClr val="tx1"/>
                          </a:solidFill>
                          <a:effectLst/>
                          <a:latin typeface="Arial" panose="020B0604020202020204" pitchFamily="34" charset="0"/>
                        </a:rPr>
                        <a:t>Joe </a:t>
                      </a:r>
                      <a:r>
                        <a:rPr kumimoji="0" lang="en-CA" altLang="en-US" sz="900" b="1" i="0" u="none" strike="noStrike" cap="none" normalizeH="0" baseline="0" dirty="0" err="1">
                          <a:ln>
                            <a:noFill/>
                          </a:ln>
                          <a:solidFill>
                            <a:schemeClr val="tx1"/>
                          </a:solidFill>
                          <a:effectLst/>
                          <a:latin typeface="Arial" panose="020B0604020202020204" pitchFamily="34" charset="0"/>
                        </a:rPr>
                        <a:t>Baile</a:t>
                      </a:r>
                      <a:endParaRPr kumimoji="0" lang="en-CA" altLang="en-US" sz="900" b="1" i="0" u="none" strike="noStrike" cap="none" normalizeH="0" baseline="0" dirty="0">
                        <a:ln>
                          <a:noFill/>
                        </a:ln>
                        <a:solidFill>
                          <a:schemeClr val="tx1"/>
                        </a:solidFill>
                        <a:effectLst/>
                        <a:latin typeface="Arial" panose="020B0604020202020204" pitchFamily="34" charset="0"/>
                      </a:endParaRP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tc>
                  <a:txBody>
                    <a:bodyPr/>
                    <a:lstStyle>
                      <a:lvl1pPr marL="176213" indent="-176213">
                        <a:lnSpc>
                          <a:spcPct val="90000"/>
                        </a:lnSpc>
                        <a:spcBef>
                          <a:spcPct val="30000"/>
                        </a:spcBef>
                        <a:buClr>
                          <a:schemeClr val="tx2"/>
                        </a:buClr>
                        <a:buSzPct val="80000"/>
                        <a:tabLst>
                          <a:tab pos="136525" algn="l"/>
                          <a:tab pos="731838" algn="l"/>
                        </a:tabLst>
                        <a:defRPr sz="2400">
                          <a:solidFill>
                            <a:schemeClr val="tx1"/>
                          </a:solidFill>
                          <a:latin typeface="Arial" panose="020B0604020202020204" pitchFamily="34" charset="0"/>
                        </a:defRPr>
                      </a:lvl1pPr>
                      <a:lvl2pPr indent="-166688">
                        <a:lnSpc>
                          <a:spcPct val="90000"/>
                        </a:lnSpc>
                        <a:spcBef>
                          <a:spcPct val="30000"/>
                        </a:spcBef>
                        <a:buClr>
                          <a:schemeClr val="tx2"/>
                        </a:buClr>
                        <a:buSzPct val="80000"/>
                        <a:tabLst>
                          <a:tab pos="136525" algn="l"/>
                          <a:tab pos="731838" algn="l"/>
                        </a:tabLst>
                        <a:defRPr sz="2000">
                          <a:solidFill>
                            <a:schemeClr val="tx1"/>
                          </a:solidFill>
                          <a:latin typeface="Arial" panose="020B0604020202020204" pitchFamily="34" charset="0"/>
                        </a:defRPr>
                      </a:lvl2pPr>
                      <a:lvl3pPr>
                        <a:lnSpc>
                          <a:spcPct val="90000"/>
                        </a:lnSpc>
                        <a:spcBef>
                          <a:spcPct val="30000"/>
                        </a:spcBef>
                        <a:buClr>
                          <a:schemeClr val="tx2"/>
                        </a:buClr>
                        <a:buSzPct val="80000"/>
                        <a:tabLst>
                          <a:tab pos="136525" algn="l"/>
                          <a:tab pos="731838" algn="l"/>
                        </a:tabLst>
                        <a:defRPr>
                          <a:solidFill>
                            <a:schemeClr val="tx1"/>
                          </a:solidFill>
                          <a:latin typeface="Arial" panose="020B0604020202020204" pitchFamily="34" charset="0"/>
                        </a:defRPr>
                      </a:lvl3pPr>
                      <a:lvl4pPr>
                        <a:lnSpc>
                          <a:spcPct val="90000"/>
                        </a:lnSpc>
                        <a:spcBef>
                          <a:spcPct val="30000"/>
                        </a:spcBef>
                        <a:buClr>
                          <a:schemeClr val="tx2"/>
                        </a:buClr>
                        <a:buSzPct val="80000"/>
                        <a:tabLst>
                          <a:tab pos="136525" algn="l"/>
                          <a:tab pos="731838" algn="l"/>
                        </a:tabLst>
                        <a:defRPr>
                          <a:solidFill>
                            <a:schemeClr val="tx1"/>
                          </a:solidFill>
                          <a:latin typeface="Arial" panose="020B0604020202020204" pitchFamily="34" charset="0"/>
                        </a:defRPr>
                      </a:lvl4pPr>
                      <a:lvl5pPr>
                        <a:lnSpc>
                          <a:spcPct val="90000"/>
                        </a:lnSpc>
                        <a:spcBef>
                          <a:spcPct val="30000"/>
                        </a:spcBef>
                        <a:buClr>
                          <a:schemeClr val="tx2"/>
                        </a:buClr>
                        <a:buSzPct val="80000"/>
                        <a:tabLst>
                          <a:tab pos="136525" algn="l"/>
                          <a:tab pos="731838" algn="l"/>
                        </a:tabLst>
                        <a:defRPr>
                          <a:solidFill>
                            <a:schemeClr val="tx1"/>
                          </a:solidFill>
                          <a:latin typeface="Arial" panose="020B0604020202020204" pitchFamily="34" charset="0"/>
                        </a:defRPr>
                      </a:lvl5pPr>
                      <a:lvl6pPr fontAlgn="base">
                        <a:lnSpc>
                          <a:spcPct val="90000"/>
                        </a:lnSpc>
                        <a:spcBef>
                          <a:spcPct val="30000"/>
                        </a:spcBef>
                        <a:spcAft>
                          <a:spcPct val="0"/>
                        </a:spcAft>
                        <a:buClr>
                          <a:schemeClr val="tx2"/>
                        </a:buClr>
                        <a:buSzPct val="80000"/>
                        <a:tabLst>
                          <a:tab pos="136525" algn="l"/>
                          <a:tab pos="731838" algn="l"/>
                        </a:tabLst>
                        <a:defRPr>
                          <a:solidFill>
                            <a:schemeClr val="tx1"/>
                          </a:solidFill>
                          <a:latin typeface="Arial" panose="020B0604020202020204" pitchFamily="34" charset="0"/>
                        </a:defRPr>
                      </a:lvl6pPr>
                      <a:lvl7pPr fontAlgn="base">
                        <a:lnSpc>
                          <a:spcPct val="90000"/>
                        </a:lnSpc>
                        <a:spcBef>
                          <a:spcPct val="30000"/>
                        </a:spcBef>
                        <a:spcAft>
                          <a:spcPct val="0"/>
                        </a:spcAft>
                        <a:buClr>
                          <a:schemeClr val="tx2"/>
                        </a:buClr>
                        <a:buSzPct val="80000"/>
                        <a:tabLst>
                          <a:tab pos="136525" algn="l"/>
                          <a:tab pos="731838" algn="l"/>
                        </a:tabLst>
                        <a:defRPr>
                          <a:solidFill>
                            <a:schemeClr val="tx1"/>
                          </a:solidFill>
                          <a:latin typeface="Arial" panose="020B0604020202020204" pitchFamily="34" charset="0"/>
                        </a:defRPr>
                      </a:lvl7pPr>
                      <a:lvl8pPr fontAlgn="base">
                        <a:lnSpc>
                          <a:spcPct val="90000"/>
                        </a:lnSpc>
                        <a:spcBef>
                          <a:spcPct val="30000"/>
                        </a:spcBef>
                        <a:spcAft>
                          <a:spcPct val="0"/>
                        </a:spcAft>
                        <a:buClr>
                          <a:schemeClr val="tx2"/>
                        </a:buClr>
                        <a:buSzPct val="80000"/>
                        <a:tabLst>
                          <a:tab pos="136525" algn="l"/>
                          <a:tab pos="731838" algn="l"/>
                        </a:tabLst>
                        <a:defRPr>
                          <a:solidFill>
                            <a:schemeClr val="tx1"/>
                          </a:solidFill>
                          <a:latin typeface="Arial" panose="020B0604020202020204" pitchFamily="34" charset="0"/>
                        </a:defRPr>
                      </a:lvl8pPr>
                      <a:lvl9pPr fontAlgn="base">
                        <a:lnSpc>
                          <a:spcPct val="90000"/>
                        </a:lnSpc>
                        <a:spcBef>
                          <a:spcPct val="30000"/>
                        </a:spcBef>
                        <a:spcAft>
                          <a:spcPct val="0"/>
                        </a:spcAft>
                        <a:buClr>
                          <a:schemeClr val="tx2"/>
                        </a:buClr>
                        <a:buSzPct val="80000"/>
                        <a:tabLst>
                          <a:tab pos="136525" algn="l"/>
                          <a:tab pos="731838" algn="l"/>
                        </a:tabLst>
                        <a:defRPr>
                          <a:solidFill>
                            <a:schemeClr val="tx1"/>
                          </a:solidFill>
                          <a:latin typeface="Arial" panose="020B0604020202020204" pitchFamily="34" charset="0"/>
                        </a:defRPr>
                      </a:lvl9pPr>
                    </a:lstStyle>
                    <a:p>
                      <a:pPr marL="176213" marR="0" lvl="0" indent="-176213" algn="l" defTabSz="914400" rtl="0" eaLnBrk="1" fontAlgn="b" latinLnBrk="0" hangingPunct="1">
                        <a:lnSpc>
                          <a:spcPct val="100000"/>
                        </a:lnSpc>
                        <a:spcBef>
                          <a:spcPct val="0"/>
                        </a:spcBef>
                        <a:spcAft>
                          <a:spcPct val="0"/>
                        </a:spcAft>
                        <a:buClrTx/>
                        <a:buSzTx/>
                        <a:buFontTx/>
                        <a:buNone/>
                        <a:tabLst>
                          <a:tab pos="136525" algn="l"/>
                          <a:tab pos="731838" algn="l"/>
                        </a:tabLst>
                      </a:pPr>
                      <a:r>
                        <a:rPr kumimoji="0" lang="en-CA" altLang="en-US" sz="900" b="0" i="0" u="none" strike="noStrike" cap="none" normalizeH="0" baseline="0" dirty="0">
                          <a:ln>
                            <a:noFill/>
                          </a:ln>
                          <a:solidFill>
                            <a:schemeClr val="tx1"/>
                          </a:solidFill>
                          <a:effectLst/>
                          <a:latin typeface="Arial" panose="020B0604020202020204" pitchFamily="34" charset="0"/>
                        </a:rPr>
                        <a:t>Program Advisor</a:t>
                      </a: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tc>
                  <a:txBody>
                    <a:bodyPr/>
                    <a:lstStyle>
                      <a:lvl1pPr marL="176213" indent="-176213">
                        <a:lnSpc>
                          <a:spcPct val="90000"/>
                        </a:lnSpc>
                        <a:spcBef>
                          <a:spcPct val="30000"/>
                        </a:spcBef>
                        <a:buClr>
                          <a:schemeClr val="tx2"/>
                        </a:buClr>
                        <a:buSzPct val="80000"/>
                        <a:tabLst>
                          <a:tab pos="160338" algn="l"/>
                        </a:tabLst>
                        <a:defRPr sz="2400">
                          <a:solidFill>
                            <a:schemeClr val="tx1"/>
                          </a:solidFill>
                          <a:latin typeface="Arial" panose="020B0604020202020204" pitchFamily="34" charset="0"/>
                        </a:defRPr>
                      </a:lvl1pPr>
                      <a:lvl2pPr>
                        <a:lnSpc>
                          <a:spcPct val="90000"/>
                        </a:lnSpc>
                        <a:spcBef>
                          <a:spcPct val="30000"/>
                        </a:spcBef>
                        <a:buClr>
                          <a:schemeClr val="tx2"/>
                        </a:buClr>
                        <a:buSzPct val="80000"/>
                        <a:tabLst>
                          <a:tab pos="160338" algn="l"/>
                        </a:tabLst>
                        <a:defRPr sz="2000">
                          <a:solidFill>
                            <a:schemeClr val="tx1"/>
                          </a:solidFill>
                          <a:latin typeface="Arial" panose="020B0604020202020204" pitchFamily="34" charset="0"/>
                        </a:defRPr>
                      </a:lvl2pPr>
                      <a:lvl3pPr>
                        <a:lnSpc>
                          <a:spcPct val="90000"/>
                        </a:lnSpc>
                        <a:spcBef>
                          <a:spcPct val="30000"/>
                        </a:spcBef>
                        <a:buClr>
                          <a:schemeClr val="tx2"/>
                        </a:buClr>
                        <a:buSzPct val="80000"/>
                        <a:tabLst>
                          <a:tab pos="160338" algn="l"/>
                        </a:tabLst>
                        <a:defRPr>
                          <a:solidFill>
                            <a:schemeClr val="tx1"/>
                          </a:solidFill>
                          <a:latin typeface="Arial" panose="020B0604020202020204" pitchFamily="34" charset="0"/>
                        </a:defRPr>
                      </a:lvl3pPr>
                      <a:lvl4pPr>
                        <a:lnSpc>
                          <a:spcPct val="90000"/>
                        </a:lnSpc>
                        <a:spcBef>
                          <a:spcPct val="30000"/>
                        </a:spcBef>
                        <a:buClr>
                          <a:schemeClr val="tx2"/>
                        </a:buClr>
                        <a:buSzPct val="80000"/>
                        <a:tabLst>
                          <a:tab pos="160338" algn="l"/>
                        </a:tabLst>
                        <a:defRPr>
                          <a:solidFill>
                            <a:schemeClr val="tx1"/>
                          </a:solidFill>
                          <a:latin typeface="Arial" panose="020B0604020202020204" pitchFamily="34" charset="0"/>
                        </a:defRPr>
                      </a:lvl4pPr>
                      <a:lvl5pPr>
                        <a:lnSpc>
                          <a:spcPct val="90000"/>
                        </a:lnSpc>
                        <a:spcBef>
                          <a:spcPct val="30000"/>
                        </a:spcBef>
                        <a:buClr>
                          <a:schemeClr val="tx2"/>
                        </a:buClr>
                        <a:buSzPct val="80000"/>
                        <a:tabLst>
                          <a:tab pos="160338" algn="l"/>
                        </a:tabLst>
                        <a:defRPr>
                          <a:solidFill>
                            <a:schemeClr val="tx1"/>
                          </a:solidFill>
                          <a:latin typeface="Arial" panose="020B0604020202020204" pitchFamily="34" charset="0"/>
                        </a:defRPr>
                      </a:lvl5pPr>
                      <a:lvl6pPr fontAlgn="base">
                        <a:lnSpc>
                          <a:spcPct val="90000"/>
                        </a:lnSpc>
                        <a:spcBef>
                          <a:spcPct val="30000"/>
                        </a:spcBef>
                        <a:spcAft>
                          <a:spcPct val="0"/>
                        </a:spcAft>
                        <a:buClr>
                          <a:schemeClr val="tx2"/>
                        </a:buClr>
                        <a:buSzPct val="80000"/>
                        <a:tabLst>
                          <a:tab pos="160338" algn="l"/>
                        </a:tabLst>
                        <a:defRPr>
                          <a:solidFill>
                            <a:schemeClr val="tx1"/>
                          </a:solidFill>
                          <a:latin typeface="Arial" panose="020B0604020202020204" pitchFamily="34" charset="0"/>
                        </a:defRPr>
                      </a:lvl6pPr>
                      <a:lvl7pPr fontAlgn="base">
                        <a:lnSpc>
                          <a:spcPct val="90000"/>
                        </a:lnSpc>
                        <a:spcBef>
                          <a:spcPct val="30000"/>
                        </a:spcBef>
                        <a:spcAft>
                          <a:spcPct val="0"/>
                        </a:spcAft>
                        <a:buClr>
                          <a:schemeClr val="tx2"/>
                        </a:buClr>
                        <a:buSzPct val="80000"/>
                        <a:tabLst>
                          <a:tab pos="160338" algn="l"/>
                        </a:tabLst>
                        <a:defRPr>
                          <a:solidFill>
                            <a:schemeClr val="tx1"/>
                          </a:solidFill>
                          <a:latin typeface="Arial" panose="020B0604020202020204" pitchFamily="34" charset="0"/>
                        </a:defRPr>
                      </a:lvl7pPr>
                      <a:lvl8pPr fontAlgn="base">
                        <a:lnSpc>
                          <a:spcPct val="90000"/>
                        </a:lnSpc>
                        <a:spcBef>
                          <a:spcPct val="30000"/>
                        </a:spcBef>
                        <a:spcAft>
                          <a:spcPct val="0"/>
                        </a:spcAft>
                        <a:buClr>
                          <a:schemeClr val="tx2"/>
                        </a:buClr>
                        <a:buSzPct val="80000"/>
                        <a:tabLst>
                          <a:tab pos="160338" algn="l"/>
                        </a:tabLst>
                        <a:defRPr>
                          <a:solidFill>
                            <a:schemeClr val="tx1"/>
                          </a:solidFill>
                          <a:latin typeface="Arial" panose="020B0604020202020204" pitchFamily="34" charset="0"/>
                        </a:defRPr>
                      </a:lvl8pPr>
                      <a:lvl9pPr fontAlgn="base">
                        <a:lnSpc>
                          <a:spcPct val="90000"/>
                        </a:lnSpc>
                        <a:spcBef>
                          <a:spcPct val="30000"/>
                        </a:spcBef>
                        <a:spcAft>
                          <a:spcPct val="0"/>
                        </a:spcAft>
                        <a:buClr>
                          <a:schemeClr val="tx2"/>
                        </a:buClr>
                        <a:buSzPct val="80000"/>
                        <a:tabLst>
                          <a:tab pos="160338" algn="l"/>
                        </a:tabLst>
                        <a:defRPr>
                          <a:solidFill>
                            <a:schemeClr val="tx1"/>
                          </a:solidFill>
                          <a:latin typeface="Arial" panose="020B0604020202020204" pitchFamily="34" charset="0"/>
                        </a:defRPr>
                      </a:lvl9pPr>
                    </a:lstStyle>
                    <a:p>
                      <a:pPr marL="176213" marR="0" lvl="0" indent="-176213" algn="l" defTabSz="914400" rtl="0" eaLnBrk="1" fontAlgn="b" latinLnBrk="0" hangingPunct="1">
                        <a:lnSpc>
                          <a:spcPct val="100000"/>
                        </a:lnSpc>
                        <a:spcBef>
                          <a:spcPct val="0"/>
                        </a:spcBef>
                        <a:spcAft>
                          <a:spcPct val="0"/>
                        </a:spcAft>
                        <a:buClrTx/>
                        <a:buSzTx/>
                        <a:buFontTx/>
                        <a:buNone/>
                        <a:tabLst>
                          <a:tab pos="160338" algn="l"/>
                        </a:tabLst>
                        <a:defRPr/>
                      </a:pPr>
                      <a:r>
                        <a:rPr kumimoji="0" lang="en-CA" altLang="en-US" sz="900" b="0" i="0" u="none" strike="noStrike" cap="none" normalizeH="0" baseline="0" dirty="0">
                          <a:ln>
                            <a:noFill/>
                          </a:ln>
                          <a:solidFill>
                            <a:schemeClr val="tx1"/>
                          </a:solidFill>
                          <a:effectLst/>
                          <a:latin typeface="Arial" panose="020B0604020202020204" pitchFamily="34" charset="0"/>
                        </a:rPr>
                        <a:t>Lead Consultant, PCG</a:t>
                      </a: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120793">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a:lnSpc>
                          <a:spcPct val="90000"/>
                        </a:lnSpc>
                        <a:spcBef>
                          <a:spcPct val="30000"/>
                        </a:spcBef>
                        <a:buClr>
                          <a:schemeClr val="tx2"/>
                        </a:buClr>
                        <a:buSzPct val="80000"/>
                        <a:defRPr sz="2000">
                          <a:solidFill>
                            <a:schemeClr val="tx1"/>
                          </a:solidFill>
                          <a:latin typeface="Arial" panose="020B0604020202020204" pitchFamily="34" charset="0"/>
                        </a:defRPr>
                      </a:lvl2pPr>
                      <a:lvl3pPr>
                        <a:lnSpc>
                          <a:spcPct val="90000"/>
                        </a:lnSpc>
                        <a:spcBef>
                          <a:spcPct val="30000"/>
                        </a:spcBef>
                        <a:buClr>
                          <a:schemeClr val="tx2"/>
                        </a:buClr>
                        <a:buSzPct val="80000"/>
                        <a:defRPr>
                          <a:solidFill>
                            <a:schemeClr val="tx1"/>
                          </a:solidFill>
                          <a:latin typeface="Arial" panose="020B0604020202020204" pitchFamily="34" charset="0"/>
                        </a:defRPr>
                      </a:lvl3pPr>
                      <a:lvl4pPr>
                        <a:lnSpc>
                          <a:spcPct val="90000"/>
                        </a:lnSpc>
                        <a:spcBef>
                          <a:spcPct val="30000"/>
                        </a:spcBef>
                        <a:buClr>
                          <a:schemeClr val="tx2"/>
                        </a:buClr>
                        <a:buSzPct val="80000"/>
                        <a:defRPr>
                          <a:solidFill>
                            <a:schemeClr val="tx1"/>
                          </a:solidFill>
                          <a:latin typeface="Arial" panose="020B0604020202020204" pitchFamily="34" charset="0"/>
                        </a:defRPr>
                      </a:lvl4pPr>
                      <a:lvl5pPr>
                        <a:lnSpc>
                          <a:spcPct val="90000"/>
                        </a:lnSpc>
                        <a:spcBef>
                          <a:spcPct val="30000"/>
                        </a:spcBef>
                        <a:buClr>
                          <a:schemeClr val="tx2"/>
                        </a:buClr>
                        <a:buSzPct val="80000"/>
                        <a:defRPr>
                          <a:solidFill>
                            <a:schemeClr val="tx1"/>
                          </a:solidFill>
                          <a:latin typeface="Arial" panose="020B0604020202020204" pitchFamily="34" charset="0"/>
                        </a:defRPr>
                      </a:lvl5pPr>
                      <a:lvl6pPr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CA" altLang="en-US" sz="900" b="1" i="0" u="none" strike="noStrike" cap="none" normalizeH="0" baseline="0" dirty="0">
                          <a:ln>
                            <a:noFill/>
                          </a:ln>
                          <a:solidFill>
                            <a:schemeClr val="tx1"/>
                          </a:solidFill>
                          <a:effectLst/>
                          <a:latin typeface="Arial" panose="020B0604020202020204" pitchFamily="34" charset="0"/>
                        </a:rPr>
                        <a:t>Bernadette </a:t>
                      </a:r>
                      <a:r>
                        <a:rPr kumimoji="0" lang="en-CA" altLang="en-US" sz="900" b="1" i="0" u="none" strike="noStrike" cap="none" normalizeH="0" baseline="0" dirty="0" err="1">
                          <a:ln>
                            <a:noFill/>
                          </a:ln>
                          <a:solidFill>
                            <a:schemeClr val="tx1"/>
                          </a:solidFill>
                          <a:effectLst/>
                          <a:latin typeface="Arial" panose="020B0604020202020204" pitchFamily="34" charset="0"/>
                        </a:rPr>
                        <a:t>Lanz</a:t>
                      </a:r>
                      <a:endParaRPr kumimoji="0" lang="en-CA" altLang="en-US" sz="900" b="1" i="0" u="none" strike="noStrike" cap="none" normalizeH="0" baseline="0" dirty="0">
                        <a:ln>
                          <a:noFill/>
                        </a:ln>
                        <a:solidFill>
                          <a:schemeClr val="tx1"/>
                        </a:solidFill>
                        <a:effectLst/>
                        <a:latin typeface="Arial" panose="020B0604020202020204" pitchFamily="34" charset="0"/>
                      </a:endParaRP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tc>
                  <a:txBody>
                    <a:bodyPr/>
                    <a:lstStyle>
                      <a:lvl1pPr marL="176213" indent="-176213">
                        <a:lnSpc>
                          <a:spcPct val="90000"/>
                        </a:lnSpc>
                        <a:spcBef>
                          <a:spcPct val="30000"/>
                        </a:spcBef>
                        <a:buClr>
                          <a:schemeClr val="tx2"/>
                        </a:buClr>
                        <a:buSzPct val="80000"/>
                        <a:tabLst>
                          <a:tab pos="136525" algn="l"/>
                          <a:tab pos="731838" algn="l"/>
                        </a:tabLst>
                        <a:defRPr sz="2400">
                          <a:solidFill>
                            <a:schemeClr val="tx1"/>
                          </a:solidFill>
                          <a:latin typeface="Arial" panose="020B0604020202020204" pitchFamily="34" charset="0"/>
                        </a:defRPr>
                      </a:lvl1pPr>
                      <a:lvl2pPr indent="-166688">
                        <a:lnSpc>
                          <a:spcPct val="90000"/>
                        </a:lnSpc>
                        <a:spcBef>
                          <a:spcPct val="30000"/>
                        </a:spcBef>
                        <a:buClr>
                          <a:schemeClr val="tx2"/>
                        </a:buClr>
                        <a:buSzPct val="80000"/>
                        <a:tabLst>
                          <a:tab pos="136525" algn="l"/>
                          <a:tab pos="731838" algn="l"/>
                        </a:tabLst>
                        <a:defRPr sz="2000">
                          <a:solidFill>
                            <a:schemeClr val="tx1"/>
                          </a:solidFill>
                          <a:latin typeface="Arial" panose="020B0604020202020204" pitchFamily="34" charset="0"/>
                        </a:defRPr>
                      </a:lvl2pPr>
                      <a:lvl3pPr>
                        <a:lnSpc>
                          <a:spcPct val="90000"/>
                        </a:lnSpc>
                        <a:spcBef>
                          <a:spcPct val="30000"/>
                        </a:spcBef>
                        <a:buClr>
                          <a:schemeClr val="tx2"/>
                        </a:buClr>
                        <a:buSzPct val="80000"/>
                        <a:tabLst>
                          <a:tab pos="136525" algn="l"/>
                          <a:tab pos="731838" algn="l"/>
                        </a:tabLst>
                        <a:defRPr>
                          <a:solidFill>
                            <a:schemeClr val="tx1"/>
                          </a:solidFill>
                          <a:latin typeface="Arial" panose="020B0604020202020204" pitchFamily="34" charset="0"/>
                        </a:defRPr>
                      </a:lvl3pPr>
                      <a:lvl4pPr>
                        <a:lnSpc>
                          <a:spcPct val="90000"/>
                        </a:lnSpc>
                        <a:spcBef>
                          <a:spcPct val="30000"/>
                        </a:spcBef>
                        <a:buClr>
                          <a:schemeClr val="tx2"/>
                        </a:buClr>
                        <a:buSzPct val="80000"/>
                        <a:tabLst>
                          <a:tab pos="136525" algn="l"/>
                          <a:tab pos="731838" algn="l"/>
                        </a:tabLst>
                        <a:defRPr>
                          <a:solidFill>
                            <a:schemeClr val="tx1"/>
                          </a:solidFill>
                          <a:latin typeface="Arial" panose="020B0604020202020204" pitchFamily="34" charset="0"/>
                        </a:defRPr>
                      </a:lvl4pPr>
                      <a:lvl5pPr>
                        <a:lnSpc>
                          <a:spcPct val="90000"/>
                        </a:lnSpc>
                        <a:spcBef>
                          <a:spcPct val="30000"/>
                        </a:spcBef>
                        <a:buClr>
                          <a:schemeClr val="tx2"/>
                        </a:buClr>
                        <a:buSzPct val="80000"/>
                        <a:tabLst>
                          <a:tab pos="136525" algn="l"/>
                          <a:tab pos="731838" algn="l"/>
                        </a:tabLst>
                        <a:defRPr>
                          <a:solidFill>
                            <a:schemeClr val="tx1"/>
                          </a:solidFill>
                          <a:latin typeface="Arial" panose="020B0604020202020204" pitchFamily="34" charset="0"/>
                        </a:defRPr>
                      </a:lvl5pPr>
                      <a:lvl6pPr fontAlgn="base">
                        <a:lnSpc>
                          <a:spcPct val="90000"/>
                        </a:lnSpc>
                        <a:spcBef>
                          <a:spcPct val="30000"/>
                        </a:spcBef>
                        <a:spcAft>
                          <a:spcPct val="0"/>
                        </a:spcAft>
                        <a:buClr>
                          <a:schemeClr val="tx2"/>
                        </a:buClr>
                        <a:buSzPct val="80000"/>
                        <a:tabLst>
                          <a:tab pos="136525" algn="l"/>
                          <a:tab pos="731838" algn="l"/>
                        </a:tabLst>
                        <a:defRPr>
                          <a:solidFill>
                            <a:schemeClr val="tx1"/>
                          </a:solidFill>
                          <a:latin typeface="Arial" panose="020B0604020202020204" pitchFamily="34" charset="0"/>
                        </a:defRPr>
                      </a:lvl6pPr>
                      <a:lvl7pPr fontAlgn="base">
                        <a:lnSpc>
                          <a:spcPct val="90000"/>
                        </a:lnSpc>
                        <a:spcBef>
                          <a:spcPct val="30000"/>
                        </a:spcBef>
                        <a:spcAft>
                          <a:spcPct val="0"/>
                        </a:spcAft>
                        <a:buClr>
                          <a:schemeClr val="tx2"/>
                        </a:buClr>
                        <a:buSzPct val="80000"/>
                        <a:tabLst>
                          <a:tab pos="136525" algn="l"/>
                          <a:tab pos="731838" algn="l"/>
                        </a:tabLst>
                        <a:defRPr>
                          <a:solidFill>
                            <a:schemeClr val="tx1"/>
                          </a:solidFill>
                          <a:latin typeface="Arial" panose="020B0604020202020204" pitchFamily="34" charset="0"/>
                        </a:defRPr>
                      </a:lvl7pPr>
                      <a:lvl8pPr fontAlgn="base">
                        <a:lnSpc>
                          <a:spcPct val="90000"/>
                        </a:lnSpc>
                        <a:spcBef>
                          <a:spcPct val="30000"/>
                        </a:spcBef>
                        <a:spcAft>
                          <a:spcPct val="0"/>
                        </a:spcAft>
                        <a:buClr>
                          <a:schemeClr val="tx2"/>
                        </a:buClr>
                        <a:buSzPct val="80000"/>
                        <a:tabLst>
                          <a:tab pos="136525" algn="l"/>
                          <a:tab pos="731838" algn="l"/>
                        </a:tabLst>
                        <a:defRPr>
                          <a:solidFill>
                            <a:schemeClr val="tx1"/>
                          </a:solidFill>
                          <a:latin typeface="Arial" panose="020B0604020202020204" pitchFamily="34" charset="0"/>
                        </a:defRPr>
                      </a:lvl8pPr>
                      <a:lvl9pPr fontAlgn="base">
                        <a:lnSpc>
                          <a:spcPct val="90000"/>
                        </a:lnSpc>
                        <a:spcBef>
                          <a:spcPct val="30000"/>
                        </a:spcBef>
                        <a:spcAft>
                          <a:spcPct val="0"/>
                        </a:spcAft>
                        <a:buClr>
                          <a:schemeClr val="tx2"/>
                        </a:buClr>
                        <a:buSzPct val="80000"/>
                        <a:tabLst>
                          <a:tab pos="136525" algn="l"/>
                          <a:tab pos="731838" algn="l"/>
                        </a:tabLst>
                        <a:defRPr>
                          <a:solidFill>
                            <a:schemeClr val="tx1"/>
                          </a:solidFill>
                          <a:latin typeface="Arial" panose="020B0604020202020204" pitchFamily="34" charset="0"/>
                        </a:defRPr>
                      </a:lvl9pPr>
                    </a:lstStyle>
                    <a:p>
                      <a:pPr marL="176213" marR="0" lvl="0" indent="-176213" algn="l" defTabSz="914400" rtl="0" eaLnBrk="1" fontAlgn="b" latinLnBrk="0" hangingPunct="1">
                        <a:lnSpc>
                          <a:spcPct val="100000"/>
                        </a:lnSpc>
                        <a:spcBef>
                          <a:spcPct val="0"/>
                        </a:spcBef>
                        <a:spcAft>
                          <a:spcPct val="0"/>
                        </a:spcAft>
                        <a:buClrTx/>
                        <a:buSzTx/>
                        <a:buFontTx/>
                        <a:buNone/>
                        <a:tabLst>
                          <a:tab pos="136525" algn="l"/>
                          <a:tab pos="731838" algn="l"/>
                        </a:tabLst>
                      </a:pPr>
                      <a:r>
                        <a:rPr kumimoji="0" lang="en-CA" altLang="en-US" sz="900" b="0" i="0" u="none" strike="noStrike" cap="none" normalizeH="0" baseline="0" dirty="0">
                          <a:ln>
                            <a:noFill/>
                          </a:ln>
                          <a:solidFill>
                            <a:schemeClr val="tx1"/>
                          </a:solidFill>
                          <a:effectLst/>
                          <a:latin typeface="Arial" panose="020B0604020202020204" pitchFamily="34" charset="0"/>
                        </a:rPr>
                        <a:t>PMO Manager</a:t>
                      </a: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tc>
                  <a:txBody>
                    <a:bodyPr/>
                    <a:lstStyle>
                      <a:lvl1pPr marL="176213" indent="-176213">
                        <a:lnSpc>
                          <a:spcPct val="90000"/>
                        </a:lnSpc>
                        <a:spcBef>
                          <a:spcPct val="30000"/>
                        </a:spcBef>
                        <a:buClr>
                          <a:schemeClr val="tx2"/>
                        </a:buClr>
                        <a:buSzPct val="80000"/>
                        <a:tabLst>
                          <a:tab pos="160338" algn="l"/>
                        </a:tabLst>
                        <a:defRPr sz="2400">
                          <a:solidFill>
                            <a:schemeClr val="tx1"/>
                          </a:solidFill>
                          <a:latin typeface="Arial" panose="020B0604020202020204" pitchFamily="34" charset="0"/>
                        </a:defRPr>
                      </a:lvl1pPr>
                      <a:lvl2pPr>
                        <a:lnSpc>
                          <a:spcPct val="90000"/>
                        </a:lnSpc>
                        <a:spcBef>
                          <a:spcPct val="30000"/>
                        </a:spcBef>
                        <a:buClr>
                          <a:schemeClr val="tx2"/>
                        </a:buClr>
                        <a:buSzPct val="80000"/>
                        <a:tabLst>
                          <a:tab pos="160338" algn="l"/>
                        </a:tabLst>
                        <a:defRPr sz="2000">
                          <a:solidFill>
                            <a:schemeClr val="tx1"/>
                          </a:solidFill>
                          <a:latin typeface="Arial" panose="020B0604020202020204" pitchFamily="34" charset="0"/>
                        </a:defRPr>
                      </a:lvl2pPr>
                      <a:lvl3pPr>
                        <a:lnSpc>
                          <a:spcPct val="90000"/>
                        </a:lnSpc>
                        <a:spcBef>
                          <a:spcPct val="30000"/>
                        </a:spcBef>
                        <a:buClr>
                          <a:schemeClr val="tx2"/>
                        </a:buClr>
                        <a:buSzPct val="80000"/>
                        <a:tabLst>
                          <a:tab pos="160338" algn="l"/>
                        </a:tabLst>
                        <a:defRPr>
                          <a:solidFill>
                            <a:schemeClr val="tx1"/>
                          </a:solidFill>
                          <a:latin typeface="Arial" panose="020B0604020202020204" pitchFamily="34" charset="0"/>
                        </a:defRPr>
                      </a:lvl3pPr>
                      <a:lvl4pPr>
                        <a:lnSpc>
                          <a:spcPct val="90000"/>
                        </a:lnSpc>
                        <a:spcBef>
                          <a:spcPct val="30000"/>
                        </a:spcBef>
                        <a:buClr>
                          <a:schemeClr val="tx2"/>
                        </a:buClr>
                        <a:buSzPct val="80000"/>
                        <a:tabLst>
                          <a:tab pos="160338" algn="l"/>
                        </a:tabLst>
                        <a:defRPr>
                          <a:solidFill>
                            <a:schemeClr val="tx1"/>
                          </a:solidFill>
                          <a:latin typeface="Arial" panose="020B0604020202020204" pitchFamily="34" charset="0"/>
                        </a:defRPr>
                      </a:lvl4pPr>
                      <a:lvl5pPr>
                        <a:lnSpc>
                          <a:spcPct val="90000"/>
                        </a:lnSpc>
                        <a:spcBef>
                          <a:spcPct val="30000"/>
                        </a:spcBef>
                        <a:buClr>
                          <a:schemeClr val="tx2"/>
                        </a:buClr>
                        <a:buSzPct val="80000"/>
                        <a:tabLst>
                          <a:tab pos="160338" algn="l"/>
                        </a:tabLst>
                        <a:defRPr>
                          <a:solidFill>
                            <a:schemeClr val="tx1"/>
                          </a:solidFill>
                          <a:latin typeface="Arial" panose="020B0604020202020204" pitchFamily="34" charset="0"/>
                        </a:defRPr>
                      </a:lvl5pPr>
                      <a:lvl6pPr fontAlgn="base">
                        <a:lnSpc>
                          <a:spcPct val="90000"/>
                        </a:lnSpc>
                        <a:spcBef>
                          <a:spcPct val="30000"/>
                        </a:spcBef>
                        <a:spcAft>
                          <a:spcPct val="0"/>
                        </a:spcAft>
                        <a:buClr>
                          <a:schemeClr val="tx2"/>
                        </a:buClr>
                        <a:buSzPct val="80000"/>
                        <a:tabLst>
                          <a:tab pos="160338" algn="l"/>
                        </a:tabLst>
                        <a:defRPr>
                          <a:solidFill>
                            <a:schemeClr val="tx1"/>
                          </a:solidFill>
                          <a:latin typeface="Arial" panose="020B0604020202020204" pitchFamily="34" charset="0"/>
                        </a:defRPr>
                      </a:lvl6pPr>
                      <a:lvl7pPr fontAlgn="base">
                        <a:lnSpc>
                          <a:spcPct val="90000"/>
                        </a:lnSpc>
                        <a:spcBef>
                          <a:spcPct val="30000"/>
                        </a:spcBef>
                        <a:spcAft>
                          <a:spcPct val="0"/>
                        </a:spcAft>
                        <a:buClr>
                          <a:schemeClr val="tx2"/>
                        </a:buClr>
                        <a:buSzPct val="80000"/>
                        <a:tabLst>
                          <a:tab pos="160338" algn="l"/>
                        </a:tabLst>
                        <a:defRPr>
                          <a:solidFill>
                            <a:schemeClr val="tx1"/>
                          </a:solidFill>
                          <a:latin typeface="Arial" panose="020B0604020202020204" pitchFamily="34" charset="0"/>
                        </a:defRPr>
                      </a:lvl7pPr>
                      <a:lvl8pPr fontAlgn="base">
                        <a:lnSpc>
                          <a:spcPct val="90000"/>
                        </a:lnSpc>
                        <a:spcBef>
                          <a:spcPct val="30000"/>
                        </a:spcBef>
                        <a:spcAft>
                          <a:spcPct val="0"/>
                        </a:spcAft>
                        <a:buClr>
                          <a:schemeClr val="tx2"/>
                        </a:buClr>
                        <a:buSzPct val="80000"/>
                        <a:tabLst>
                          <a:tab pos="160338" algn="l"/>
                        </a:tabLst>
                        <a:defRPr>
                          <a:solidFill>
                            <a:schemeClr val="tx1"/>
                          </a:solidFill>
                          <a:latin typeface="Arial" panose="020B0604020202020204" pitchFamily="34" charset="0"/>
                        </a:defRPr>
                      </a:lvl8pPr>
                      <a:lvl9pPr fontAlgn="base">
                        <a:lnSpc>
                          <a:spcPct val="90000"/>
                        </a:lnSpc>
                        <a:spcBef>
                          <a:spcPct val="30000"/>
                        </a:spcBef>
                        <a:spcAft>
                          <a:spcPct val="0"/>
                        </a:spcAft>
                        <a:buClr>
                          <a:schemeClr val="tx2"/>
                        </a:buClr>
                        <a:buSzPct val="80000"/>
                        <a:tabLst>
                          <a:tab pos="160338" algn="l"/>
                        </a:tabLst>
                        <a:defRPr>
                          <a:solidFill>
                            <a:schemeClr val="tx1"/>
                          </a:solidFill>
                          <a:latin typeface="Arial" panose="020B0604020202020204" pitchFamily="34" charset="0"/>
                        </a:defRPr>
                      </a:lvl9pPr>
                    </a:lstStyle>
                    <a:p>
                      <a:pPr marL="176213" marR="0" lvl="0" indent="-176213" algn="l" defTabSz="914400" rtl="0" eaLnBrk="1" fontAlgn="b" latinLnBrk="0" hangingPunct="1">
                        <a:lnSpc>
                          <a:spcPct val="100000"/>
                        </a:lnSpc>
                        <a:spcBef>
                          <a:spcPct val="0"/>
                        </a:spcBef>
                        <a:spcAft>
                          <a:spcPct val="0"/>
                        </a:spcAft>
                        <a:buClrTx/>
                        <a:buSzTx/>
                        <a:buFontTx/>
                        <a:buNone/>
                        <a:tabLst>
                          <a:tab pos="160338" algn="l"/>
                        </a:tabLst>
                      </a:pPr>
                      <a:r>
                        <a:rPr kumimoji="0" lang="en-CA" altLang="en-US" sz="9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PMO Manager, PCG</a:t>
                      </a:r>
                      <a:endParaRPr kumimoji="0" lang="en-CA" altLang="en-US" sz="900" b="0" i="0" u="none" strike="noStrike" cap="none" normalizeH="0" baseline="0" dirty="0">
                        <a:ln>
                          <a:noFill/>
                        </a:ln>
                        <a:solidFill>
                          <a:schemeClr val="tx1"/>
                        </a:solidFill>
                        <a:effectLst/>
                        <a:latin typeface="Arial" panose="020B0604020202020204" pitchFamily="34" charset="0"/>
                      </a:endParaRP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12079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CA" altLang="en-US" sz="900" b="1" i="0" u="none" strike="noStrike" cap="none" normalizeH="0" baseline="0" dirty="0">
                          <a:ln>
                            <a:noFill/>
                          </a:ln>
                          <a:solidFill>
                            <a:schemeClr val="tx1"/>
                          </a:solidFill>
                          <a:effectLst/>
                          <a:latin typeface="Arial" panose="020B0604020202020204" pitchFamily="34" charset="0"/>
                        </a:rPr>
                        <a:t>Alexandra Wexler</a:t>
                      </a: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tc>
                  <a:txBody>
                    <a:bodyPr/>
                    <a:lstStyle/>
                    <a:p>
                      <a:pPr marL="176213" marR="0" lvl="0" indent="-176213" algn="l" defTabSz="914400" rtl="0" eaLnBrk="1" fontAlgn="b" latinLnBrk="0" hangingPunct="1">
                        <a:lnSpc>
                          <a:spcPct val="100000"/>
                        </a:lnSpc>
                        <a:spcBef>
                          <a:spcPct val="0"/>
                        </a:spcBef>
                        <a:spcAft>
                          <a:spcPct val="0"/>
                        </a:spcAft>
                        <a:buClrTx/>
                        <a:buSzTx/>
                        <a:buFontTx/>
                        <a:buNone/>
                        <a:tabLst>
                          <a:tab pos="136525" algn="l"/>
                          <a:tab pos="731838" algn="l"/>
                        </a:tabLst>
                      </a:pPr>
                      <a:r>
                        <a:rPr kumimoji="0" lang="en-CA" altLang="en-US" sz="900" b="0" i="0" u="none" strike="noStrike" cap="none" normalizeH="0" baseline="0" dirty="0">
                          <a:ln>
                            <a:noFill/>
                          </a:ln>
                          <a:solidFill>
                            <a:schemeClr val="tx1"/>
                          </a:solidFill>
                          <a:effectLst/>
                          <a:latin typeface="Arial" panose="020B0604020202020204" pitchFamily="34" charset="0"/>
                        </a:rPr>
                        <a:t>Program Coordinator</a:t>
                      </a: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tc>
                  <a:txBody>
                    <a:bodyPr/>
                    <a:lstStyle/>
                    <a:p>
                      <a:pPr marL="176213" marR="0" lvl="0" indent="-176213" algn="l" defTabSz="914400" rtl="0" eaLnBrk="1" fontAlgn="b" latinLnBrk="0" hangingPunct="1">
                        <a:lnSpc>
                          <a:spcPct val="100000"/>
                        </a:lnSpc>
                        <a:spcBef>
                          <a:spcPct val="0"/>
                        </a:spcBef>
                        <a:spcAft>
                          <a:spcPct val="0"/>
                        </a:spcAft>
                        <a:buClrTx/>
                        <a:buSzTx/>
                        <a:buFontTx/>
                        <a:buNone/>
                        <a:tabLst>
                          <a:tab pos="160338" algn="l"/>
                        </a:tabLst>
                      </a:pPr>
                      <a:r>
                        <a:rPr kumimoji="0" lang="en-CA" altLang="en-US" sz="900" b="0" i="0" u="none" strike="noStrike" cap="none" normalizeH="0" baseline="0" dirty="0">
                          <a:ln>
                            <a:noFill/>
                          </a:ln>
                          <a:solidFill>
                            <a:schemeClr val="tx1"/>
                          </a:solidFill>
                          <a:effectLst/>
                          <a:latin typeface="Arial" panose="020B0604020202020204" pitchFamily="34" charset="0"/>
                        </a:rPr>
                        <a:t>Project Coordinator, PCG</a:t>
                      </a: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120793">
                <a:tc>
                  <a:txBody>
                    <a:bodyPr/>
                    <a:lstStyle/>
                    <a:p>
                      <a:pPr marL="176213" marR="0" lvl="0" indent="-176213" algn="l" defTabSz="914400" rtl="0" eaLnBrk="1" fontAlgn="b" latinLnBrk="0" hangingPunct="1">
                        <a:lnSpc>
                          <a:spcPct val="100000"/>
                        </a:lnSpc>
                        <a:spcBef>
                          <a:spcPct val="0"/>
                        </a:spcBef>
                        <a:spcAft>
                          <a:spcPct val="0"/>
                        </a:spcAft>
                        <a:buClrTx/>
                        <a:buSzTx/>
                        <a:buFontTx/>
                        <a:buNone/>
                        <a:tabLst>
                          <a:tab pos="160338" algn="l"/>
                        </a:tabLst>
                      </a:pPr>
                      <a:r>
                        <a:rPr kumimoji="0" lang="en-CA" sz="900" b="1" i="0" u="none" strike="noStrike" kern="1200" cap="none" normalizeH="0" baseline="0" dirty="0">
                          <a:ln>
                            <a:noFill/>
                          </a:ln>
                          <a:solidFill>
                            <a:schemeClr val="tx1"/>
                          </a:solidFill>
                          <a:effectLst/>
                          <a:latin typeface="Arial" panose="020B0604020202020204" pitchFamily="34" charset="0"/>
                          <a:ea typeface="+mn-ea"/>
                          <a:cs typeface="+mn-cs"/>
                        </a:rPr>
                        <a:t>James Dean</a:t>
                      </a: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tc>
                  <a:txBody>
                    <a:bodyPr/>
                    <a:lstStyle/>
                    <a:p>
                      <a:pPr marL="176213" marR="0" lvl="0" indent="-176213" algn="l" defTabSz="914400" rtl="0" eaLnBrk="1" fontAlgn="b" latinLnBrk="0" hangingPunct="1">
                        <a:lnSpc>
                          <a:spcPct val="100000"/>
                        </a:lnSpc>
                        <a:spcBef>
                          <a:spcPct val="0"/>
                        </a:spcBef>
                        <a:spcAft>
                          <a:spcPct val="0"/>
                        </a:spcAft>
                        <a:buClrTx/>
                        <a:buSzTx/>
                        <a:buFontTx/>
                        <a:buNone/>
                        <a:tabLst>
                          <a:tab pos="160338" algn="l"/>
                        </a:tabLst>
                      </a:pPr>
                      <a:r>
                        <a:rPr kumimoji="0" lang="en-CA" sz="900" b="0" i="0" u="none" strike="noStrike" kern="1200" cap="none" normalizeH="0" baseline="0" dirty="0">
                          <a:ln>
                            <a:noFill/>
                          </a:ln>
                          <a:solidFill>
                            <a:schemeClr val="tx1"/>
                          </a:solidFill>
                          <a:effectLst/>
                          <a:latin typeface="Arial" panose="020B0604020202020204" pitchFamily="34" charset="0"/>
                          <a:ea typeface="+mn-ea"/>
                          <a:cs typeface="+mn-cs"/>
                        </a:rPr>
                        <a:t>Senior Program Coordinator</a:t>
                      </a: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tc>
                  <a:txBody>
                    <a:bodyPr/>
                    <a:lstStyle/>
                    <a:p>
                      <a:pPr marL="176213" marR="0" lvl="0" indent="-176213" algn="l" defTabSz="914400" rtl="0" eaLnBrk="1" fontAlgn="b" latinLnBrk="0" hangingPunct="1">
                        <a:lnSpc>
                          <a:spcPct val="100000"/>
                        </a:lnSpc>
                        <a:spcBef>
                          <a:spcPct val="0"/>
                        </a:spcBef>
                        <a:spcAft>
                          <a:spcPct val="0"/>
                        </a:spcAft>
                        <a:buClrTx/>
                        <a:buSzTx/>
                        <a:buFontTx/>
                        <a:buNone/>
                        <a:tabLst>
                          <a:tab pos="160338" algn="l"/>
                        </a:tabLst>
                        <a:defRPr/>
                      </a:pPr>
                      <a:r>
                        <a:rPr kumimoji="0" lang="en-CA" sz="900" b="0" i="0" u="none" strike="noStrike" kern="1200" cap="none" normalizeH="0" baseline="0" dirty="0">
                          <a:ln>
                            <a:noFill/>
                          </a:ln>
                          <a:solidFill>
                            <a:schemeClr val="tx1"/>
                          </a:solidFill>
                          <a:effectLst/>
                          <a:latin typeface="Arial" panose="020B0604020202020204" pitchFamily="34" charset="0"/>
                          <a:ea typeface="+mn-ea"/>
                          <a:cs typeface="+mn-cs"/>
                        </a:rPr>
                        <a:t>Senior Program Coordinator, PCG</a:t>
                      </a: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120793">
                <a:tc>
                  <a:txBody>
                    <a:bodyPr/>
                    <a:lstStyle/>
                    <a:p>
                      <a:pPr marL="176213" marR="0" lvl="0" indent="-176213" algn="l" defTabSz="914400" rtl="0" eaLnBrk="1" fontAlgn="b" latinLnBrk="0" hangingPunct="1">
                        <a:lnSpc>
                          <a:spcPct val="100000"/>
                        </a:lnSpc>
                        <a:spcBef>
                          <a:spcPct val="0"/>
                        </a:spcBef>
                        <a:spcAft>
                          <a:spcPct val="0"/>
                        </a:spcAft>
                        <a:buClrTx/>
                        <a:buSzTx/>
                        <a:buFontTx/>
                        <a:buNone/>
                        <a:tabLst>
                          <a:tab pos="160338" algn="l"/>
                        </a:tabLst>
                        <a:defRPr/>
                      </a:pPr>
                      <a:r>
                        <a:rPr kumimoji="0" lang="en-CA" sz="900" b="1" i="0" u="none" strike="noStrike" kern="1200" cap="none" normalizeH="0" baseline="0" dirty="0">
                          <a:ln>
                            <a:noFill/>
                          </a:ln>
                          <a:solidFill>
                            <a:schemeClr val="tx1"/>
                          </a:solidFill>
                          <a:effectLst/>
                          <a:latin typeface="Arial" panose="020B0604020202020204" pitchFamily="34" charset="0"/>
                          <a:ea typeface="+mn-ea"/>
                          <a:cs typeface="+mn-cs"/>
                        </a:rPr>
                        <a:t>Richard Whipple</a:t>
                      </a: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tc>
                  <a:txBody>
                    <a:bodyPr/>
                    <a:lstStyle/>
                    <a:p>
                      <a:pPr marL="176213" marR="0" lvl="0" indent="-176213" algn="l" defTabSz="914400" rtl="0" eaLnBrk="1" fontAlgn="b" latinLnBrk="0" hangingPunct="1">
                        <a:lnSpc>
                          <a:spcPct val="100000"/>
                        </a:lnSpc>
                        <a:spcBef>
                          <a:spcPct val="0"/>
                        </a:spcBef>
                        <a:spcAft>
                          <a:spcPct val="0"/>
                        </a:spcAft>
                        <a:buClrTx/>
                        <a:buSzTx/>
                        <a:buFontTx/>
                        <a:buNone/>
                        <a:tabLst>
                          <a:tab pos="160338" algn="l"/>
                        </a:tabLst>
                        <a:defRPr/>
                      </a:pPr>
                      <a:r>
                        <a:rPr kumimoji="0" lang="en-CA" sz="900" b="0" i="0" u="none" strike="noStrike" kern="1200" cap="none" normalizeH="0" baseline="0" dirty="0">
                          <a:ln>
                            <a:noFill/>
                          </a:ln>
                          <a:solidFill>
                            <a:schemeClr val="tx1"/>
                          </a:solidFill>
                          <a:effectLst/>
                          <a:latin typeface="Arial" panose="020B0604020202020204" pitchFamily="34" charset="0"/>
                          <a:ea typeface="+mn-ea"/>
                          <a:cs typeface="+mn-cs"/>
                        </a:rPr>
                        <a:t>Project Manager, Business Integration</a:t>
                      </a: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tc>
                  <a:txBody>
                    <a:bodyPr/>
                    <a:lstStyle/>
                    <a:p>
                      <a:pPr marL="176213" marR="0" lvl="0" indent="-176213" algn="l" defTabSz="914400" rtl="0" eaLnBrk="1" fontAlgn="b" latinLnBrk="0" hangingPunct="1">
                        <a:lnSpc>
                          <a:spcPct val="100000"/>
                        </a:lnSpc>
                        <a:spcBef>
                          <a:spcPct val="0"/>
                        </a:spcBef>
                        <a:spcAft>
                          <a:spcPct val="0"/>
                        </a:spcAft>
                        <a:buClrTx/>
                        <a:buSzTx/>
                        <a:buFontTx/>
                        <a:buNone/>
                        <a:tabLst>
                          <a:tab pos="160338" algn="l"/>
                        </a:tabLst>
                        <a:defRPr/>
                      </a:pPr>
                      <a:r>
                        <a:rPr kumimoji="0" lang="en-CA" sz="900" b="0" i="0" u="none" strike="noStrike" kern="1200" cap="none" normalizeH="0" baseline="0" dirty="0">
                          <a:ln>
                            <a:noFill/>
                          </a:ln>
                          <a:solidFill>
                            <a:schemeClr val="tx1"/>
                          </a:solidFill>
                          <a:effectLst/>
                          <a:latin typeface="Arial" panose="020B0604020202020204" pitchFamily="34" charset="0"/>
                          <a:ea typeface="+mn-ea"/>
                          <a:cs typeface="+mn-cs"/>
                        </a:rPr>
                        <a:t>Project Manager, PCG</a:t>
                      </a: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120793">
                <a:tc>
                  <a:txBody>
                    <a:bodyPr/>
                    <a:lstStyle/>
                    <a:p>
                      <a:pPr marL="176213" marR="0" lvl="0" indent="-176213" algn="l" defTabSz="914400" rtl="0" eaLnBrk="1" fontAlgn="b" latinLnBrk="0" hangingPunct="1">
                        <a:lnSpc>
                          <a:spcPct val="100000"/>
                        </a:lnSpc>
                        <a:spcBef>
                          <a:spcPct val="0"/>
                        </a:spcBef>
                        <a:spcAft>
                          <a:spcPct val="0"/>
                        </a:spcAft>
                        <a:buClrTx/>
                        <a:buSzTx/>
                        <a:buFontTx/>
                        <a:buNone/>
                        <a:tabLst>
                          <a:tab pos="160338" algn="l"/>
                        </a:tabLst>
                        <a:defRPr/>
                      </a:pPr>
                      <a:r>
                        <a:rPr kumimoji="0" lang="en-CA" sz="900" b="1" i="0" u="none" strike="noStrike" kern="1200" cap="none" normalizeH="0" baseline="0" dirty="0">
                          <a:ln>
                            <a:noFill/>
                          </a:ln>
                          <a:solidFill>
                            <a:schemeClr val="tx1"/>
                          </a:solidFill>
                          <a:effectLst/>
                          <a:latin typeface="Arial" panose="020B0604020202020204" pitchFamily="34" charset="0"/>
                          <a:ea typeface="+mn-ea"/>
                          <a:cs typeface="+mn-cs"/>
                        </a:rPr>
                        <a:t>Ellen </a:t>
                      </a:r>
                      <a:r>
                        <a:rPr kumimoji="0" lang="en-CA" sz="900" b="1" i="0" u="none" strike="noStrike" kern="1200" cap="none" normalizeH="0" baseline="0" dirty="0" err="1">
                          <a:ln>
                            <a:noFill/>
                          </a:ln>
                          <a:solidFill>
                            <a:schemeClr val="tx1"/>
                          </a:solidFill>
                          <a:effectLst/>
                          <a:latin typeface="Arial" panose="020B0604020202020204" pitchFamily="34" charset="0"/>
                          <a:ea typeface="+mn-ea"/>
                          <a:cs typeface="+mn-cs"/>
                        </a:rPr>
                        <a:t>Vellarides</a:t>
                      </a:r>
                      <a:endParaRPr kumimoji="0" lang="en-CA" sz="900" b="1" i="0" u="none" strike="noStrike" kern="1200" cap="none" normalizeH="0" baseline="0" dirty="0">
                        <a:ln>
                          <a:noFill/>
                        </a:ln>
                        <a:solidFill>
                          <a:schemeClr val="tx1"/>
                        </a:solidFill>
                        <a:effectLst/>
                        <a:latin typeface="Arial" panose="020B0604020202020204" pitchFamily="34" charset="0"/>
                        <a:ea typeface="+mn-ea"/>
                        <a:cs typeface="+mn-cs"/>
                      </a:endParaRP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tc>
                  <a:txBody>
                    <a:bodyPr/>
                    <a:lstStyle/>
                    <a:p>
                      <a:pPr marL="176213" marR="0" lvl="0" indent="-176213" algn="l" defTabSz="914400" rtl="0" eaLnBrk="1" fontAlgn="b" latinLnBrk="0" hangingPunct="1">
                        <a:lnSpc>
                          <a:spcPct val="100000"/>
                        </a:lnSpc>
                        <a:spcBef>
                          <a:spcPct val="0"/>
                        </a:spcBef>
                        <a:spcAft>
                          <a:spcPct val="0"/>
                        </a:spcAft>
                        <a:buClrTx/>
                        <a:buSzTx/>
                        <a:buFontTx/>
                        <a:buNone/>
                        <a:tabLst>
                          <a:tab pos="160338" algn="l"/>
                        </a:tabLst>
                        <a:defRPr/>
                      </a:pPr>
                      <a:r>
                        <a:rPr kumimoji="0" lang="en-CA" sz="900" b="0" i="0" u="none" strike="noStrike" kern="1200" cap="none" normalizeH="0" baseline="0" dirty="0">
                          <a:ln>
                            <a:noFill/>
                          </a:ln>
                          <a:solidFill>
                            <a:schemeClr val="tx1"/>
                          </a:solidFill>
                          <a:effectLst/>
                          <a:latin typeface="Arial" panose="020B0604020202020204" pitchFamily="34" charset="0"/>
                          <a:ea typeface="+mn-ea"/>
                          <a:cs typeface="+mn-cs"/>
                        </a:rPr>
                        <a:t>Vendor Coordinator, PMO</a:t>
                      </a: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tc>
                  <a:txBody>
                    <a:bodyPr/>
                    <a:lstStyle/>
                    <a:p>
                      <a:pPr marL="176213" marR="0" lvl="0" indent="-176213" algn="l" defTabSz="914400" rtl="0" eaLnBrk="1" fontAlgn="b" latinLnBrk="0" hangingPunct="1">
                        <a:lnSpc>
                          <a:spcPct val="100000"/>
                        </a:lnSpc>
                        <a:spcBef>
                          <a:spcPct val="0"/>
                        </a:spcBef>
                        <a:spcAft>
                          <a:spcPct val="0"/>
                        </a:spcAft>
                        <a:buClrTx/>
                        <a:buSzTx/>
                        <a:buFontTx/>
                        <a:buNone/>
                        <a:tabLst>
                          <a:tab pos="160338" algn="l"/>
                        </a:tabLst>
                        <a:defRPr/>
                      </a:pPr>
                      <a:r>
                        <a:rPr kumimoji="0" lang="en-CA" sz="900" b="0" i="0" u="none" strike="noStrike" kern="1200" cap="none" normalizeH="0" baseline="0" dirty="0">
                          <a:ln>
                            <a:noFill/>
                          </a:ln>
                          <a:solidFill>
                            <a:schemeClr val="tx1"/>
                          </a:solidFill>
                          <a:effectLst/>
                          <a:latin typeface="Arial" panose="020B0604020202020204" pitchFamily="34" charset="0"/>
                          <a:ea typeface="+mn-ea"/>
                          <a:cs typeface="+mn-cs"/>
                        </a:rPr>
                        <a:t>Vendor Coordinator, PCG</a:t>
                      </a: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120793">
                <a:tc>
                  <a:txBody>
                    <a:bodyPr/>
                    <a:lstStyle/>
                    <a:p>
                      <a:pPr marL="176213" marR="0" lvl="0" indent="-176213" algn="l" defTabSz="914400" rtl="0" eaLnBrk="1" fontAlgn="b" latinLnBrk="0" hangingPunct="1">
                        <a:lnSpc>
                          <a:spcPct val="100000"/>
                        </a:lnSpc>
                        <a:spcBef>
                          <a:spcPct val="0"/>
                        </a:spcBef>
                        <a:spcAft>
                          <a:spcPct val="0"/>
                        </a:spcAft>
                        <a:buClrTx/>
                        <a:buSzTx/>
                        <a:buFontTx/>
                        <a:buNone/>
                        <a:tabLst>
                          <a:tab pos="160338" algn="l"/>
                        </a:tabLst>
                        <a:defRPr/>
                      </a:pPr>
                      <a:r>
                        <a:rPr kumimoji="0" lang="en-CA" sz="900" b="1" i="0" u="none" strike="noStrike" kern="1200" cap="none" normalizeH="0" baseline="0" dirty="0">
                          <a:ln>
                            <a:noFill/>
                          </a:ln>
                          <a:solidFill>
                            <a:schemeClr val="tx1"/>
                          </a:solidFill>
                          <a:effectLst/>
                          <a:latin typeface="Arial" panose="020B0604020202020204" pitchFamily="34" charset="0"/>
                          <a:ea typeface="+mn-ea"/>
                          <a:cs typeface="+mn-cs"/>
                        </a:rPr>
                        <a:t>Michael Jarvis</a:t>
                      </a: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tc>
                  <a:txBody>
                    <a:bodyPr/>
                    <a:lstStyle/>
                    <a:p>
                      <a:pPr marL="176213" marR="0" lvl="0" indent="-176213" algn="l" defTabSz="914400" rtl="0" eaLnBrk="1" fontAlgn="b" latinLnBrk="0" hangingPunct="1">
                        <a:lnSpc>
                          <a:spcPct val="100000"/>
                        </a:lnSpc>
                        <a:spcBef>
                          <a:spcPct val="0"/>
                        </a:spcBef>
                        <a:spcAft>
                          <a:spcPct val="0"/>
                        </a:spcAft>
                        <a:buClrTx/>
                        <a:buSzTx/>
                        <a:buFontTx/>
                        <a:buNone/>
                        <a:tabLst>
                          <a:tab pos="160338" algn="l"/>
                        </a:tabLst>
                        <a:defRPr/>
                      </a:pPr>
                      <a:r>
                        <a:rPr kumimoji="0" lang="en-CA" sz="900" b="0" i="0" u="none" strike="noStrike" kern="1200" cap="none" normalizeH="0" baseline="0" dirty="0">
                          <a:ln>
                            <a:noFill/>
                          </a:ln>
                          <a:solidFill>
                            <a:schemeClr val="tx1"/>
                          </a:solidFill>
                          <a:effectLst/>
                          <a:latin typeface="Arial" panose="020B0604020202020204" pitchFamily="34" charset="0"/>
                          <a:ea typeface="+mn-ea"/>
                          <a:cs typeface="+mn-cs"/>
                        </a:rPr>
                        <a:t>DCS Project Manager, Mobility</a:t>
                      </a: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tc>
                  <a:txBody>
                    <a:bodyPr/>
                    <a:lstStyle/>
                    <a:p>
                      <a:pPr marL="176213" marR="0" lvl="0" indent="-176213" algn="l" defTabSz="914400" rtl="0" eaLnBrk="1" fontAlgn="b" latinLnBrk="0" hangingPunct="1">
                        <a:lnSpc>
                          <a:spcPct val="100000"/>
                        </a:lnSpc>
                        <a:spcBef>
                          <a:spcPct val="0"/>
                        </a:spcBef>
                        <a:spcAft>
                          <a:spcPct val="0"/>
                        </a:spcAft>
                        <a:buClrTx/>
                        <a:buSzTx/>
                        <a:buFontTx/>
                        <a:buNone/>
                        <a:tabLst>
                          <a:tab pos="160338" algn="l"/>
                        </a:tabLst>
                        <a:defRPr/>
                      </a:pPr>
                      <a:r>
                        <a:rPr kumimoji="0" lang="en-CA" sz="900" b="0" i="0" u="none" strike="noStrike" kern="1200" cap="none" normalizeH="0" baseline="0" dirty="0">
                          <a:ln>
                            <a:noFill/>
                          </a:ln>
                          <a:solidFill>
                            <a:schemeClr val="tx1"/>
                          </a:solidFill>
                          <a:effectLst/>
                          <a:latin typeface="Arial" panose="020B0604020202020204" pitchFamily="34" charset="0"/>
                          <a:ea typeface="+mn-ea"/>
                          <a:cs typeface="+mn-cs"/>
                        </a:rPr>
                        <a:t>Project Manager, PCG</a:t>
                      </a: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120793">
                <a:tc>
                  <a:txBody>
                    <a:bodyPr/>
                    <a:lstStyle/>
                    <a:p>
                      <a:pPr marL="176213" marR="0" lvl="0" indent="-176213" algn="l" defTabSz="914400" rtl="0" eaLnBrk="1" fontAlgn="b" latinLnBrk="0" hangingPunct="1">
                        <a:lnSpc>
                          <a:spcPct val="100000"/>
                        </a:lnSpc>
                        <a:spcBef>
                          <a:spcPct val="0"/>
                        </a:spcBef>
                        <a:spcAft>
                          <a:spcPct val="0"/>
                        </a:spcAft>
                        <a:buClrTx/>
                        <a:buSzTx/>
                        <a:buFontTx/>
                        <a:buNone/>
                        <a:tabLst>
                          <a:tab pos="160338" algn="l"/>
                        </a:tabLst>
                        <a:defRPr/>
                      </a:pPr>
                      <a:r>
                        <a:rPr kumimoji="0" lang="en-CA" sz="900" b="1" i="0" u="none" strike="noStrike" kern="1200" cap="none" normalizeH="0" baseline="0" dirty="0">
                          <a:ln>
                            <a:noFill/>
                          </a:ln>
                          <a:solidFill>
                            <a:schemeClr val="tx1"/>
                          </a:solidFill>
                          <a:effectLst/>
                          <a:latin typeface="Arial" panose="020B0604020202020204" pitchFamily="34" charset="0"/>
                          <a:ea typeface="+mn-ea"/>
                          <a:cs typeface="+mn-cs"/>
                        </a:rPr>
                        <a:t>Kevin Bell</a:t>
                      </a: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tc>
                  <a:txBody>
                    <a:bodyPr/>
                    <a:lstStyle/>
                    <a:p>
                      <a:pPr marL="176213" marR="0" lvl="0" indent="-176213" algn="l" defTabSz="914400" rtl="0" eaLnBrk="1" fontAlgn="b" latinLnBrk="0" hangingPunct="1">
                        <a:lnSpc>
                          <a:spcPct val="100000"/>
                        </a:lnSpc>
                        <a:spcBef>
                          <a:spcPct val="0"/>
                        </a:spcBef>
                        <a:spcAft>
                          <a:spcPct val="0"/>
                        </a:spcAft>
                        <a:buClrTx/>
                        <a:buSzTx/>
                        <a:buFontTx/>
                        <a:buNone/>
                        <a:tabLst>
                          <a:tab pos="160338" algn="l"/>
                        </a:tabLst>
                        <a:defRPr/>
                      </a:pPr>
                      <a:r>
                        <a:rPr kumimoji="0" lang="en-CA" sz="900" b="0" i="0" u="none" strike="noStrike" kern="1200" cap="none" normalizeH="0" baseline="0" dirty="0">
                          <a:ln>
                            <a:noFill/>
                          </a:ln>
                          <a:solidFill>
                            <a:schemeClr val="tx1"/>
                          </a:solidFill>
                          <a:effectLst/>
                          <a:latin typeface="Arial" panose="020B0604020202020204" pitchFamily="34" charset="0"/>
                          <a:ea typeface="+mn-ea"/>
                          <a:cs typeface="+mn-cs"/>
                        </a:rPr>
                        <a:t>Project Manager, Mobility</a:t>
                      </a: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tc>
                  <a:txBody>
                    <a:bodyPr/>
                    <a:lstStyle/>
                    <a:p>
                      <a:pPr marL="176213" marR="0" lvl="0" indent="-176213" algn="l" defTabSz="914400" rtl="0" eaLnBrk="1" fontAlgn="b" latinLnBrk="0" hangingPunct="1">
                        <a:lnSpc>
                          <a:spcPct val="100000"/>
                        </a:lnSpc>
                        <a:spcBef>
                          <a:spcPct val="0"/>
                        </a:spcBef>
                        <a:spcAft>
                          <a:spcPct val="0"/>
                        </a:spcAft>
                        <a:buClrTx/>
                        <a:buSzTx/>
                        <a:buFontTx/>
                        <a:buNone/>
                        <a:tabLst>
                          <a:tab pos="160338" algn="l"/>
                        </a:tabLst>
                        <a:defRPr/>
                      </a:pPr>
                      <a:r>
                        <a:rPr kumimoji="0" lang="en-CA" sz="900" b="0" i="0" u="none" strike="noStrike" kern="1200" cap="none" normalizeH="0" baseline="0" dirty="0">
                          <a:ln>
                            <a:noFill/>
                          </a:ln>
                          <a:solidFill>
                            <a:schemeClr val="tx1"/>
                          </a:solidFill>
                          <a:effectLst/>
                          <a:latin typeface="Arial" panose="020B0604020202020204" pitchFamily="34" charset="0"/>
                          <a:ea typeface="+mn-ea"/>
                          <a:cs typeface="+mn-cs"/>
                        </a:rPr>
                        <a:t>Project Manager, Diona</a:t>
                      </a: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r h="120793">
                <a:tc>
                  <a:txBody>
                    <a:bodyPr/>
                    <a:lstStyle/>
                    <a:p>
                      <a:pPr marL="176213" marR="0" lvl="0" indent="-176213" algn="l" defTabSz="914400" rtl="0" eaLnBrk="1" fontAlgn="b" latinLnBrk="0" hangingPunct="1">
                        <a:lnSpc>
                          <a:spcPct val="100000"/>
                        </a:lnSpc>
                        <a:spcBef>
                          <a:spcPct val="0"/>
                        </a:spcBef>
                        <a:spcAft>
                          <a:spcPct val="0"/>
                        </a:spcAft>
                        <a:buClrTx/>
                        <a:buSzTx/>
                        <a:buFontTx/>
                        <a:buNone/>
                        <a:tabLst>
                          <a:tab pos="160338" algn="l"/>
                        </a:tabLst>
                        <a:defRPr/>
                      </a:pPr>
                      <a:r>
                        <a:rPr kumimoji="0" lang="en-CA" sz="900" b="1" i="0" u="none" strike="noStrike" kern="1200" cap="none" normalizeH="0" baseline="0" dirty="0">
                          <a:ln>
                            <a:noFill/>
                          </a:ln>
                          <a:solidFill>
                            <a:schemeClr val="tx1"/>
                          </a:solidFill>
                          <a:effectLst/>
                          <a:latin typeface="Arial" panose="020B0604020202020204" pitchFamily="34" charset="0"/>
                          <a:ea typeface="+mn-ea"/>
                          <a:cs typeface="+mn-cs"/>
                        </a:rPr>
                        <a:t>Wayne </a:t>
                      </a:r>
                      <a:r>
                        <a:rPr kumimoji="0" lang="en-CA" sz="900" b="1" i="0" u="none" strike="noStrike" kern="1200" cap="none" normalizeH="0" baseline="0" dirty="0" err="1">
                          <a:ln>
                            <a:noFill/>
                          </a:ln>
                          <a:solidFill>
                            <a:schemeClr val="tx1"/>
                          </a:solidFill>
                          <a:effectLst/>
                          <a:latin typeface="Arial" panose="020B0604020202020204" pitchFamily="34" charset="0"/>
                          <a:ea typeface="+mn-ea"/>
                          <a:cs typeface="+mn-cs"/>
                        </a:rPr>
                        <a:t>Dickert</a:t>
                      </a:r>
                      <a:endParaRPr kumimoji="0" lang="en-CA" sz="900" b="1" i="0" u="none" strike="noStrike" kern="1200" cap="none" normalizeH="0" baseline="0" dirty="0">
                        <a:ln>
                          <a:noFill/>
                        </a:ln>
                        <a:solidFill>
                          <a:schemeClr val="tx1"/>
                        </a:solidFill>
                        <a:effectLst/>
                        <a:latin typeface="Arial" panose="020B0604020202020204" pitchFamily="34" charset="0"/>
                        <a:ea typeface="+mn-ea"/>
                        <a:cs typeface="+mn-cs"/>
                      </a:endParaRP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tc>
                  <a:txBody>
                    <a:bodyPr/>
                    <a:lstStyle/>
                    <a:p>
                      <a:pPr marL="176213" marR="0" lvl="0" indent="-176213" algn="l" defTabSz="914400" rtl="0" eaLnBrk="1" fontAlgn="b" latinLnBrk="0" hangingPunct="1">
                        <a:lnSpc>
                          <a:spcPct val="100000"/>
                        </a:lnSpc>
                        <a:spcBef>
                          <a:spcPct val="0"/>
                        </a:spcBef>
                        <a:spcAft>
                          <a:spcPct val="0"/>
                        </a:spcAft>
                        <a:buClrTx/>
                        <a:buSzTx/>
                        <a:buFontTx/>
                        <a:buNone/>
                        <a:tabLst>
                          <a:tab pos="160338" algn="l"/>
                        </a:tabLst>
                        <a:defRPr/>
                      </a:pPr>
                      <a:r>
                        <a:rPr kumimoji="0" lang="en-CA" sz="900" b="0" i="0" u="none" strike="noStrike" kern="1200" cap="none" normalizeH="0" baseline="0" dirty="0">
                          <a:ln>
                            <a:noFill/>
                          </a:ln>
                          <a:solidFill>
                            <a:schemeClr val="tx1"/>
                          </a:solidFill>
                          <a:effectLst/>
                          <a:latin typeface="Arial" panose="020B0604020202020204" pitchFamily="34" charset="0"/>
                          <a:ea typeface="+mn-ea"/>
                          <a:cs typeface="+mn-cs"/>
                        </a:rPr>
                        <a:t>Program Manager, Guardian</a:t>
                      </a: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tc>
                  <a:txBody>
                    <a:bodyPr/>
                    <a:lstStyle/>
                    <a:p>
                      <a:pPr marL="176213" marR="0" lvl="0" indent="-176213" algn="l" defTabSz="914400" rtl="0" eaLnBrk="1" fontAlgn="b" latinLnBrk="0" hangingPunct="1">
                        <a:lnSpc>
                          <a:spcPct val="100000"/>
                        </a:lnSpc>
                        <a:spcBef>
                          <a:spcPct val="0"/>
                        </a:spcBef>
                        <a:spcAft>
                          <a:spcPct val="0"/>
                        </a:spcAft>
                        <a:buClrTx/>
                        <a:buSzTx/>
                        <a:buFontTx/>
                        <a:buNone/>
                        <a:tabLst>
                          <a:tab pos="160338" algn="l"/>
                        </a:tabLst>
                        <a:defRPr/>
                      </a:pPr>
                      <a:r>
                        <a:rPr kumimoji="0" lang="en-CA" sz="900" b="0" i="0" u="none" strike="noStrike" kern="1200" cap="none" normalizeH="0" baseline="0" dirty="0">
                          <a:ln>
                            <a:noFill/>
                          </a:ln>
                          <a:solidFill>
                            <a:schemeClr val="tx1"/>
                          </a:solidFill>
                          <a:effectLst/>
                          <a:latin typeface="Arial" panose="020B0604020202020204" pitchFamily="34" charset="0"/>
                          <a:ea typeface="+mn-ea"/>
                          <a:cs typeface="+mn-cs"/>
                        </a:rPr>
                        <a:t>Program Manager, DCS</a:t>
                      </a: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7"/>
                  </a:ext>
                </a:extLst>
              </a:tr>
              <a:tr h="120793">
                <a:tc>
                  <a:txBody>
                    <a:bodyPr/>
                    <a:lstStyle/>
                    <a:p>
                      <a:pPr marL="176213" marR="0" lvl="0" indent="-176213" algn="l" defTabSz="914400" rtl="0" eaLnBrk="1" fontAlgn="b" latinLnBrk="0" hangingPunct="1">
                        <a:lnSpc>
                          <a:spcPct val="100000"/>
                        </a:lnSpc>
                        <a:spcBef>
                          <a:spcPct val="0"/>
                        </a:spcBef>
                        <a:spcAft>
                          <a:spcPct val="0"/>
                        </a:spcAft>
                        <a:buClrTx/>
                        <a:buSzTx/>
                        <a:buFontTx/>
                        <a:buNone/>
                        <a:tabLst>
                          <a:tab pos="160338" algn="l"/>
                        </a:tabLst>
                        <a:defRPr/>
                      </a:pPr>
                      <a:r>
                        <a:rPr kumimoji="0" lang="en-CA" sz="900" b="1" i="0" u="none" strike="noStrike" kern="1200" cap="none" normalizeH="0" baseline="0" dirty="0">
                          <a:ln>
                            <a:noFill/>
                          </a:ln>
                          <a:solidFill>
                            <a:schemeClr val="tx1"/>
                          </a:solidFill>
                          <a:effectLst/>
                          <a:latin typeface="Arial" panose="020B0604020202020204" pitchFamily="34" charset="0"/>
                          <a:ea typeface="+mn-ea"/>
                          <a:cs typeface="+mn-cs"/>
                        </a:rPr>
                        <a:t>Sara </a:t>
                      </a:r>
                      <a:r>
                        <a:rPr kumimoji="0" lang="en-CA" sz="900" b="1" i="0" u="none" strike="noStrike" kern="1200" cap="none" normalizeH="0" baseline="0" dirty="0" err="1">
                          <a:ln>
                            <a:noFill/>
                          </a:ln>
                          <a:solidFill>
                            <a:schemeClr val="tx1"/>
                          </a:solidFill>
                          <a:effectLst/>
                          <a:latin typeface="Arial" panose="020B0604020202020204" pitchFamily="34" charset="0"/>
                          <a:ea typeface="+mn-ea"/>
                          <a:cs typeface="+mn-cs"/>
                        </a:rPr>
                        <a:t>Goscha</a:t>
                      </a:r>
                      <a:endParaRPr kumimoji="0" lang="en-CA" sz="900" b="1" i="0" u="none" strike="noStrike" kern="1200" cap="none" normalizeH="0" baseline="0" dirty="0">
                        <a:ln>
                          <a:noFill/>
                        </a:ln>
                        <a:solidFill>
                          <a:schemeClr val="tx1"/>
                        </a:solidFill>
                        <a:effectLst/>
                        <a:latin typeface="Arial" panose="020B0604020202020204" pitchFamily="34" charset="0"/>
                        <a:ea typeface="+mn-ea"/>
                        <a:cs typeface="+mn-cs"/>
                      </a:endParaRP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tc>
                  <a:txBody>
                    <a:bodyPr/>
                    <a:lstStyle/>
                    <a:p>
                      <a:pPr marL="176213" marR="0" lvl="0" indent="-176213" algn="l" defTabSz="914400" rtl="0" eaLnBrk="1" fontAlgn="b" latinLnBrk="0" hangingPunct="1">
                        <a:lnSpc>
                          <a:spcPct val="100000"/>
                        </a:lnSpc>
                        <a:spcBef>
                          <a:spcPct val="0"/>
                        </a:spcBef>
                        <a:spcAft>
                          <a:spcPct val="0"/>
                        </a:spcAft>
                        <a:buClrTx/>
                        <a:buSzTx/>
                        <a:buFontTx/>
                        <a:buNone/>
                        <a:tabLst>
                          <a:tab pos="160338" algn="l"/>
                        </a:tabLst>
                        <a:defRPr/>
                      </a:pPr>
                      <a:r>
                        <a:rPr kumimoji="0" lang="en-CA" sz="900" b="0" i="0" u="none" strike="noStrike" kern="1200" cap="none" normalizeH="0" baseline="0" dirty="0">
                          <a:ln>
                            <a:noFill/>
                          </a:ln>
                          <a:solidFill>
                            <a:schemeClr val="tx1"/>
                          </a:solidFill>
                          <a:effectLst/>
                          <a:latin typeface="Arial" panose="020B0604020202020204" pitchFamily="34" charset="0"/>
                          <a:ea typeface="+mn-ea"/>
                          <a:cs typeface="+mn-cs"/>
                        </a:rPr>
                        <a:t>Project Manager, OCM</a:t>
                      </a: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tc>
                  <a:txBody>
                    <a:bodyPr/>
                    <a:lstStyle/>
                    <a:p>
                      <a:pPr marL="176213" marR="0" lvl="0" indent="-176213" algn="l" defTabSz="914400" rtl="0" eaLnBrk="1" fontAlgn="b" latinLnBrk="0" hangingPunct="1">
                        <a:lnSpc>
                          <a:spcPct val="100000"/>
                        </a:lnSpc>
                        <a:spcBef>
                          <a:spcPct val="0"/>
                        </a:spcBef>
                        <a:spcAft>
                          <a:spcPct val="0"/>
                        </a:spcAft>
                        <a:buClrTx/>
                        <a:buSzTx/>
                        <a:buFontTx/>
                        <a:buNone/>
                        <a:tabLst>
                          <a:tab pos="160338" algn="l"/>
                        </a:tabLst>
                        <a:defRPr/>
                      </a:pPr>
                      <a:r>
                        <a:rPr kumimoji="0" lang="en-CA" sz="900" b="0" i="0" u="none" strike="noStrike" kern="1200" cap="none" normalizeH="0" baseline="0" dirty="0">
                          <a:ln>
                            <a:noFill/>
                          </a:ln>
                          <a:solidFill>
                            <a:schemeClr val="tx1"/>
                          </a:solidFill>
                          <a:effectLst/>
                          <a:latin typeface="Arial" panose="020B0604020202020204" pitchFamily="34" charset="0"/>
                          <a:ea typeface="+mn-ea"/>
                          <a:cs typeface="+mn-cs"/>
                        </a:rPr>
                        <a:t>Project Manager, PCG</a:t>
                      </a: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8"/>
                  </a:ext>
                </a:extLst>
              </a:tr>
              <a:tr h="120793">
                <a:tc>
                  <a:txBody>
                    <a:bodyPr/>
                    <a:lstStyle/>
                    <a:p>
                      <a:pPr marL="176213" marR="0" lvl="0" indent="-176213" algn="l" defTabSz="914400" rtl="0" eaLnBrk="1" fontAlgn="b" latinLnBrk="0" hangingPunct="1">
                        <a:lnSpc>
                          <a:spcPct val="100000"/>
                        </a:lnSpc>
                        <a:spcBef>
                          <a:spcPct val="0"/>
                        </a:spcBef>
                        <a:spcAft>
                          <a:spcPct val="0"/>
                        </a:spcAft>
                        <a:buClrTx/>
                        <a:buSzTx/>
                        <a:buFontTx/>
                        <a:buNone/>
                        <a:tabLst>
                          <a:tab pos="160338" algn="l"/>
                        </a:tabLst>
                        <a:defRPr/>
                      </a:pPr>
                      <a:r>
                        <a:rPr kumimoji="0" lang="en-CA" sz="900" b="1" i="0" u="none" strike="noStrike" kern="1200" cap="none" normalizeH="0" baseline="0" dirty="0">
                          <a:ln>
                            <a:noFill/>
                          </a:ln>
                          <a:solidFill>
                            <a:schemeClr val="tx1"/>
                          </a:solidFill>
                          <a:effectLst/>
                          <a:latin typeface="Arial" panose="020B0604020202020204" pitchFamily="34" charset="0"/>
                          <a:ea typeface="+mn-ea"/>
                          <a:cs typeface="+mn-cs"/>
                        </a:rPr>
                        <a:t>Fred Yu</a:t>
                      </a: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tc>
                  <a:txBody>
                    <a:bodyPr/>
                    <a:lstStyle/>
                    <a:p>
                      <a:pPr marL="176213" marR="0" lvl="0" indent="-176213" algn="l" defTabSz="914400" rtl="0" eaLnBrk="1" fontAlgn="b" latinLnBrk="0" hangingPunct="1">
                        <a:lnSpc>
                          <a:spcPct val="100000"/>
                        </a:lnSpc>
                        <a:spcBef>
                          <a:spcPct val="0"/>
                        </a:spcBef>
                        <a:spcAft>
                          <a:spcPct val="0"/>
                        </a:spcAft>
                        <a:buClrTx/>
                        <a:buSzTx/>
                        <a:buFontTx/>
                        <a:buNone/>
                        <a:tabLst>
                          <a:tab pos="160338" algn="l"/>
                        </a:tabLst>
                        <a:defRPr/>
                      </a:pPr>
                      <a:r>
                        <a:rPr kumimoji="0" lang="en-CA" sz="900" b="0" i="0" u="none" strike="noStrike" kern="1200" cap="none" normalizeH="0" baseline="0" dirty="0">
                          <a:ln>
                            <a:noFill/>
                          </a:ln>
                          <a:solidFill>
                            <a:schemeClr val="tx1"/>
                          </a:solidFill>
                          <a:effectLst/>
                          <a:latin typeface="Arial" panose="020B0604020202020204" pitchFamily="34" charset="0"/>
                          <a:ea typeface="+mn-ea"/>
                          <a:cs typeface="+mn-cs"/>
                        </a:rPr>
                        <a:t>Project Manager, Quality Assurance</a:t>
                      </a: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tc>
                  <a:txBody>
                    <a:bodyPr/>
                    <a:lstStyle/>
                    <a:p>
                      <a:pPr marL="176213" marR="0" lvl="0" indent="-176213" algn="l" defTabSz="914400" rtl="0" eaLnBrk="1" fontAlgn="b" latinLnBrk="0" hangingPunct="1">
                        <a:lnSpc>
                          <a:spcPct val="100000"/>
                        </a:lnSpc>
                        <a:spcBef>
                          <a:spcPct val="0"/>
                        </a:spcBef>
                        <a:spcAft>
                          <a:spcPct val="0"/>
                        </a:spcAft>
                        <a:buClrTx/>
                        <a:buSzTx/>
                        <a:buFontTx/>
                        <a:buNone/>
                        <a:tabLst>
                          <a:tab pos="160338" algn="l"/>
                        </a:tabLst>
                        <a:defRPr/>
                      </a:pPr>
                      <a:r>
                        <a:rPr kumimoji="0" lang="en-CA" sz="900" b="0" i="0" u="none" strike="noStrike" kern="1200" cap="none" normalizeH="0" baseline="0" dirty="0">
                          <a:ln>
                            <a:noFill/>
                          </a:ln>
                          <a:solidFill>
                            <a:schemeClr val="tx1"/>
                          </a:solidFill>
                          <a:effectLst/>
                          <a:latin typeface="Arial" panose="020B0604020202020204" pitchFamily="34" charset="0"/>
                          <a:ea typeface="+mn-ea"/>
                          <a:cs typeface="+mn-cs"/>
                        </a:rPr>
                        <a:t>Project Manager, DCS</a:t>
                      </a: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9"/>
                  </a:ext>
                </a:extLst>
              </a:tr>
              <a:tr h="120793">
                <a:tc>
                  <a:txBody>
                    <a:bodyPr/>
                    <a:lstStyle/>
                    <a:p>
                      <a:pPr marL="176213" marR="0" lvl="0" indent="-176213" algn="l" defTabSz="914400" rtl="0" eaLnBrk="1" fontAlgn="b" latinLnBrk="0" hangingPunct="1">
                        <a:lnSpc>
                          <a:spcPct val="100000"/>
                        </a:lnSpc>
                        <a:spcBef>
                          <a:spcPct val="0"/>
                        </a:spcBef>
                        <a:spcAft>
                          <a:spcPct val="0"/>
                        </a:spcAft>
                        <a:buClrTx/>
                        <a:buSzTx/>
                        <a:buFontTx/>
                        <a:buNone/>
                        <a:tabLst>
                          <a:tab pos="160338" algn="l"/>
                        </a:tabLst>
                        <a:defRPr/>
                      </a:pPr>
                      <a:r>
                        <a:rPr kumimoji="0" lang="en-CA" sz="900" b="1" i="0" u="none" strike="noStrike" kern="1200" cap="none" normalizeH="0" baseline="0" dirty="0">
                          <a:ln>
                            <a:noFill/>
                          </a:ln>
                          <a:solidFill>
                            <a:schemeClr val="tx1"/>
                          </a:solidFill>
                          <a:effectLst/>
                          <a:latin typeface="Arial" panose="020B0604020202020204" pitchFamily="34" charset="0"/>
                          <a:ea typeface="+mn-ea"/>
                          <a:cs typeface="+mn-cs"/>
                        </a:rPr>
                        <a:t>Joel Byford</a:t>
                      </a: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tc>
                  <a:txBody>
                    <a:bodyPr/>
                    <a:lstStyle/>
                    <a:p>
                      <a:pPr marL="176213" marR="0" lvl="0" indent="-176213" algn="l" defTabSz="914400" rtl="0" eaLnBrk="1" fontAlgn="b" latinLnBrk="0" hangingPunct="1">
                        <a:lnSpc>
                          <a:spcPct val="100000"/>
                        </a:lnSpc>
                        <a:spcBef>
                          <a:spcPct val="0"/>
                        </a:spcBef>
                        <a:spcAft>
                          <a:spcPct val="0"/>
                        </a:spcAft>
                        <a:buClrTx/>
                        <a:buSzTx/>
                        <a:buFontTx/>
                        <a:buNone/>
                        <a:tabLst>
                          <a:tab pos="160338" algn="l"/>
                        </a:tabLst>
                        <a:defRPr/>
                      </a:pPr>
                      <a:r>
                        <a:rPr kumimoji="0" lang="en-CA" sz="900" b="0" i="0" u="none" strike="noStrike" kern="1200" cap="none" normalizeH="0" baseline="0" dirty="0">
                          <a:ln>
                            <a:noFill/>
                          </a:ln>
                          <a:solidFill>
                            <a:schemeClr val="tx1"/>
                          </a:solidFill>
                          <a:effectLst/>
                          <a:latin typeface="Arial" panose="020B0604020202020204" pitchFamily="34" charset="0"/>
                          <a:ea typeface="+mn-ea"/>
                          <a:cs typeface="+mn-cs"/>
                        </a:rPr>
                        <a:t>Project Manager, Platform Build</a:t>
                      </a: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tc>
                  <a:txBody>
                    <a:bodyPr/>
                    <a:lstStyle/>
                    <a:p>
                      <a:pPr marL="176213" marR="0" lvl="0" indent="-176213" algn="l" defTabSz="914400" rtl="0" eaLnBrk="1" fontAlgn="b" latinLnBrk="0" hangingPunct="1">
                        <a:lnSpc>
                          <a:spcPct val="100000"/>
                        </a:lnSpc>
                        <a:spcBef>
                          <a:spcPct val="0"/>
                        </a:spcBef>
                        <a:spcAft>
                          <a:spcPct val="0"/>
                        </a:spcAft>
                        <a:buClrTx/>
                        <a:buSzTx/>
                        <a:buFontTx/>
                        <a:buNone/>
                        <a:tabLst>
                          <a:tab pos="160338" algn="l"/>
                        </a:tabLst>
                        <a:defRPr/>
                      </a:pPr>
                      <a:r>
                        <a:rPr kumimoji="0" lang="en-CA" sz="900" b="0" i="0" u="none" strike="noStrike" kern="1200" cap="none" normalizeH="0" baseline="0" dirty="0">
                          <a:ln>
                            <a:noFill/>
                          </a:ln>
                          <a:solidFill>
                            <a:schemeClr val="tx1"/>
                          </a:solidFill>
                          <a:effectLst/>
                          <a:latin typeface="Arial" panose="020B0604020202020204" pitchFamily="34" charset="0"/>
                          <a:ea typeface="+mn-ea"/>
                          <a:cs typeface="+mn-cs"/>
                        </a:rPr>
                        <a:t>Project Manager, Microsoft</a:t>
                      </a: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0"/>
                  </a:ext>
                </a:extLst>
              </a:tr>
              <a:tr h="120793">
                <a:tc>
                  <a:txBody>
                    <a:bodyPr/>
                    <a:lstStyle/>
                    <a:p>
                      <a:pPr marL="176213" marR="0" lvl="0" indent="-176213" algn="l" defTabSz="914400" rtl="0" eaLnBrk="1" fontAlgn="b" latinLnBrk="0" hangingPunct="1">
                        <a:lnSpc>
                          <a:spcPct val="100000"/>
                        </a:lnSpc>
                        <a:spcBef>
                          <a:spcPct val="0"/>
                        </a:spcBef>
                        <a:spcAft>
                          <a:spcPct val="0"/>
                        </a:spcAft>
                        <a:buClrTx/>
                        <a:buSzTx/>
                        <a:buFontTx/>
                        <a:buNone/>
                        <a:tabLst>
                          <a:tab pos="160338" algn="l"/>
                        </a:tabLst>
                        <a:defRPr/>
                      </a:pPr>
                      <a:r>
                        <a:rPr kumimoji="0" lang="en-CA" sz="900" b="1" i="0" u="none" strike="noStrike" kern="1200" cap="none" normalizeH="0" baseline="0" dirty="0">
                          <a:ln>
                            <a:noFill/>
                          </a:ln>
                          <a:solidFill>
                            <a:schemeClr val="tx1"/>
                          </a:solidFill>
                          <a:effectLst/>
                          <a:latin typeface="Arial" panose="020B0604020202020204" pitchFamily="34" charset="0"/>
                          <a:ea typeface="+mn-ea"/>
                          <a:cs typeface="+mn-cs"/>
                        </a:rPr>
                        <a:t>Sharda </a:t>
                      </a:r>
                      <a:r>
                        <a:rPr kumimoji="0" lang="en-CA" sz="900" b="1" i="0" u="none" strike="noStrike" kern="1200" cap="none" normalizeH="0" baseline="0" dirty="0" err="1">
                          <a:ln>
                            <a:noFill/>
                          </a:ln>
                          <a:solidFill>
                            <a:schemeClr val="tx1"/>
                          </a:solidFill>
                          <a:effectLst/>
                          <a:latin typeface="Arial" panose="020B0604020202020204" pitchFamily="34" charset="0"/>
                          <a:ea typeface="+mn-ea"/>
                          <a:cs typeface="+mn-cs"/>
                        </a:rPr>
                        <a:t>Bhandarkar</a:t>
                      </a:r>
                      <a:endParaRPr kumimoji="0" lang="en-CA" sz="900" b="1" i="0" u="none" strike="noStrike" kern="1200" cap="none" normalizeH="0" baseline="0" dirty="0">
                        <a:ln>
                          <a:noFill/>
                        </a:ln>
                        <a:solidFill>
                          <a:schemeClr val="tx1"/>
                        </a:solidFill>
                        <a:effectLst/>
                        <a:latin typeface="Arial" panose="020B0604020202020204" pitchFamily="34" charset="0"/>
                        <a:ea typeface="+mn-ea"/>
                        <a:cs typeface="+mn-cs"/>
                      </a:endParaRP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tc>
                  <a:txBody>
                    <a:bodyPr/>
                    <a:lstStyle/>
                    <a:p>
                      <a:pPr marL="176213" marR="0" lvl="0" indent="-176213" algn="l" defTabSz="914400" rtl="0" eaLnBrk="1" fontAlgn="b" latinLnBrk="0" hangingPunct="1">
                        <a:lnSpc>
                          <a:spcPct val="100000"/>
                        </a:lnSpc>
                        <a:spcBef>
                          <a:spcPct val="0"/>
                        </a:spcBef>
                        <a:spcAft>
                          <a:spcPct val="0"/>
                        </a:spcAft>
                        <a:buClrTx/>
                        <a:buSzTx/>
                        <a:buFontTx/>
                        <a:buNone/>
                        <a:tabLst>
                          <a:tab pos="160338" algn="l"/>
                        </a:tabLst>
                        <a:defRPr/>
                      </a:pPr>
                      <a:r>
                        <a:rPr kumimoji="0" lang="en-CA" sz="900" b="0" i="0" u="none" strike="noStrike" kern="1200" cap="none" normalizeH="0" baseline="0" dirty="0">
                          <a:ln>
                            <a:noFill/>
                          </a:ln>
                          <a:solidFill>
                            <a:schemeClr val="tx1"/>
                          </a:solidFill>
                          <a:effectLst/>
                          <a:latin typeface="Arial" panose="020B0604020202020204" pitchFamily="34" charset="0"/>
                          <a:ea typeface="+mn-ea"/>
                          <a:cs typeface="+mn-cs"/>
                        </a:rPr>
                        <a:t>Senior Project Manager, Data Management Assessment</a:t>
                      </a: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tc>
                  <a:txBody>
                    <a:bodyPr/>
                    <a:lstStyle/>
                    <a:p>
                      <a:pPr marL="176213" marR="0" lvl="0" indent="-176213" algn="l" defTabSz="914400" rtl="0" eaLnBrk="1" fontAlgn="b" latinLnBrk="0" hangingPunct="1">
                        <a:lnSpc>
                          <a:spcPct val="100000"/>
                        </a:lnSpc>
                        <a:spcBef>
                          <a:spcPct val="0"/>
                        </a:spcBef>
                        <a:spcAft>
                          <a:spcPct val="0"/>
                        </a:spcAft>
                        <a:buClrTx/>
                        <a:buSzTx/>
                        <a:buFontTx/>
                        <a:buNone/>
                        <a:tabLst>
                          <a:tab pos="160338" algn="l"/>
                        </a:tabLst>
                        <a:defRPr/>
                      </a:pPr>
                      <a:r>
                        <a:rPr kumimoji="0" lang="en-CA" sz="900" b="0" i="0" u="none" strike="noStrike" kern="1200" cap="none" normalizeH="0" baseline="0" dirty="0">
                          <a:ln>
                            <a:noFill/>
                          </a:ln>
                          <a:solidFill>
                            <a:schemeClr val="tx1"/>
                          </a:solidFill>
                          <a:effectLst/>
                          <a:latin typeface="Arial" panose="020B0604020202020204" pitchFamily="34" charset="0"/>
                          <a:ea typeface="+mn-ea"/>
                          <a:cs typeface="+mn-cs"/>
                        </a:rPr>
                        <a:t>Project Manager, DCS</a:t>
                      </a:r>
                    </a:p>
                  </a:txBody>
                  <a:tcPr marT="45726" marB="45726" anchor="b" horzOverflow="overflow">
                    <a:lnL w="0" cap="flat" cmpd="sng" algn="ctr">
                      <a:solidFill>
                        <a:srgbClr val="961E3C"/>
                      </a:solidFill>
                      <a:prstDash val="solid"/>
                      <a:round/>
                      <a:headEnd type="none" w="med" len="med"/>
                      <a:tailEnd type="none" w="med" len="med"/>
                    </a:lnL>
                    <a:lnR w="0" cap="flat" cmpd="sng" algn="ctr">
                      <a:solidFill>
                        <a:srgbClr val="961E3C"/>
                      </a:solidFill>
                      <a:prstDash val="solid"/>
                      <a:round/>
                      <a:headEnd type="none" w="med" len="med"/>
                      <a:tailEnd type="none" w="med" len="med"/>
                    </a:lnR>
                    <a:lnT w="0" cap="flat" cmpd="sng" algn="ctr">
                      <a:solidFill>
                        <a:srgbClr val="961E3C"/>
                      </a:solidFill>
                      <a:prstDash val="solid"/>
                      <a:round/>
                      <a:headEnd type="none" w="med" len="med"/>
                      <a:tailEnd type="none" w="med" len="med"/>
                    </a:lnT>
                    <a:lnB w="0" cap="flat" cmpd="sng" algn="ctr">
                      <a:solidFill>
                        <a:srgbClr val="961E3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1"/>
                  </a:ext>
                </a:extLst>
              </a:tr>
            </a:tbl>
          </a:graphicData>
        </a:graphic>
      </p:graphicFrame>
    </p:spTree>
    <p:extLst>
      <p:ext uri="{BB962C8B-B14F-4D97-AF65-F5344CB8AC3E}">
        <p14:creationId xmlns:p14="http://schemas.microsoft.com/office/powerpoint/2010/main" val="2957980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Executive Summary</a:t>
            </a:r>
          </a:p>
        </p:txBody>
      </p:sp>
      <p:sp>
        <p:nvSpPr>
          <p:cNvPr id="3" name="Text Placeholder 2"/>
          <p:cNvSpPr>
            <a:spLocks noGrp="1"/>
          </p:cNvSpPr>
          <p:nvPr>
            <p:ph type="body" sz="quarter" idx="16"/>
          </p:nvPr>
        </p:nvSpPr>
        <p:spPr>
          <a:xfrm>
            <a:off x="249301" y="1203134"/>
            <a:ext cx="8627997" cy="5269785"/>
          </a:xfrm>
        </p:spPr>
        <p:txBody>
          <a:bodyPr/>
          <a:lstStyle/>
          <a:p>
            <a:pPr marL="0" indent="0">
              <a:buNone/>
            </a:pPr>
            <a:r>
              <a:rPr lang="en-CA" sz="1050" dirty="0"/>
              <a:t>The </a:t>
            </a:r>
            <a:r>
              <a:rPr lang="en-US" sz="1050" dirty="0"/>
              <a:t>CHILDS Replacement Program (Guardian)</a:t>
            </a:r>
            <a:r>
              <a:rPr lang="en-CA" sz="1050" dirty="0"/>
              <a:t> will enable the ADCS to implement a strong, robust system - one that is capable of increasing efficiency and service delivery to Arizona’s families and children in need. This system will also fulfill Child Safety Specialist staff business use to more effectively and efficiently, execute the mission of the Department of Child Safety. The funding requests have been approved by the sponsoring organizations ITAC, JLBC and ACF.</a:t>
            </a:r>
          </a:p>
          <a:p>
            <a:pPr marL="0" indent="0">
              <a:spcBef>
                <a:spcPts val="0"/>
              </a:spcBef>
              <a:buNone/>
            </a:pPr>
            <a:endParaRPr lang="en-CA" sz="800" dirty="0"/>
          </a:p>
          <a:p>
            <a:pPr marL="0" indent="0">
              <a:spcBef>
                <a:spcPts val="0"/>
              </a:spcBef>
              <a:buNone/>
            </a:pPr>
            <a:r>
              <a:rPr lang="en-CA" sz="1050" dirty="0"/>
              <a:t>This independent assessment reviewed project documentation and interviewed key stakeholders. </a:t>
            </a:r>
            <a:r>
              <a:rPr lang="en-CA" sz="1050" b="1" dirty="0"/>
              <a:t>The results of the assessment indicate that the </a:t>
            </a:r>
            <a:r>
              <a:rPr lang="en-US" sz="1050" b="1" dirty="0"/>
              <a:t>CHILDS Replacement Program (Guardian) </a:t>
            </a:r>
            <a:r>
              <a:rPr lang="en-CA" sz="1050" b="1" dirty="0"/>
              <a:t>continues to be positioned for success. </a:t>
            </a:r>
            <a:r>
              <a:rPr lang="en-CA" sz="1050" dirty="0"/>
              <a:t> The Program Delivery approach, plan and Governance Model keep being refined to continually improve the Program’s structure and outcomes. </a:t>
            </a:r>
            <a:endParaRPr lang="en-CA" sz="1050" b="1" dirty="0"/>
          </a:p>
          <a:p>
            <a:pPr marL="0" indent="0">
              <a:spcBef>
                <a:spcPts val="0"/>
              </a:spcBef>
              <a:buNone/>
            </a:pPr>
            <a:endParaRPr lang="en-CA" sz="1050" dirty="0"/>
          </a:p>
          <a:p>
            <a:pPr marL="0" indent="0">
              <a:spcBef>
                <a:spcPts val="0"/>
              </a:spcBef>
              <a:buNone/>
            </a:pPr>
            <a:r>
              <a:rPr lang="en-CA" sz="1050" dirty="0"/>
              <a:t>The Plan is viable and continues focus on mitigating against staffing, scheduling, and delivery challenges. The onboarding of a Program Manager, workstream DCS Project Managers, and a Quality Assurance Lead increased project oversight and rigor. The Mobility workstream is tracking for August delivery of Release 1 with appropriate support and focus on the technical solution and the business process changes.</a:t>
            </a:r>
          </a:p>
          <a:p>
            <a:pPr marL="0" indent="0">
              <a:spcBef>
                <a:spcPts val="0"/>
              </a:spcBef>
              <a:buNone/>
            </a:pPr>
            <a:endParaRPr lang="en-CA" sz="1050" dirty="0">
              <a:solidFill>
                <a:srgbClr val="00B050"/>
              </a:solidFill>
            </a:endParaRPr>
          </a:p>
          <a:p>
            <a:pPr marL="0" indent="0">
              <a:spcBef>
                <a:spcPts val="0"/>
              </a:spcBef>
              <a:buNone/>
            </a:pPr>
            <a:r>
              <a:rPr lang="en-CA" sz="1050" dirty="0"/>
              <a:t>The </a:t>
            </a:r>
            <a:r>
              <a:rPr lang="en-US" sz="1050" dirty="0"/>
              <a:t>CHILDS Replacement Program </a:t>
            </a:r>
            <a:r>
              <a:rPr lang="en-CA" sz="1050" dirty="0"/>
              <a:t>must continue to focus on the following items:</a:t>
            </a:r>
          </a:p>
          <a:p>
            <a:pPr lvl="1">
              <a:spcBef>
                <a:spcPts val="0"/>
              </a:spcBef>
            </a:pPr>
            <a:r>
              <a:rPr lang="en-CA" sz="1050" b="1" dirty="0"/>
              <a:t>Staffing and Resource Management:</a:t>
            </a:r>
            <a:r>
              <a:rPr lang="en-CA" sz="1050" dirty="0"/>
              <a:t> Continue to identify and source required business, technical, and leadership candidates to implement this initiative and define resource responsibilities.</a:t>
            </a:r>
          </a:p>
          <a:p>
            <a:pPr lvl="1">
              <a:spcBef>
                <a:spcPts val="0"/>
              </a:spcBef>
            </a:pPr>
            <a:r>
              <a:rPr lang="en-CA" sz="1050" b="1" dirty="0"/>
              <a:t>Schedule Management: </a:t>
            </a:r>
            <a:r>
              <a:rPr lang="en-CA" sz="1050" dirty="0"/>
              <a:t>Document the timeline of workstream activities and deliverables to ensure the completeness of the initiative.</a:t>
            </a:r>
          </a:p>
          <a:p>
            <a:pPr lvl="1">
              <a:spcBef>
                <a:spcPts val="0"/>
              </a:spcBef>
            </a:pPr>
            <a:r>
              <a:rPr lang="en-CA" sz="1050" b="1" dirty="0"/>
              <a:t>Quality Management: </a:t>
            </a:r>
            <a:r>
              <a:rPr lang="en-CA" sz="1050" dirty="0"/>
              <a:t>Develop the Quality Management approach including overall and workstream specific testing strategies.</a:t>
            </a:r>
          </a:p>
          <a:p>
            <a:pPr lvl="1">
              <a:spcBef>
                <a:spcPts val="0"/>
              </a:spcBef>
            </a:pPr>
            <a:endParaRPr lang="en-CA" sz="1050" dirty="0"/>
          </a:p>
        </p:txBody>
      </p:sp>
      <p:graphicFrame>
        <p:nvGraphicFramePr>
          <p:cNvPr id="5" name="Table 4"/>
          <p:cNvGraphicFramePr>
            <a:graphicFrameLocks noGrp="1"/>
          </p:cNvGraphicFramePr>
          <p:nvPr>
            <p:extLst>
              <p:ext uri="{D42A27DB-BD31-4B8C-83A1-F6EECF244321}">
                <p14:modId xmlns:p14="http://schemas.microsoft.com/office/powerpoint/2010/main" val="4154119278"/>
              </p:ext>
            </p:extLst>
          </p:nvPr>
        </p:nvGraphicFramePr>
        <p:xfrm>
          <a:off x="249301" y="4149652"/>
          <a:ext cx="8627997" cy="2263140"/>
        </p:xfrm>
        <a:graphic>
          <a:graphicData uri="http://schemas.openxmlformats.org/drawingml/2006/table">
            <a:tbl>
              <a:tblPr firstRow="1" bandRow="1">
                <a:tableStyleId>{5C22544A-7EE6-4342-B048-85BDC9FD1C3A}</a:tableStyleId>
              </a:tblPr>
              <a:tblGrid>
                <a:gridCol w="3812336">
                  <a:extLst>
                    <a:ext uri="{9D8B030D-6E8A-4147-A177-3AD203B41FA5}">
                      <a16:colId xmlns:a16="http://schemas.microsoft.com/office/drawing/2014/main" val="20000"/>
                    </a:ext>
                  </a:extLst>
                </a:gridCol>
                <a:gridCol w="4815661">
                  <a:extLst>
                    <a:ext uri="{9D8B030D-6E8A-4147-A177-3AD203B41FA5}">
                      <a16:colId xmlns:a16="http://schemas.microsoft.com/office/drawing/2014/main" val="20001"/>
                    </a:ext>
                  </a:extLst>
                </a:gridCol>
              </a:tblGrid>
              <a:tr h="195610">
                <a:tc>
                  <a:txBody>
                    <a:bodyPr/>
                    <a:lstStyle/>
                    <a:p>
                      <a:pPr algn="ctr"/>
                      <a:r>
                        <a:rPr lang="en-CA" sz="1050" dirty="0"/>
                        <a:t>Key Plan </a:t>
                      </a:r>
                      <a:r>
                        <a:rPr lang="en-CA" sz="1050" baseline="0" dirty="0"/>
                        <a:t>Viability Findings</a:t>
                      </a:r>
                      <a:endParaRPr lang="en-CA" sz="1050" dirty="0"/>
                    </a:p>
                  </a:txBody>
                  <a:tcPr/>
                </a:tc>
                <a:tc>
                  <a:txBody>
                    <a:bodyPr/>
                    <a:lstStyle/>
                    <a:p>
                      <a:pPr algn="ctr"/>
                      <a:r>
                        <a:rPr lang="en-CA" sz="1050" dirty="0"/>
                        <a:t>Key Project Management Practice Findings</a:t>
                      </a:r>
                    </a:p>
                  </a:txBody>
                  <a:tcPr/>
                </a:tc>
                <a:extLst>
                  <a:ext uri="{0D108BD9-81ED-4DB2-BD59-A6C34878D82A}">
                    <a16:rowId xmlns:a16="http://schemas.microsoft.com/office/drawing/2014/main" val="10000"/>
                  </a:ext>
                </a:extLst>
              </a:tr>
              <a:tr h="1564876">
                <a:tc>
                  <a:txBody>
                    <a:bodyPr/>
                    <a:lstStyle/>
                    <a:p>
                      <a:pPr marL="177800" indent="-177800">
                        <a:buFont typeface="Arial" panose="020B0604020202020204" pitchFamily="34" charset="0"/>
                        <a:buChar char="•"/>
                      </a:pPr>
                      <a:r>
                        <a:rPr lang="en-CA" sz="1050" baseline="0" dirty="0">
                          <a:solidFill>
                            <a:schemeClr val="tx1"/>
                          </a:solidFill>
                        </a:rPr>
                        <a:t>The program has developed the short-term milestone plan and critical path, and will develop the longer-term perspective next.</a:t>
                      </a:r>
                    </a:p>
                    <a:p>
                      <a:pPr marL="177800" indent="-177800">
                        <a:buFont typeface="Arial" panose="020B0604020202020204" pitchFamily="34" charset="0"/>
                        <a:buChar char="•"/>
                      </a:pPr>
                      <a:r>
                        <a:rPr lang="en-CA" sz="1050" baseline="0" dirty="0">
                          <a:solidFill>
                            <a:schemeClr val="tx1"/>
                          </a:solidFill>
                        </a:rPr>
                        <a:t>Program Oversight is in place with regular Steering Committee and Program Advisory Committee meetings.</a:t>
                      </a:r>
                    </a:p>
                    <a:p>
                      <a:pPr marL="177800" indent="-177800">
                        <a:buFont typeface="Arial" panose="020B0604020202020204" pitchFamily="34" charset="0"/>
                        <a:buChar char="•"/>
                      </a:pPr>
                      <a:r>
                        <a:rPr lang="en-CA" sz="1050" baseline="0" dirty="0">
                          <a:solidFill>
                            <a:schemeClr val="tx1"/>
                          </a:solidFill>
                        </a:rPr>
                        <a:t>The Program has secured the Program Manager and is implementing the organizational delivery structure.</a:t>
                      </a:r>
                    </a:p>
                    <a:p>
                      <a:pPr marL="177800" indent="-177800">
                        <a:buFont typeface="Arial" panose="020B0604020202020204" pitchFamily="34" charset="0"/>
                        <a:buChar char="•"/>
                      </a:pPr>
                      <a:r>
                        <a:rPr lang="en-CA" sz="1050" baseline="0" dirty="0">
                          <a:solidFill>
                            <a:schemeClr val="tx1"/>
                          </a:solidFill>
                        </a:rPr>
                        <a:t>The Program has initiated two major workstreams – mobility and platform.  The engagement of DCS Project Managers has improved DCS oversight.</a:t>
                      </a:r>
                    </a:p>
                    <a:p>
                      <a:pPr marL="177800" indent="-177800">
                        <a:buFont typeface="Arial" panose="020B0604020202020204" pitchFamily="34" charset="0"/>
                        <a:buChar char="•"/>
                      </a:pPr>
                      <a:r>
                        <a:rPr lang="en-CA" sz="1050" baseline="0" dirty="0">
                          <a:solidFill>
                            <a:schemeClr val="tx1"/>
                          </a:solidFill>
                        </a:rPr>
                        <a:t>The addition of the QA Lead has established Quality ownership and focus on an overall testing strategy.</a:t>
                      </a:r>
                    </a:p>
                  </a:txBody>
                  <a:tcPr/>
                </a:tc>
                <a:tc>
                  <a:txBody>
                    <a:bodyPr/>
                    <a:lstStyle/>
                    <a:p>
                      <a:pPr marL="177800" marR="0" lvl="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50" kern="1200" baseline="0" dirty="0">
                          <a:solidFill>
                            <a:schemeClr val="tx1"/>
                          </a:solidFill>
                          <a:latin typeface="+mn-lt"/>
                          <a:ea typeface="+mn-ea"/>
                          <a:cs typeface="+mn-cs"/>
                        </a:rPr>
                        <a:t>The integrated program schedule has been refined and will be baselined.</a:t>
                      </a:r>
                    </a:p>
                    <a:p>
                      <a:pPr marL="177800" marR="0" lvl="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50" kern="1200" baseline="0" dirty="0">
                          <a:solidFill>
                            <a:schemeClr val="tx1"/>
                          </a:solidFill>
                          <a:latin typeface="+mn-lt"/>
                          <a:ea typeface="+mn-ea"/>
                          <a:cs typeface="+mn-cs"/>
                        </a:rPr>
                        <a:t>The PMO has developed detailed operational processes and is redefining its role as the Program Manager assumes more control of the Program delivery approach and methods.</a:t>
                      </a:r>
                    </a:p>
                    <a:p>
                      <a:pPr marL="177800" marR="0" lvl="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50" kern="1200" baseline="0" dirty="0">
                          <a:solidFill>
                            <a:schemeClr val="tx1"/>
                          </a:solidFill>
                          <a:latin typeface="+mn-lt"/>
                          <a:ea typeface="+mn-ea"/>
                          <a:cs typeface="+mn-cs"/>
                        </a:rPr>
                        <a:t>The assignment of the Program Manager has established the focal point for Program oversight.  The appointment of DCS project managers has increased the project rigor.</a:t>
                      </a:r>
                    </a:p>
                    <a:p>
                      <a:pPr marL="177800" marR="0" lvl="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50" kern="1200" baseline="0" dirty="0">
                          <a:solidFill>
                            <a:schemeClr val="tx1"/>
                          </a:solidFill>
                          <a:latin typeface="+mn-lt"/>
                          <a:ea typeface="+mn-ea"/>
                          <a:cs typeface="+mn-cs"/>
                        </a:rPr>
                        <a:t>Quality Management will focus on testing strategy with the appointment of the Quality Assurance Lead.</a:t>
                      </a:r>
                    </a:p>
                    <a:p>
                      <a:pPr marL="177800" marR="0" lvl="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50" kern="1200" baseline="0" dirty="0">
                          <a:solidFill>
                            <a:schemeClr val="tx1"/>
                          </a:solidFill>
                          <a:latin typeface="+mn-lt"/>
                          <a:ea typeface="+mn-ea"/>
                          <a:cs typeface="+mn-cs"/>
                        </a:rPr>
                        <a:t>Business Implementation has assigned OCM, Requirements and Outreach leads and included the increased involvement of the Business Stakeholders, including management and front line staff.</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622074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5"/>
          </p:nvPr>
        </p:nvSpPr>
        <p:spPr/>
        <p:txBody>
          <a:bodyPr/>
          <a:lstStyle/>
          <a:p>
            <a:r>
              <a:rPr lang="en-US" dirty="0"/>
              <a:t>Assessment Findings &amp; Recommendations</a:t>
            </a:r>
            <a:endParaRPr lang="en-US" b="1" dirty="0"/>
          </a:p>
        </p:txBody>
      </p:sp>
      <p:pic>
        <p:nvPicPr>
          <p:cNvPr id="4" name="Picture 2"/>
          <p:cNvPicPr>
            <a:picLocks noChangeAspect="1" noChangeArrowheads="1"/>
          </p:cNvPicPr>
          <p:nvPr/>
        </p:nvPicPr>
        <p:blipFill>
          <a:blip r:embed="rId2" cstate="print"/>
          <a:srcRect/>
          <a:stretch>
            <a:fillRect/>
          </a:stretch>
        </p:blipFill>
        <p:spPr bwMode="auto">
          <a:xfrm>
            <a:off x="-8934" y="1397793"/>
            <a:ext cx="9152934" cy="1774893"/>
          </a:xfrm>
          <a:prstGeom prst="rect">
            <a:avLst/>
          </a:prstGeom>
          <a:noFill/>
          <a:ln w="9525">
            <a:noFill/>
            <a:miter lim="800000"/>
            <a:headEnd/>
            <a:tailEnd/>
          </a:ln>
        </p:spPr>
      </p:pic>
    </p:spTree>
    <p:extLst>
      <p:ext uri="{BB962C8B-B14F-4D97-AF65-F5344CB8AC3E}">
        <p14:creationId xmlns:p14="http://schemas.microsoft.com/office/powerpoint/2010/main" val="4269266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Plan Viability</a:t>
            </a:r>
          </a:p>
        </p:txBody>
      </p:sp>
      <p:graphicFrame>
        <p:nvGraphicFramePr>
          <p:cNvPr id="18" name="Group 87"/>
          <p:cNvGraphicFramePr>
            <a:graphicFrameLocks noGrp="1"/>
          </p:cNvGraphicFramePr>
          <p:nvPr>
            <p:extLst>
              <p:ext uri="{D42A27DB-BD31-4B8C-83A1-F6EECF244321}">
                <p14:modId xmlns:p14="http://schemas.microsoft.com/office/powerpoint/2010/main" val="1226991031"/>
              </p:ext>
            </p:extLst>
          </p:nvPr>
        </p:nvGraphicFramePr>
        <p:xfrm>
          <a:off x="409466" y="1268825"/>
          <a:ext cx="8309888" cy="5169240"/>
        </p:xfrm>
        <a:graphic>
          <a:graphicData uri="http://schemas.openxmlformats.org/drawingml/2006/table">
            <a:tbl>
              <a:tblPr/>
              <a:tblGrid>
                <a:gridCol w="404533">
                  <a:extLst>
                    <a:ext uri="{9D8B030D-6E8A-4147-A177-3AD203B41FA5}">
                      <a16:colId xmlns:a16="http://schemas.microsoft.com/office/drawing/2014/main" val="20000"/>
                    </a:ext>
                  </a:extLst>
                </a:gridCol>
                <a:gridCol w="404533">
                  <a:extLst>
                    <a:ext uri="{9D8B030D-6E8A-4147-A177-3AD203B41FA5}">
                      <a16:colId xmlns:a16="http://schemas.microsoft.com/office/drawing/2014/main" val="20001"/>
                    </a:ext>
                  </a:extLst>
                </a:gridCol>
                <a:gridCol w="367755">
                  <a:extLst>
                    <a:ext uri="{9D8B030D-6E8A-4147-A177-3AD203B41FA5}">
                      <a16:colId xmlns:a16="http://schemas.microsoft.com/office/drawing/2014/main" val="20002"/>
                    </a:ext>
                  </a:extLst>
                </a:gridCol>
                <a:gridCol w="2894273">
                  <a:extLst>
                    <a:ext uri="{9D8B030D-6E8A-4147-A177-3AD203B41FA5}">
                      <a16:colId xmlns:a16="http://schemas.microsoft.com/office/drawing/2014/main" val="20003"/>
                    </a:ext>
                  </a:extLst>
                </a:gridCol>
                <a:gridCol w="4238794">
                  <a:extLst>
                    <a:ext uri="{9D8B030D-6E8A-4147-A177-3AD203B41FA5}">
                      <a16:colId xmlns:a16="http://schemas.microsoft.com/office/drawing/2014/main" val="20004"/>
                    </a:ext>
                  </a:extLst>
                </a:gridCol>
              </a:tblGrid>
              <a:tr h="370800">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ts val="0"/>
                        </a:spcBef>
                        <a:spcAft>
                          <a:spcPct val="0"/>
                        </a:spcAft>
                        <a:buClr>
                          <a:schemeClr val="tx2"/>
                        </a:buClr>
                        <a:buSzPct val="80000"/>
                        <a:buFontTx/>
                        <a:buNone/>
                        <a:tabLst/>
                      </a:pPr>
                      <a:r>
                        <a:rPr kumimoji="0" lang="en-CA" altLang="en-US" sz="1000" b="1" i="0" u="none" strike="noStrike" cap="none" normalizeH="0" baseline="0" dirty="0">
                          <a:ln>
                            <a:noFill/>
                          </a:ln>
                          <a:solidFill>
                            <a:schemeClr val="bg1"/>
                          </a:solidFill>
                          <a:effectLst/>
                          <a:latin typeface="Arial" panose="020B0604020202020204" pitchFamily="34" charset="0"/>
                        </a:rPr>
                        <a:t>F17 Q3</a:t>
                      </a:r>
                    </a:p>
                  </a:txBody>
                  <a:tcPr marL="90000" marR="18000" marT="90000" marB="900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5AEBF"/>
                    </a:solidFill>
                  </a:tcPr>
                </a:tc>
                <a:tc>
                  <a:txBody>
                    <a:bodyPr/>
                    <a:lstStyle/>
                    <a:p>
                      <a:pPr marL="0" marR="0" lvl="0" indent="0" algn="l" defTabSz="914400" rtl="0" eaLnBrk="1" fontAlgn="base" latinLnBrk="0" hangingPunct="1">
                        <a:lnSpc>
                          <a:spcPct val="90000"/>
                        </a:lnSpc>
                        <a:spcBef>
                          <a:spcPts val="0"/>
                        </a:spcBef>
                        <a:spcAft>
                          <a:spcPct val="0"/>
                        </a:spcAft>
                        <a:buClr>
                          <a:schemeClr val="tx2"/>
                        </a:buClr>
                        <a:buSzPct val="80000"/>
                        <a:buFontTx/>
                        <a:buNone/>
                        <a:tabLst/>
                      </a:pPr>
                      <a:r>
                        <a:rPr kumimoji="0" lang="en-CA" sz="1000" b="1" i="0" u="none" strike="noStrike" kern="1200" cap="none" normalizeH="0" baseline="0" dirty="0">
                          <a:ln>
                            <a:noFill/>
                          </a:ln>
                          <a:solidFill>
                            <a:schemeClr val="bg1"/>
                          </a:solidFill>
                          <a:effectLst/>
                          <a:latin typeface="Arial" panose="020B0604020202020204" pitchFamily="34" charset="0"/>
                          <a:ea typeface="+mn-ea"/>
                          <a:cs typeface="+mn-cs"/>
                        </a:rPr>
                        <a:t>F17Q4</a:t>
                      </a:r>
                    </a:p>
                  </a:txBody>
                  <a:tcPr marL="90000" marR="18000" marT="90000" marB="90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5AEBF"/>
                    </a:solidFill>
                  </a:tcPr>
                </a:tc>
                <a:tc gridSpan="2">
                  <a:txBody>
                    <a:bodyPr/>
                    <a:lstStyle/>
                    <a:p>
                      <a:pPr marL="0" marR="0" lvl="0" indent="0" algn="ctr" defTabSz="914400" rtl="0" eaLnBrk="1" fontAlgn="base" latinLnBrk="0" hangingPunct="1">
                        <a:lnSpc>
                          <a:spcPct val="90000"/>
                        </a:lnSpc>
                        <a:spcBef>
                          <a:spcPct val="30000"/>
                        </a:spcBef>
                        <a:spcAft>
                          <a:spcPct val="0"/>
                        </a:spcAft>
                        <a:buClr>
                          <a:schemeClr val="tx2"/>
                        </a:buClr>
                        <a:buSzPct val="80000"/>
                        <a:buFontTx/>
                        <a:buNone/>
                        <a:tabLst/>
                        <a:defRPr/>
                      </a:pPr>
                      <a:r>
                        <a:rPr kumimoji="0" lang="en-CA" altLang="en-US" sz="1400" b="1" i="0" u="none" strike="noStrike" cap="none" normalizeH="0" baseline="0" dirty="0">
                          <a:ln>
                            <a:noFill/>
                          </a:ln>
                          <a:solidFill>
                            <a:schemeClr val="bg1"/>
                          </a:solidFill>
                          <a:effectLst/>
                          <a:latin typeface="Arial" panose="020B0604020202020204" pitchFamily="34" charset="0"/>
                        </a:rPr>
                        <a:t>Plan Viability</a:t>
                      </a:r>
                    </a:p>
                  </a:txBody>
                  <a:tcPr marL="90000" marR="18000" marT="90000" marB="90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5AEBF"/>
                    </a:solidFill>
                  </a:tcPr>
                </a:tc>
                <a:tc hMerge="1">
                  <a:txBody>
                    <a:bodyPr/>
                    <a:lstStyle/>
                    <a:p>
                      <a:endParaRPr lang="en-CA"/>
                    </a:p>
                  </a:txBody>
                  <a:tcPr/>
                </a:tc>
                <a:tc>
                  <a:txBody>
                    <a:bodyPr/>
                    <a:lstStyle/>
                    <a:p>
                      <a:pPr marL="0" marR="0" lvl="0" indent="0" algn="ctr" defTabSz="914400" rtl="0" eaLnBrk="1" fontAlgn="base" latinLnBrk="0" hangingPunct="1">
                        <a:lnSpc>
                          <a:spcPct val="90000"/>
                        </a:lnSpc>
                        <a:spcBef>
                          <a:spcPct val="30000"/>
                        </a:spcBef>
                        <a:spcAft>
                          <a:spcPct val="0"/>
                        </a:spcAft>
                        <a:buClr>
                          <a:schemeClr val="tx2"/>
                        </a:buClr>
                        <a:buSzPct val="80000"/>
                        <a:buFontTx/>
                        <a:buNone/>
                        <a:tabLst/>
                      </a:pPr>
                      <a:r>
                        <a:rPr kumimoji="0" lang="en-CA" altLang="en-US" sz="1400" b="1" i="0" u="none" strike="noStrike" cap="none" normalizeH="0" baseline="0" dirty="0">
                          <a:ln>
                            <a:noFill/>
                          </a:ln>
                          <a:solidFill>
                            <a:schemeClr val="bg1"/>
                          </a:solidFill>
                          <a:effectLst/>
                          <a:latin typeface="Arial" panose="020B0604020202020204" pitchFamily="34" charset="0"/>
                        </a:rPr>
                        <a:t>Comments</a:t>
                      </a:r>
                    </a:p>
                  </a:txBody>
                  <a:tcPr marL="90000" marR="18000" marT="90000" marB="90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5AEBF"/>
                    </a:solidFill>
                  </a:tcPr>
                </a:tc>
                <a:extLst>
                  <a:ext uri="{0D108BD9-81ED-4DB2-BD59-A6C34878D82A}">
                    <a16:rowId xmlns:a16="http://schemas.microsoft.com/office/drawing/2014/main" val="10000"/>
                  </a:ext>
                </a:extLst>
              </a:tr>
              <a:tr h="468000">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endParaRPr kumimoji="0" lang="en-US" altLang="en-US" sz="1000" b="0" i="0" u="none" strike="noStrike" cap="none" normalizeH="0" baseline="0" dirty="0">
                        <a:ln>
                          <a:noFill/>
                        </a:ln>
                        <a:solidFill>
                          <a:schemeClr val="tx1"/>
                        </a:solidFill>
                        <a:effectLst/>
                        <a:latin typeface="Arial" panose="020B0604020202020204" pitchFamily="34" charset="0"/>
                      </a:endParaRPr>
                    </a:p>
                  </a:txBody>
                  <a:tcPr marL="90000" marR="90000" marT="90000" marB="900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endParaRPr kumimoji="0" lang="en-US" altLang="en-US" sz="1000" b="0" i="0" u="none" strike="noStrike" cap="none" normalizeH="0" baseline="0" dirty="0">
                        <a:ln>
                          <a:noFill/>
                        </a:ln>
                        <a:solidFill>
                          <a:schemeClr val="tx1"/>
                        </a:solidFill>
                        <a:effectLst/>
                        <a:latin typeface="Arial" panose="020B0604020202020204" pitchFamily="34" charset="0"/>
                      </a:endParaRPr>
                    </a:p>
                  </a:txBody>
                  <a:tcPr marL="90000" marR="90000" marT="90000" marB="90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rPr>
                        <a:t>1.</a:t>
                      </a:r>
                    </a:p>
                  </a:txBody>
                  <a:tcPr marL="90000" marR="18000" marT="0" marB="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rPr>
                        <a:t>Completeness of Plan</a:t>
                      </a:r>
                    </a:p>
                  </a:txBody>
                  <a:tcPr marL="90000" marR="18000" marT="0" marB="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algn="l"/>
                      <a:r>
                        <a:rPr lang="en-CA" sz="1100" dirty="0">
                          <a:solidFill>
                            <a:schemeClr val="tx1"/>
                          </a:solidFill>
                        </a:rPr>
                        <a:t>Implementing PM.com to capture details which exist</a:t>
                      </a:r>
                      <a:r>
                        <a:rPr lang="en-CA" sz="1100" baseline="0" dirty="0">
                          <a:solidFill>
                            <a:schemeClr val="tx1"/>
                          </a:solidFill>
                        </a:rPr>
                        <a:t> for Mobility and Platform implementation.  Need to develop plan details for subsequent phases (at least future milestones and tentative dates)</a:t>
                      </a:r>
                      <a:endParaRPr lang="en-CA" sz="1100" dirty="0">
                        <a:solidFill>
                          <a:schemeClr val="tx1"/>
                        </a:solidFill>
                      </a:endParaRPr>
                    </a:p>
                  </a:txBody>
                  <a:tcPr marL="90000" marR="1800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68000">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endParaRPr kumimoji="0" lang="en-US" altLang="en-US" sz="1000" b="0" i="0" u="none" strike="noStrike" cap="none" normalizeH="0" baseline="0" dirty="0">
                        <a:ln>
                          <a:noFill/>
                        </a:ln>
                        <a:solidFill>
                          <a:schemeClr val="tx1"/>
                        </a:solidFill>
                        <a:effectLst/>
                        <a:latin typeface="Arial" panose="020B0604020202020204" pitchFamily="34" charset="0"/>
                      </a:endParaRPr>
                    </a:p>
                  </a:txBody>
                  <a:tcPr marL="90000" marR="90000" marT="90000" marB="900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endParaRPr kumimoji="0" lang="en-US" altLang="en-US" sz="1000" b="0" i="0" u="none" strike="noStrike" cap="none" normalizeH="0" baseline="0" dirty="0">
                        <a:ln>
                          <a:noFill/>
                        </a:ln>
                        <a:solidFill>
                          <a:schemeClr val="tx1"/>
                        </a:solidFill>
                        <a:effectLst/>
                        <a:latin typeface="Arial" panose="020B0604020202020204" pitchFamily="34" charset="0"/>
                      </a:endParaRPr>
                    </a:p>
                  </a:txBody>
                  <a:tcPr marL="90000" marR="90000" marT="90000" marB="90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r>
                        <a:rPr kumimoji="0" lang="en-CA" altLang="en-US" sz="1200" b="0" i="0" u="none" strike="noStrike" cap="none" normalizeH="0" baseline="0">
                          <a:ln>
                            <a:noFill/>
                          </a:ln>
                          <a:solidFill>
                            <a:schemeClr val="tx1"/>
                          </a:solidFill>
                          <a:effectLst/>
                          <a:latin typeface="Arial" panose="020B0604020202020204" pitchFamily="34" charset="0"/>
                        </a:rPr>
                        <a:t>2.</a:t>
                      </a:r>
                    </a:p>
                  </a:txBody>
                  <a:tcPr marR="18288" marT="0" marB="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rPr>
                        <a:t>Project Timeline</a:t>
                      </a:r>
                    </a:p>
                  </a:txBody>
                  <a:tcPr marR="18288" marT="0" marB="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algn="l"/>
                      <a:r>
                        <a:rPr lang="en-CA" sz="1100" dirty="0">
                          <a:solidFill>
                            <a:schemeClr val="tx1"/>
                          </a:solidFill>
                        </a:rPr>
                        <a:t>The current</a:t>
                      </a:r>
                      <a:r>
                        <a:rPr lang="en-CA" sz="1100" baseline="0" dirty="0">
                          <a:solidFill>
                            <a:schemeClr val="tx1"/>
                          </a:solidFill>
                        </a:rPr>
                        <a:t> workstream milestones have been identified.  The critical path is being developed.  The timeline represents the overarching roadmap.</a:t>
                      </a:r>
                      <a:endParaRPr lang="en-CA" sz="1100" dirty="0">
                        <a:solidFill>
                          <a:schemeClr val="tx1"/>
                        </a:solidFill>
                      </a:endParaRPr>
                    </a:p>
                  </a:txBody>
                  <a:tcPr marR="18288"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68000">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endParaRPr kumimoji="0" lang="en-US" altLang="en-US" sz="1000" b="0" i="0" u="none" strike="noStrike" cap="none" normalizeH="0" baseline="0" dirty="0">
                        <a:ln>
                          <a:noFill/>
                        </a:ln>
                        <a:solidFill>
                          <a:schemeClr val="tx1"/>
                        </a:solidFill>
                        <a:effectLst/>
                        <a:latin typeface="Arial" panose="020B0604020202020204" pitchFamily="34" charset="0"/>
                      </a:endParaRPr>
                    </a:p>
                  </a:txBody>
                  <a:tcPr marL="90000" marR="90000" marT="90000" marB="900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endParaRPr kumimoji="0" lang="en-US" altLang="en-US" sz="1000" b="0" i="0" u="none" strike="noStrike" cap="none" normalizeH="0" baseline="0" dirty="0">
                        <a:ln>
                          <a:noFill/>
                        </a:ln>
                        <a:solidFill>
                          <a:schemeClr val="tx1"/>
                        </a:solidFill>
                        <a:effectLst/>
                        <a:latin typeface="Arial" panose="020B0604020202020204" pitchFamily="34" charset="0"/>
                      </a:endParaRPr>
                    </a:p>
                  </a:txBody>
                  <a:tcPr marL="90000" marR="90000" marT="90000" marB="90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r>
                        <a:rPr kumimoji="0" lang="en-CA" altLang="en-US" sz="1200" b="0" i="0" u="none" strike="noStrike" cap="none" normalizeH="0" baseline="0">
                          <a:ln>
                            <a:noFill/>
                          </a:ln>
                          <a:solidFill>
                            <a:schemeClr val="tx1"/>
                          </a:solidFill>
                          <a:effectLst/>
                          <a:latin typeface="Arial" panose="020B0604020202020204" pitchFamily="34" charset="0"/>
                        </a:rPr>
                        <a:t>3.</a:t>
                      </a:r>
                    </a:p>
                  </a:txBody>
                  <a:tcPr marR="18288" marT="0" marB="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rPr>
                        <a:t>Staff Levels and Skill Sets</a:t>
                      </a:r>
                    </a:p>
                  </a:txBody>
                  <a:tcPr marR="18288" marT="0" marB="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r>
                        <a:rPr kumimoji="0" lang="en-CA" altLang="en-US" sz="1100" b="0" i="0" u="none" strike="noStrike" cap="none" normalizeH="0" baseline="0" dirty="0">
                          <a:ln>
                            <a:noFill/>
                          </a:ln>
                          <a:solidFill>
                            <a:schemeClr val="tx1"/>
                          </a:solidFill>
                          <a:effectLst/>
                          <a:latin typeface="Arial" panose="020B0604020202020204" pitchFamily="34" charset="0"/>
                        </a:rPr>
                        <a:t>The Program Manager and initial DCS project managers are in place.  Some project roles are still to be procured, which may include QA staff, business analysts, and technical support.</a:t>
                      </a:r>
                    </a:p>
                  </a:txBody>
                  <a:tcPr marR="18288"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68000">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endParaRPr kumimoji="0" lang="en-US" altLang="en-US" sz="1000" b="0" i="0" u="none" strike="noStrike" cap="none" normalizeH="0" baseline="0" dirty="0">
                        <a:ln>
                          <a:noFill/>
                        </a:ln>
                        <a:solidFill>
                          <a:schemeClr val="tx1"/>
                        </a:solidFill>
                        <a:effectLst/>
                        <a:latin typeface="Arial" panose="020B0604020202020204" pitchFamily="34" charset="0"/>
                      </a:endParaRPr>
                    </a:p>
                  </a:txBody>
                  <a:tcPr marL="90000" marR="90000" marT="90000" marB="900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endParaRPr kumimoji="0" lang="en-US" altLang="en-US" sz="1000" b="0" i="0" u="none" strike="noStrike" cap="none" normalizeH="0" baseline="0" dirty="0">
                        <a:ln>
                          <a:noFill/>
                        </a:ln>
                        <a:solidFill>
                          <a:schemeClr val="tx1"/>
                        </a:solidFill>
                        <a:effectLst/>
                        <a:latin typeface="Arial" panose="020B0604020202020204" pitchFamily="34" charset="0"/>
                      </a:endParaRPr>
                    </a:p>
                  </a:txBody>
                  <a:tcPr marL="90000" marR="90000" marT="90000" marB="90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r>
                        <a:rPr kumimoji="0" lang="en-CA" altLang="en-US" sz="1200" b="0" i="0" u="none" strike="noStrike" cap="none" normalizeH="0" baseline="0">
                          <a:ln>
                            <a:noFill/>
                          </a:ln>
                          <a:solidFill>
                            <a:schemeClr val="tx1"/>
                          </a:solidFill>
                          <a:effectLst/>
                          <a:latin typeface="Arial" panose="020B0604020202020204" pitchFamily="34" charset="0"/>
                        </a:rPr>
                        <a:t>4.</a:t>
                      </a:r>
                    </a:p>
                  </a:txBody>
                  <a:tcPr marR="18288" marT="0" marB="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rPr>
                        <a:t>Project Interdependencies and Interfaces</a:t>
                      </a:r>
                    </a:p>
                  </a:txBody>
                  <a:tcPr marR="18288" marT="0" marB="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lvl="0" algn="l">
                        <a:lnSpc>
                          <a:spcPct val="90000"/>
                        </a:lnSpc>
                        <a:spcBef>
                          <a:spcPct val="30000"/>
                        </a:spcBef>
                        <a:buClr>
                          <a:schemeClr val="tx2"/>
                        </a:buClr>
                        <a:buSzPct val="80000"/>
                      </a:pPr>
                      <a:r>
                        <a:rPr lang="en-CA" altLang="en-US" sz="1100" dirty="0">
                          <a:solidFill>
                            <a:schemeClr val="tx1"/>
                          </a:solidFill>
                          <a:latin typeface="Arial" panose="020B0604020202020204" pitchFamily="34" charset="0"/>
                        </a:rPr>
                        <a:t>Program Manager has established regular</a:t>
                      </a:r>
                      <a:r>
                        <a:rPr lang="en-CA" altLang="en-US" sz="1100" baseline="0" dirty="0">
                          <a:solidFill>
                            <a:schemeClr val="tx1"/>
                          </a:solidFill>
                          <a:latin typeface="Arial" panose="020B0604020202020204" pitchFamily="34" charset="0"/>
                        </a:rPr>
                        <a:t> interdependency discussions with all connecting workstreams.  Interfaces will need to be identified and added to overall plan.</a:t>
                      </a:r>
                      <a:endParaRPr lang="en-CA" altLang="en-US" sz="1100" dirty="0">
                        <a:solidFill>
                          <a:schemeClr val="tx1"/>
                        </a:solidFill>
                        <a:latin typeface="Arial" panose="020B0604020202020204" pitchFamily="34" charset="0"/>
                      </a:endParaRPr>
                    </a:p>
                  </a:txBody>
                  <a:tcPr marR="18288"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68000">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endParaRPr kumimoji="0" lang="en-US" altLang="en-US" sz="1000" b="0" i="0" u="none" strike="noStrike" cap="none" normalizeH="0" baseline="0" dirty="0">
                        <a:ln>
                          <a:noFill/>
                        </a:ln>
                        <a:solidFill>
                          <a:schemeClr val="tx1"/>
                        </a:solidFill>
                        <a:effectLst/>
                        <a:latin typeface="Arial" panose="020B0604020202020204" pitchFamily="34" charset="0"/>
                      </a:endParaRPr>
                    </a:p>
                  </a:txBody>
                  <a:tcPr marL="90000" marR="90000" marT="90000" marB="900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endParaRPr kumimoji="0" lang="en-US" altLang="en-US" sz="1000" b="0" i="0" u="none" strike="noStrike" cap="none" normalizeH="0" baseline="0" dirty="0">
                        <a:ln>
                          <a:noFill/>
                        </a:ln>
                        <a:solidFill>
                          <a:schemeClr val="tx1"/>
                        </a:solidFill>
                        <a:effectLst/>
                        <a:latin typeface="Arial" panose="020B0604020202020204" pitchFamily="34" charset="0"/>
                      </a:endParaRPr>
                    </a:p>
                  </a:txBody>
                  <a:tcPr marL="90000" marR="90000" marT="90000" marB="90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rPr>
                        <a:t>5.</a:t>
                      </a:r>
                    </a:p>
                  </a:txBody>
                  <a:tcPr marR="18288" marT="0" marB="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rPr>
                        <a:t>Business Implementation Approach</a:t>
                      </a:r>
                    </a:p>
                  </a:txBody>
                  <a:tcPr marR="18288" marT="0" marB="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r>
                        <a:rPr kumimoji="0" lang="en-CA" altLang="en-US" sz="1100" b="0" i="0" u="none" strike="noStrike" cap="none" normalizeH="0" baseline="0" dirty="0">
                          <a:ln>
                            <a:noFill/>
                          </a:ln>
                          <a:solidFill>
                            <a:schemeClr val="tx1"/>
                          </a:solidFill>
                          <a:effectLst/>
                          <a:latin typeface="Arial" panose="020B0604020202020204" pitchFamily="34" charset="0"/>
                        </a:rPr>
                        <a:t>Business Implementation team in place.  OCM, Requirements and Communications leads are in place.  Details for Mobility workstream defined.  Need to confirm go forward approach.</a:t>
                      </a:r>
                    </a:p>
                  </a:txBody>
                  <a:tcPr marR="18288"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68000">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endParaRPr kumimoji="0" lang="en-US" altLang="en-US" sz="1000" b="0" i="0" u="none" strike="noStrike" cap="none" normalizeH="0" baseline="0" dirty="0">
                        <a:ln>
                          <a:noFill/>
                        </a:ln>
                        <a:solidFill>
                          <a:schemeClr val="tx1"/>
                        </a:solidFill>
                        <a:effectLst/>
                        <a:latin typeface="Arial" panose="020B0604020202020204" pitchFamily="34" charset="0"/>
                      </a:endParaRPr>
                    </a:p>
                  </a:txBody>
                  <a:tcPr marL="90000" marR="90000" marT="90000" marB="900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endParaRPr kumimoji="0" lang="en-US" altLang="en-US" sz="1000" b="0" i="0" u="none" strike="noStrike" cap="none" normalizeH="0" baseline="0" dirty="0">
                        <a:ln>
                          <a:noFill/>
                        </a:ln>
                        <a:solidFill>
                          <a:schemeClr val="tx1"/>
                        </a:solidFill>
                        <a:effectLst/>
                        <a:latin typeface="Arial" panose="020B0604020202020204" pitchFamily="34" charset="0"/>
                      </a:endParaRPr>
                    </a:p>
                  </a:txBody>
                  <a:tcPr marL="90000" marR="90000" marT="90000" marB="90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r>
                        <a:rPr kumimoji="0" lang="en-CA" altLang="en-US" sz="1200" b="0" i="0" u="none" strike="noStrike" cap="none" normalizeH="0" baseline="0">
                          <a:ln>
                            <a:noFill/>
                          </a:ln>
                          <a:solidFill>
                            <a:schemeClr val="tx1"/>
                          </a:solidFill>
                          <a:effectLst/>
                          <a:latin typeface="Arial" panose="020B0604020202020204" pitchFamily="34" charset="0"/>
                        </a:rPr>
                        <a:t>6.</a:t>
                      </a:r>
                    </a:p>
                  </a:txBody>
                  <a:tcPr marR="18288" marT="0" marB="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r>
                        <a:rPr kumimoji="0" lang="en-CA" altLang="en-US" sz="1200" b="0" i="0" u="none" strike="noStrike" cap="none" normalizeH="0" baseline="0">
                          <a:ln>
                            <a:noFill/>
                          </a:ln>
                          <a:solidFill>
                            <a:schemeClr val="tx1"/>
                          </a:solidFill>
                          <a:effectLst/>
                          <a:latin typeface="Arial" panose="020B0604020202020204" pitchFamily="34" charset="0"/>
                        </a:rPr>
                        <a:t>Technical Platform and Support</a:t>
                      </a:r>
                    </a:p>
                  </a:txBody>
                  <a:tcPr marR="18288" marT="0" marB="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r>
                        <a:rPr kumimoji="0" lang="en-CA" altLang="en-US" sz="1100" b="0" i="0" u="none" strike="noStrike" cap="none" normalizeH="0" baseline="0" dirty="0">
                          <a:ln>
                            <a:noFill/>
                          </a:ln>
                          <a:solidFill>
                            <a:schemeClr val="tx1"/>
                          </a:solidFill>
                          <a:effectLst/>
                          <a:latin typeface="Arial" panose="020B0604020202020204" pitchFamily="34" charset="0"/>
                        </a:rPr>
                        <a:t>The technical platform has been implemented.  The next step is the identification of the integrator.</a:t>
                      </a:r>
                    </a:p>
                  </a:txBody>
                  <a:tcPr marR="18288"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68000">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endParaRPr kumimoji="0" lang="en-US" altLang="en-US" sz="1000" b="0" i="0" u="none" strike="noStrike" cap="none" normalizeH="0" baseline="0" dirty="0">
                        <a:ln>
                          <a:noFill/>
                        </a:ln>
                        <a:solidFill>
                          <a:schemeClr val="tx1"/>
                        </a:solidFill>
                        <a:effectLst/>
                        <a:latin typeface="Arial" panose="020B0604020202020204" pitchFamily="34" charset="0"/>
                      </a:endParaRPr>
                    </a:p>
                  </a:txBody>
                  <a:tcPr marL="90000" marR="90000" marT="90000" marB="900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endParaRPr kumimoji="0" lang="en-US" altLang="en-US" sz="1000" b="0" i="0" u="none" strike="noStrike" cap="none" normalizeH="0" baseline="0" dirty="0">
                        <a:ln>
                          <a:noFill/>
                        </a:ln>
                        <a:solidFill>
                          <a:schemeClr val="tx1"/>
                        </a:solidFill>
                        <a:effectLst/>
                        <a:latin typeface="Arial" panose="020B0604020202020204" pitchFamily="34" charset="0"/>
                      </a:endParaRPr>
                    </a:p>
                  </a:txBody>
                  <a:tcPr marL="90000" marR="90000" marT="90000" marB="90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r>
                        <a:rPr kumimoji="0" lang="en-CA" altLang="en-US" sz="1200" b="0" i="0" u="none" strike="noStrike" cap="none" normalizeH="0" baseline="0">
                          <a:ln>
                            <a:noFill/>
                          </a:ln>
                          <a:solidFill>
                            <a:schemeClr val="tx1"/>
                          </a:solidFill>
                          <a:effectLst/>
                          <a:latin typeface="Arial" panose="020B0604020202020204" pitchFamily="34" charset="0"/>
                        </a:rPr>
                        <a:t>7.</a:t>
                      </a:r>
                    </a:p>
                  </a:txBody>
                  <a:tcPr marR="18288" marT="0" marB="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Stress Test</a:t>
                      </a:r>
                    </a:p>
                  </a:txBody>
                  <a:tcPr marR="18288" marT="0" marB="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The Stress Test will be part of the platform vendor scope which Microsoft will be responsible for. The QA Lead will now own the development of the testing approach.</a:t>
                      </a:r>
                    </a:p>
                  </a:txBody>
                  <a:tcPr marR="18288"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68000">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endParaRPr kumimoji="0" lang="en-US" altLang="en-US" sz="1000" b="0" i="0" u="none" strike="noStrike" cap="none" normalizeH="0" baseline="0" dirty="0">
                        <a:ln>
                          <a:noFill/>
                        </a:ln>
                        <a:solidFill>
                          <a:schemeClr val="tx1"/>
                        </a:solidFill>
                        <a:effectLst/>
                        <a:latin typeface="Arial" panose="020B0604020202020204" pitchFamily="34" charset="0"/>
                      </a:endParaRPr>
                    </a:p>
                  </a:txBody>
                  <a:tcPr marL="90000" marR="90000" marT="90000" marB="900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endParaRPr kumimoji="0" lang="en-US" altLang="en-US" sz="1000" b="0" i="0" u="none" strike="noStrike" cap="none" normalizeH="0" baseline="0" dirty="0">
                        <a:ln>
                          <a:noFill/>
                        </a:ln>
                        <a:solidFill>
                          <a:schemeClr val="tx1"/>
                        </a:solidFill>
                        <a:effectLst/>
                        <a:latin typeface="Arial" panose="020B0604020202020204" pitchFamily="34" charset="0"/>
                      </a:endParaRPr>
                    </a:p>
                  </a:txBody>
                  <a:tcPr marL="90000" marR="90000" marT="90000" marB="90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r>
                        <a:rPr kumimoji="0" lang="en-CA" altLang="en-US" sz="1200" b="0" i="0" u="none" strike="noStrike" cap="none" normalizeH="0" baseline="0">
                          <a:ln>
                            <a:noFill/>
                          </a:ln>
                          <a:solidFill>
                            <a:schemeClr val="tx1"/>
                          </a:solidFill>
                          <a:effectLst/>
                          <a:latin typeface="Arial" panose="020B0604020202020204" pitchFamily="34" charset="0"/>
                        </a:rPr>
                        <a:t>8.</a:t>
                      </a:r>
                    </a:p>
                  </a:txBody>
                  <a:tcPr marR="18288" marT="0" marB="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r>
                        <a:rPr kumimoji="0" lang="en-CA" altLang="en-US" sz="1200" b="0" i="0" u="none" strike="noStrike" cap="none" normalizeH="0" baseline="0">
                          <a:ln>
                            <a:noFill/>
                          </a:ln>
                          <a:solidFill>
                            <a:schemeClr val="tx1"/>
                          </a:solidFill>
                          <a:effectLst/>
                          <a:latin typeface="Arial" panose="020B0604020202020204" pitchFamily="34" charset="0"/>
                        </a:rPr>
                        <a:t>Post Implementation</a:t>
                      </a:r>
                    </a:p>
                  </a:txBody>
                  <a:tcPr marR="18288" marT="0" marB="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r>
                        <a:rPr kumimoji="0" lang="en-CA" altLang="en-US" sz="1100" b="0" i="0" u="none" strike="noStrike" cap="none" normalizeH="0" baseline="0" dirty="0">
                          <a:ln>
                            <a:noFill/>
                          </a:ln>
                          <a:solidFill>
                            <a:schemeClr val="tx1"/>
                          </a:solidFill>
                          <a:effectLst/>
                          <a:latin typeface="Arial" panose="020B0604020202020204" pitchFamily="34" charset="0"/>
                        </a:rPr>
                        <a:t>PMO and Business Integration teams to support developing the ongoing operations support processes. OCM is incorporating DCS perspective.</a:t>
                      </a:r>
                    </a:p>
                  </a:txBody>
                  <a:tcPr marR="18288"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68000">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endParaRPr kumimoji="0" lang="en-US" altLang="en-US" sz="1000" b="0" i="0" u="none" strike="noStrike" cap="none" normalizeH="0" baseline="0" dirty="0">
                        <a:ln>
                          <a:noFill/>
                        </a:ln>
                        <a:solidFill>
                          <a:schemeClr val="tx1"/>
                        </a:solidFill>
                        <a:effectLst/>
                        <a:latin typeface="Arial" panose="020B0604020202020204" pitchFamily="34" charset="0"/>
                      </a:endParaRPr>
                    </a:p>
                  </a:txBody>
                  <a:tcPr marL="90000" marR="90000" marT="90000" marB="900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endParaRPr kumimoji="0" lang="en-US" altLang="en-US" sz="1000" b="0" i="0" u="none" strike="noStrike" cap="none" normalizeH="0" baseline="0" dirty="0">
                        <a:ln>
                          <a:noFill/>
                        </a:ln>
                        <a:solidFill>
                          <a:schemeClr val="tx1"/>
                        </a:solidFill>
                        <a:effectLst/>
                        <a:latin typeface="Arial" panose="020B0604020202020204" pitchFamily="34" charset="0"/>
                      </a:endParaRPr>
                    </a:p>
                  </a:txBody>
                  <a:tcPr marL="90000" marR="90000" marT="90000" marB="90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r>
                        <a:rPr kumimoji="0" lang="en-CA" altLang="en-US" sz="1200" b="0" i="0" u="none" strike="noStrike" cap="none" normalizeH="0" baseline="0">
                          <a:ln>
                            <a:noFill/>
                          </a:ln>
                          <a:solidFill>
                            <a:schemeClr val="tx1"/>
                          </a:solidFill>
                          <a:effectLst/>
                          <a:latin typeface="Arial" panose="020B0604020202020204" pitchFamily="34" charset="0"/>
                        </a:rPr>
                        <a:t>9.</a:t>
                      </a:r>
                    </a:p>
                  </a:txBody>
                  <a:tcPr marR="18288" marT="0" marB="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rPr>
                        <a:t>Overall Quality Assurance</a:t>
                      </a:r>
                    </a:p>
                  </a:txBody>
                  <a:tcPr marR="18288" marT="0" marB="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r>
                        <a:rPr kumimoji="0" lang="en-CA" altLang="en-US" sz="1100" b="0" i="0" u="none" strike="noStrike" cap="none" normalizeH="0" baseline="0" dirty="0">
                          <a:ln>
                            <a:noFill/>
                          </a:ln>
                          <a:solidFill>
                            <a:schemeClr val="tx1"/>
                          </a:solidFill>
                          <a:effectLst/>
                          <a:latin typeface="Arial" panose="020B0604020202020204" pitchFamily="34" charset="0"/>
                        </a:rPr>
                        <a:t>QA lead in place to develop QA approach and processes.  Program to develop and validate acceptance criteria.</a:t>
                      </a:r>
                    </a:p>
                  </a:txBody>
                  <a:tcPr marR="18288"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468000">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endParaRPr kumimoji="0" lang="en-US" altLang="en-US" sz="1000" b="0" i="0" u="none" strike="noStrike" cap="none" normalizeH="0" baseline="0" dirty="0">
                        <a:ln>
                          <a:noFill/>
                        </a:ln>
                        <a:solidFill>
                          <a:schemeClr val="tx1"/>
                        </a:solidFill>
                        <a:effectLst/>
                        <a:latin typeface="Arial" panose="020B0604020202020204" pitchFamily="34" charset="0"/>
                      </a:endParaRPr>
                    </a:p>
                  </a:txBody>
                  <a:tcPr marL="90000" marR="90000" marT="90000" marB="900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endParaRPr kumimoji="0" lang="en-US" altLang="en-US" sz="1000" b="0" i="0" u="none" strike="noStrike" cap="none" normalizeH="0" baseline="0" dirty="0">
                        <a:ln>
                          <a:noFill/>
                        </a:ln>
                        <a:solidFill>
                          <a:schemeClr val="tx1"/>
                        </a:solidFill>
                        <a:effectLst/>
                        <a:latin typeface="Arial" panose="020B0604020202020204" pitchFamily="34" charset="0"/>
                      </a:endParaRPr>
                    </a:p>
                  </a:txBody>
                  <a:tcPr marL="90000" marR="90000" marT="90000" marB="90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rPr>
                        <a:t>10.</a:t>
                      </a:r>
                    </a:p>
                  </a:txBody>
                  <a:tcPr marR="18288" marT="0" marB="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Program Management Environment</a:t>
                      </a:r>
                      <a:endParaRPr kumimoji="0" lang="en-CA" altLang="en-US" sz="1200" b="0" i="0" u="none" strike="noStrike" cap="none" normalizeH="0" baseline="0" dirty="0">
                        <a:ln>
                          <a:noFill/>
                        </a:ln>
                        <a:solidFill>
                          <a:schemeClr val="tx1"/>
                        </a:solidFill>
                        <a:effectLst/>
                        <a:latin typeface="Arial" panose="020B0604020202020204" pitchFamily="34" charset="0"/>
                      </a:endParaRPr>
                    </a:p>
                  </a:txBody>
                  <a:tcPr marR="18288" marT="0" marB="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r>
                        <a:rPr kumimoji="0" lang="en-CA" altLang="en-US" sz="1100" b="0" i="0" u="none" strike="noStrike" cap="none" normalizeH="0" baseline="0" dirty="0">
                          <a:ln>
                            <a:noFill/>
                          </a:ln>
                          <a:solidFill>
                            <a:schemeClr val="tx1"/>
                          </a:solidFill>
                          <a:effectLst/>
                          <a:latin typeface="Arial" panose="020B0604020202020204" pitchFamily="34" charset="0"/>
                        </a:rPr>
                        <a:t>Governance (PAC / Steering Committee) in place and functioning.  DCS project managers in place to manage external vendors. </a:t>
                      </a:r>
                    </a:p>
                  </a:txBody>
                  <a:tcPr marR="18288"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extLst>
                  <a:ext uri="{0D108BD9-81ED-4DB2-BD59-A6C34878D82A}">
                    <a16:rowId xmlns:a16="http://schemas.microsoft.com/office/drawing/2014/main" val="10010"/>
                  </a:ext>
                </a:extLst>
              </a:tr>
            </a:tbl>
          </a:graphicData>
        </a:graphic>
      </p:graphicFrame>
      <p:grpSp>
        <p:nvGrpSpPr>
          <p:cNvPr id="19" name="Group 71"/>
          <p:cNvGrpSpPr>
            <a:grpSpLocks/>
          </p:cNvGrpSpPr>
          <p:nvPr/>
        </p:nvGrpSpPr>
        <p:grpSpPr bwMode="auto">
          <a:xfrm>
            <a:off x="524871" y="1872074"/>
            <a:ext cx="174627" cy="4358491"/>
            <a:chOff x="209" y="1152"/>
            <a:chExt cx="110" cy="2438"/>
          </a:xfrm>
          <a:solidFill>
            <a:srgbClr val="00B050"/>
          </a:solidFill>
        </p:grpSpPr>
        <p:sp>
          <p:nvSpPr>
            <p:cNvPr id="20" name="Oval 72"/>
            <p:cNvSpPr>
              <a:spLocks noChangeArrowheads="1"/>
            </p:cNvSpPr>
            <p:nvPr/>
          </p:nvSpPr>
          <p:spPr bwMode="auto">
            <a:xfrm>
              <a:off x="209" y="1152"/>
              <a:ext cx="109" cy="100"/>
            </a:xfrm>
            <a:prstGeom prst="ellipse">
              <a:avLst/>
            </a:prstGeom>
            <a:solidFill>
              <a:srgbClr val="FFFF0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1" name="Oval 73"/>
            <p:cNvSpPr>
              <a:spLocks noChangeArrowheads="1"/>
            </p:cNvSpPr>
            <p:nvPr/>
          </p:nvSpPr>
          <p:spPr bwMode="auto">
            <a:xfrm>
              <a:off x="210" y="1400"/>
              <a:ext cx="109" cy="100"/>
            </a:xfrm>
            <a:prstGeom prst="ellipse">
              <a:avLst/>
            </a:prstGeom>
            <a:solidFill>
              <a:srgbClr val="FFFF0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2" name="Oval 74"/>
            <p:cNvSpPr>
              <a:spLocks noChangeArrowheads="1"/>
            </p:cNvSpPr>
            <p:nvPr/>
          </p:nvSpPr>
          <p:spPr bwMode="auto">
            <a:xfrm>
              <a:off x="210" y="1657"/>
              <a:ext cx="109" cy="100"/>
            </a:xfrm>
            <a:prstGeom prst="ellipse">
              <a:avLst/>
            </a:prstGeom>
            <a:solidFill>
              <a:srgbClr val="FFFF0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3" name="Oval 75"/>
            <p:cNvSpPr>
              <a:spLocks noChangeArrowheads="1"/>
            </p:cNvSpPr>
            <p:nvPr/>
          </p:nvSpPr>
          <p:spPr bwMode="auto">
            <a:xfrm>
              <a:off x="210" y="1939"/>
              <a:ext cx="109" cy="100"/>
            </a:xfrm>
            <a:prstGeom prst="ellipse">
              <a:avLst/>
            </a:prstGeom>
            <a:solidFill>
              <a:srgbClr val="00B05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4" name="Oval 76"/>
            <p:cNvSpPr>
              <a:spLocks noChangeArrowheads="1"/>
            </p:cNvSpPr>
            <p:nvPr/>
          </p:nvSpPr>
          <p:spPr bwMode="auto">
            <a:xfrm>
              <a:off x="210" y="2181"/>
              <a:ext cx="109" cy="100"/>
            </a:xfrm>
            <a:prstGeom prst="ellipse">
              <a:avLst/>
            </a:prstGeom>
            <a:grp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5" name="Oval 77"/>
            <p:cNvSpPr>
              <a:spLocks noChangeArrowheads="1"/>
            </p:cNvSpPr>
            <p:nvPr/>
          </p:nvSpPr>
          <p:spPr bwMode="auto">
            <a:xfrm>
              <a:off x="210" y="2446"/>
              <a:ext cx="109" cy="100"/>
            </a:xfrm>
            <a:prstGeom prst="ellipse">
              <a:avLst/>
            </a:prstGeom>
            <a:grp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6" name="Oval 78"/>
            <p:cNvSpPr>
              <a:spLocks noChangeArrowheads="1"/>
            </p:cNvSpPr>
            <p:nvPr/>
          </p:nvSpPr>
          <p:spPr bwMode="auto">
            <a:xfrm>
              <a:off x="210" y="2710"/>
              <a:ext cx="109" cy="100"/>
            </a:xfrm>
            <a:prstGeom prst="ellipse">
              <a:avLst/>
            </a:prstGeom>
            <a:grp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7" name="Oval 79"/>
            <p:cNvSpPr>
              <a:spLocks noChangeArrowheads="1"/>
            </p:cNvSpPr>
            <p:nvPr/>
          </p:nvSpPr>
          <p:spPr bwMode="auto">
            <a:xfrm>
              <a:off x="210" y="2981"/>
              <a:ext cx="109" cy="100"/>
            </a:xfrm>
            <a:prstGeom prst="ellipse">
              <a:avLst/>
            </a:prstGeom>
            <a:grp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 name="Oval 80"/>
            <p:cNvSpPr>
              <a:spLocks noChangeArrowheads="1"/>
            </p:cNvSpPr>
            <p:nvPr/>
          </p:nvSpPr>
          <p:spPr bwMode="auto">
            <a:xfrm>
              <a:off x="210" y="3229"/>
              <a:ext cx="109" cy="100"/>
            </a:xfrm>
            <a:prstGeom prst="ellipse">
              <a:avLst/>
            </a:prstGeom>
            <a:solidFill>
              <a:srgbClr val="FFFF0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9" name="Oval 81"/>
            <p:cNvSpPr>
              <a:spLocks noChangeArrowheads="1"/>
            </p:cNvSpPr>
            <p:nvPr/>
          </p:nvSpPr>
          <p:spPr bwMode="auto">
            <a:xfrm>
              <a:off x="210" y="3490"/>
              <a:ext cx="109" cy="100"/>
            </a:xfrm>
            <a:prstGeom prst="ellipse">
              <a:avLst/>
            </a:prstGeom>
            <a:solidFill>
              <a:srgbClr val="00B05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32" name="Group 71"/>
          <p:cNvGrpSpPr>
            <a:grpSpLocks/>
          </p:cNvGrpSpPr>
          <p:nvPr/>
        </p:nvGrpSpPr>
        <p:grpSpPr bwMode="auto">
          <a:xfrm>
            <a:off x="928731" y="1872074"/>
            <a:ext cx="174627" cy="4358491"/>
            <a:chOff x="209" y="1152"/>
            <a:chExt cx="110" cy="2438"/>
          </a:xfrm>
          <a:solidFill>
            <a:srgbClr val="00B050"/>
          </a:solidFill>
        </p:grpSpPr>
        <p:sp>
          <p:nvSpPr>
            <p:cNvPr id="33" name="Oval 72"/>
            <p:cNvSpPr>
              <a:spLocks noChangeArrowheads="1"/>
            </p:cNvSpPr>
            <p:nvPr/>
          </p:nvSpPr>
          <p:spPr bwMode="auto">
            <a:xfrm>
              <a:off x="209" y="1152"/>
              <a:ext cx="109" cy="100"/>
            </a:xfrm>
            <a:prstGeom prst="ellipse">
              <a:avLst/>
            </a:prstGeom>
            <a:solidFill>
              <a:srgbClr val="FFFF0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4" name="Oval 73"/>
            <p:cNvSpPr>
              <a:spLocks noChangeArrowheads="1"/>
            </p:cNvSpPr>
            <p:nvPr/>
          </p:nvSpPr>
          <p:spPr bwMode="auto">
            <a:xfrm>
              <a:off x="210" y="1400"/>
              <a:ext cx="109" cy="100"/>
            </a:xfrm>
            <a:prstGeom prst="ellipse">
              <a:avLst/>
            </a:prstGeom>
            <a:grp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5" name="Oval 74"/>
            <p:cNvSpPr>
              <a:spLocks noChangeArrowheads="1"/>
            </p:cNvSpPr>
            <p:nvPr/>
          </p:nvSpPr>
          <p:spPr bwMode="auto">
            <a:xfrm>
              <a:off x="210" y="1657"/>
              <a:ext cx="109" cy="100"/>
            </a:xfrm>
            <a:prstGeom prst="ellipse">
              <a:avLst/>
            </a:prstGeom>
            <a:solidFill>
              <a:srgbClr val="FFFF0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6" name="Oval 75"/>
            <p:cNvSpPr>
              <a:spLocks noChangeArrowheads="1"/>
            </p:cNvSpPr>
            <p:nvPr/>
          </p:nvSpPr>
          <p:spPr bwMode="auto">
            <a:xfrm>
              <a:off x="210" y="1939"/>
              <a:ext cx="109" cy="100"/>
            </a:xfrm>
            <a:prstGeom prst="ellipse">
              <a:avLst/>
            </a:prstGeom>
            <a:solidFill>
              <a:srgbClr val="00B05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 name="Oval 76"/>
            <p:cNvSpPr>
              <a:spLocks noChangeArrowheads="1"/>
            </p:cNvSpPr>
            <p:nvPr/>
          </p:nvSpPr>
          <p:spPr bwMode="auto">
            <a:xfrm>
              <a:off x="210" y="2181"/>
              <a:ext cx="109" cy="100"/>
            </a:xfrm>
            <a:prstGeom prst="ellipse">
              <a:avLst/>
            </a:prstGeom>
            <a:solidFill>
              <a:srgbClr val="00B05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8" name="Oval 77"/>
            <p:cNvSpPr>
              <a:spLocks noChangeArrowheads="1"/>
            </p:cNvSpPr>
            <p:nvPr/>
          </p:nvSpPr>
          <p:spPr bwMode="auto">
            <a:xfrm>
              <a:off x="210" y="2446"/>
              <a:ext cx="109" cy="100"/>
            </a:xfrm>
            <a:prstGeom prst="ellipse">
              <a:avLst/>
            </a:prstGeom>
            <a:grp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9" name="Oval 78"/>
            <p:cNvSpPr>
              <a:spLocks noChangeArrowheads="1"/>
            </p:cNvSpPr>
            <p:nvPr/>
          </p:nvSpPr>
          <p:spPr bwMode="auto">
            <a:xfrm>
              <a:off x="210" y="2710"/>
              <a:ext cx="109" cy="100"/>
            </a:xfrm>
            <a:prstGeom prst="ellipse">
              <a:avLst/>
            </a:prstGeom>
            <a:grp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 name="Oval 79"/>
            <p:cNvSpPr>
              <a:spLocks noChangeArrowheads="1"/>
            </p:cNvSpPr>
            <p:nvPr/>
          </p:nvSpPr>
          <p:spPr bwMode="auto">
            <a:xfrm>
              <a:off x="210" y="2981"/>
              <a:ext cx="109" cy="100"/>
            </a:xfrm>
            <a:prstGeom prst="ellipse">
              <a:avLst/>
            </a:prstGeom>
            <a:grp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 name="Oval 80"/>
            <p:cNvSpPr>
              <a:spLocks noChangeArrowheads="1"/>
            </p:cNvSpPr>
            <p:nvPr/>
          </p:nvSpPr>
          <p:spPr bwMode="auto">
            <a:xfrm>
              <a:off x="210" y="3229"/>
              <a:ext cx="109" cy="100"/>
            </a:xfrm>
            <a:prstGeom prst="ellipse">
              <a:avLst/>
            </a:prstGeom>
            <a:solidFill>
              <a:srgbClr val="FFFF0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2" name="Oval 81"/>
            <p:cNvSpPr>
              <a:spLocks noChangeArrowheads="1"/>
            </p:cNvSpPr>
            <p:nvPr/>
          </p:nvSpPr>
          <p:spPr bwMode="auto">
            <a:xfrm>
              <a:off x="210" y="3490"/>
              <a:ext cx="109" cy="100"/>
            </a:xfrm>
            <a:prstGeom prst="ellipse">
              <a:avLst/>
            </a:prstGeom>
            <a:grp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Tree>
    <p:extLst>
      <p:ext uri="{BB962C8B-B14F-4D97-AF65-F5344CB8AC3E}">
        <p14:creationId xmlns:p14="http://schemas.microsoft.com/office/powerpoint/2010/main" val="923397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Project Management Practice</a:t>
            </a:r>
          </a:p>
        </p:txBody>
      </p:sp>
      <p:graphicFrame>
        <p:nvGraphicFramePr>
          <p:cNvPr id="18" name="Group 87"/>
          <p:cNvGraphicFramePr>
            <a:graphicFrameLocks noGrp="1"/>
          </p:cNvGraphicFramePr>
          <p:nvPr>
            <p:extLst>
              <p:ext uri="{D42A27DB-BD31-4B8C-83A1-F6EECF244321}">
                <p14:modId xmlns:p14="http://schemas.microsoft.com/office/powerpoint/2010/main" val="63028970"/>
              </p:ext>
            </p:extLst>
          </p:nvPr>
        </p:nvGraphicFramePr>
        <p:xfrm>
          <a:off x="409466" y="1268825"/>
          <a:ext cx="8309888" cy="4666320"/>
        </p:xfrm>
        <a:graphic>
          <a:graphicData uri="http://schemas.openxmlformats.org/drawingml/2006/table">
            <a:tbl>
              <a:tblPr/>
              <a:tblGrid>
                <a:gridCol w="404533">
                  <a:extLst>
                    <a:ext uri="{9D8B030D-6E8A-4147-A177-3AD203B41FA5}">
                      <a16:colId xmlns:a16="http://schemas.microsoft.com/office/drawing/2014/main" val="20000"/>
                    </a:ext>
                  </a:extLst>
                </a:gridCol>
                <a:gridCol w="404533">
                  <a:extLst>
                    <a:ext uri="{9D8B030D-6E8A-4147-A177-3AD203B41FA5}">
                      <a16:colId xmlns:a16="http://schemas.microsoft.com/office/drawing/2014/main" val="20001"/>
                    </a:ext>
                  </a:extLst>
                </a:gridCol>
                <a:gridCol w="367755">
                  <a:extLst>
                    <a:ext uri="{9D8B030D-6E8A-4147-A177-3AD203B41FA5}">
                      <a16:colId xmlns:a16="http://schemas.microsoft.com/office/drawing/2014/main" val="20002"/>
                    </a:ext>
                  </a:extLst>
                </a:gridCol>
                <a:gridCol w="2894273">
                  <a:extLst>
                    <a:ext uri="{9D8B030D-6E8A-4147-A177-3AD203B41FA5}">
                      <a16:colId xmlns:a16="http://schemas.microsoft.com/office/drawing/2014/main" val="20003"/>
                    </a:ext>
                  </a:extLst>
                </a:gridCol>
                <a:gridCol w="4238794">
                  <a:extLst>
                    <a:ext uri="{9D8B030D-6E8A-4147-A177-3AD203B41FA5}">
                      <a16:colId xmlns:a16="http://schemas.microsoft.com/office/drawing/2014/main" val="20004"/>
                    </a:ext>
                  </a:extLst>
                </a:gridCol>
              </a:tblGrid>
              <a:tr h="370800">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ts val="0"/>
                        </a:spcBef>
                        <a:spcAft>
                          <a:spcPct val="0"/>
                        </a:spcAft>
                        <a:buClr>
                          <a:schemeClr val="tx2"/>
                        </a:buClr>
                        <a:buSzPct val="80000"/>
                        <a:buFontTx/>
                        <a:buNone/>
                        <a:tabLst/>
                      </a:pPr>
                      <a:r>
                        <a:rPr kumimoji="0" lang="en-CA" altLang="en-US" sz="1000" b="1" i="0" u="none" strike="noStrike" cap="none" normalizeH="0" baseline="0" dirty="0">
                          <a:ln>
                            <a:noFill/>
                          </a:ln>
                          <a:solidFill>
                            <a:schemeClr val="bg1"/>
                          </a:solidFill>
                          <a:effectLst/>
                          <a:latin typeface="Arial" panose="020B0604020202020204" pitchFamily="34" charset="0"/>
                        </a:rPr>
                        <a:t>F17 Q3</a:t>
                      </a:r>
                    </a:p>
                  </a:txBody>
                  <a:tcPr marL="90000" marR="18000" marT="90000" marB="900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5AEBF"/>
                    </a:solidFill>
                  </a:tcPr>
                </a:tc>
                <a:tc>
                  <a:txBody>
                    <a:bodyPr/>
                    <a:lstStyle/>
                    <a:p>
                      <a:pPr marL="0" marR="0" lvl="0" indent="0" algn="l" defTabSz="914400" rtl="0" eaLnBrk="1" fontAlgn="base" latinLnBrk="0" hangingPunct="1">
                        <a:lnSpc>
                          <a:spcPct val="90000"/>
                        </a:lnSpc>
                        <a:spcBef>
                          <a:spcPts val="0"/>
                        </a:spcBef>
                        <a:spcAft>
                          <a:spcPct val="0"/>
                        </a:spcAft>
                        <a:buClr>
                          <a:schemeClr val="tx2"/>
                        </a:buClr>
                        <a:buSzPct val="80000"/>
                        <a:buFontTx/>
                        <a:buNone/>
                        <a:tabLst/>
                      </a:pPr>
                      <a:r>
                        <a:rPr kumimoji="0" lang="en-CA" sz="1000" b="1" i="0" u="none" strike="noStrike" kern="1200" cap="none" normalizeH="0" baseline="0" dirty="0">
                          <a:ln>
                            <a:noFill/>
                          </a:ln>
                          <a:solidFill>
                            <a:schemeClr val="bg1"/>
                          </a:solidFill>
                          <a:effectLst/>
                          <a:latin typeface="Arial" panose="020B0604020202020204" pitchFamily="34" charset="0"/>
                          <a:ea typeface="+mn-ea"/>
                          <a:cs typeface="+mn-cs"/>
                        </a:rPr>
                        <a:t>F17Q4</a:t>
                      </a:r>
                    </a:p>
                  </a:txBody>
                  <a:tcPr marL="90000" marR="18000" marT="90000" marB="90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5AEBF"/>
                    </a:solidFill>
                  </a:tcPr>
                </a:tc>
                <a:tc gridSpan="2">
                  <a:txBody>
                    <a:bodyPr/>
                    <a:lstStyle/>
                    <a:p>
                      <a:pPr marL="0" marR="0" lvl="0" indent="0" algn="ctr" defTabSz="914400" rtl="0" eaLnBrk="1" fontAlgn="base" latinLnBrk="0" hangingPunct="1">
                        <a:lnSpc>
                          <a:spcPct val="90000"/>
                        </a:lnSpc>
                        <a:spcBef>
                          <a:spcPct val="30000"/>
                        </a:spcBef>
                        <a:spcAft>
                          <a:spcPct val="0"/>
                        </a:spcAft>
                        <a:buClr>
                          <a:schemeClr val="tx2"/>
                        </a:buClr>
                        <a:buSzPct val="80000"/>
                        <a:buFontTx/>
                        <a:buNone/>
                        <a:tabLst/>
                        <a:defRPr/>
                      </a:pPr>
                      <a:r>
                        <a:rPr kumimoji="0" lang="en-CA" altLang="en-US" sz="1400" b="1" i="0" u="none" strike="noStrike" cap="none" normalizeH="0" baseline="0" dirty="0">
                          <a:ln>
                            <a:noFill/>
                          </a:ln>
                          <a:solidFill>
                            <a:schemeClr val="bg1"/>
                          </a:solidFill>
                          <a:effectLst/>
                          <a:latin typeface="Arial" panose="020B0604020202020204" pitchFamily="34" charset="0"/>
                        </a:rPr>
                        <a:t>Project Management Practice</a:t>
                      </a:r>
                    </a:p>
                  </a:txBody>
                  <a:tcPr marL="90000" marR="18000" marT="90000" marB="90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5AEBF"/>
                    </a:solidFill>
                  </a:tcPr>
                </a:tc>
                <a:tc hMerge="1">
                  <a:txBody>
                    <a:bodyPr/>
                    <a:lstStyle/>
                    <a:p>
                      <a:endParaRPr lang="en-CA"/>
                    </a:p>
                  </a:txBody>
                  <a:tcPr/>
                </a:tc>
                <a:tc>
                  <a:txBody>
                    <a:bodyPr/>
                    <a:lstStyle/>
                    <a:p>
                      <a:pPr marL="0" marR="0" lvl="0" indent="0" algn="ctr" defTabSz="914400" rtl="0" eaLnBrk="1" fontAlgn="base" latinLnBrk="0" hangingPunct="1">
                        <a:lnSpc>
                          <a:spcPct val="90000"/>
                        </a:lnSpc>
                        <a:spcBef>
                          <a:spcPct val="30000"/>
                        </a:spcBef>
                        <a:spcAft>
                          <a:spcPct val="0"/>
                        </a:spcAft>
                        <a:buClr>
                          <a:schemeClr val="tx2"/>
                        </a:buClr>
                        <a:buSzPct val="80000"/>
                        <a:buFontTx/>
                        <a:buNone/>
                        <a:tabLst/>
                      </a:pPr>
                      <a:r>
                        <a:rPr kumimoji="0" lang="en-CA" altLang="en-US" sz="1400" b="1" i="0" u="none" strike="noStrike" cap="none" normalizeH="0" baseline="0" dirty="0">
                          <a:ln>
                            <a:noFill/>
                          </a:ln>
                          <a:solidFill>
                            <a:schemeClr val="bg1"/>
                          </a:solidFill>
                          <a:effectLst/>
                          <a:latin typeface="Arial" panose="020B0604020202020204" pitchFamily="34" charset="0"/>
                        </a:rPr>
                        <a:t>Comments</a:t>
                      </a:r>
                    </a:p>
                  </a:txBody>
                  <a:tcPr marL="90000" marR="18000" marT="90000" marB="90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5AEBF"/>
                    </a:solidFill>
                  </a:tcPr>
                </a:tc>
                <a:extLst>
                  <a:ext uri="{0D108BD9-81ED-4DB2-BD59-A6C34878D82A}">
                    <a16:rowId xmlns:a16="http://schemas.microsoft.com/office/drawing/2014/main" val="10000"/>
                  </a:ext>
                </a:extLst>
              </a:tr>
              <a:tr h="468000">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endParaRPr kumimoji="0" lang="en-US" altLang="en-US" sz="1000" b="0" i="0" u="none" strike="noStrike" cap="none" normalizeH="0" baseline="0" dirty="0">
                        <a:ln>
                          <a:noFill/>
                        </a:ln>
                        <a:solidFill>
                          <a:schemeClr val="tx1"/>
                        </a:solidFill>
                        <a:effectLst/>
                        <a:latin typeface="Arial" panose="020B0604020202020204" pitchFamily="34" charset="0"/>
                      </a:endParaRPr>
                    </a:p>
                  </a:txBody>
                  <a:tcPr marL="90000" marR="90000" marT="90000" marB="900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endParaRPr kumimoji="0" lang="en-US" altLang="en-US" sz="1000" b="0" i="0" u="none" strike="noStrike" cap="none" normalizeH="0" baseline="0" dirty="0">
                        <a:ln>
                          <a:noFill/>
                        </a:ln>
                        <a:solidFill>
                          <a:schemeClr val="tx1"/>
                        </a:solidFill>
                        <a:effectLst/>
                        <a:latin typeface="Arial" panose="020B0604020202020204" pitchFamily="34" charset="0"/>
                      </a:endParaRPr>
                    </a:p>
                  </a:txBody>
                  <a:tcPr marL="90000" marR="90000" marT="90000" marB="90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rPr>
                        <a:t>1.</a:t>
                      </a:r>
                    </a:p>
                  </a:txBody>
                  <a:tcPr marL="90000" marR="18000" marT="0" marB="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rPr>
                        <a:t>Communication Management</a:t>
                      </a:r>
                    </a:p>
                  </a:txBody>
                  <a:tcPr marL="90000" marR="18000" marT="0" marB="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 typeface="+mj-lt"/>
                        <a:buNone/>
                        <a:tabLst/>
                      </a:pPr>
                      <a:r>
                        <a:rPr kumimoji="0" lang="en-CA" altLang="en-US" sz="1100" b="0" i="0" u="none" strike="noStrike" cap="none" normalizeH="0" baseline="0" dirty="0">
                          <a:ln>
                            <a:noFill/>
                          </a:ln>
                          <a:solidFill>
                            <a:schemeClr val="tx1"/>
                          </a:solidFill>
                          <a:effectLst/>
                          <a:latin typeface="Arial" panose="020B0604020202020204" pitchFamily="34" charset="0"/>
                        </a:rPr>
                        <a:t>Communications approach and strategy have been outlined in a Communications Management Plan.  Regular meetings held.  DCS to work on improving the reporting process / content.</a:t>
                      </a:r>
                    </a:p>
                  </a:txBody>
                  <a:tcPr marL="90000" marR="1800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68000">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endParaRPr kumimoji="0" lang="en-US" altLang="en-US" sz="1000" b="0" i="0" u="none" strike="noStrike" cap="none" normalizeH="0" baseline="0" dirty="0">
                        <a:ln>
                          <a:noFill/>
                        </a:ln>
                        <a:solidFill>
                          <a:schemeClr val="tx1"/>
                        </a:solidFill>
                        <a:effectLst/>
                        <a:latin typeface="Arial" panose="020B0604020202020204" pitchFamily="34" charset="0"/>
                      </a:endParaRPr>
                    </a:p>
                  </a:txBody>
                  <a:tcPr marL="90000" marR="90000" marT="90000" marB="900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endParaRPr kumimoji="0" lang="en-US" altLang="en-US" sz="1000" b="0" i="0" u="none" strike="noStrike" cap="none" normalizeH="0" baseline="0" dirty="0">
                        <a:ln>
                          <a:noFill/>
                        </a:ln>
                        <a:solidFill>
                          <a:schemeClr val="tx1"/>
                        </a:solidFill>
                        <a:effectLst/>
                        <a:latin typeface="Arial" panose="020B0604020202020204" pitchFamily="34" charset="0"/>
                      </a:endParaRPr>
                    </a:p>
                  </a:txBody>
                  <a:tcPr marL="90000" marR="90000" marT="90000" marB="90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r>
                        <a:rPr kumimoji="0" lang="en-CA" altLang="en-US" sz="1200" b="0" i="0" u="none" strike="noStrike" cap="none" normalizeH="0" baseline="0">
                          <a:ln>
                            <a:noFill/>
                          </a:ln>
                          <a:solidFill>
                            <a:schemeClr val="tx1"/>
                          </a:solidFill>
                          <a:effectLst/>
                          <a:latin typeface="Arial" panose="020B0604020202020204" pitchFamily="34" charset="0"/>
                        </a:rPr>
                        <a:t>2.</a:t>
                      </a:r>
                    </a:p>
                  </a:txBody>
                  <a:tcPr marR="18288" marT="0" marB="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rPr>
                        <a:t>Risk Management</a:t>
                      </a:r>
                    </a:p>
                  </a:txBody>
                  <a:tcPr marR="18288" marT="0" marB="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r>
                        <a:rPr kumimoji="0" lang="en-CA" altLang="en-US" sz="1100" b="0" i="0" u="none" strike="noStrike" cap="none" normalizeH="0" baseline="0" dirty="0">
                          <a:ln>
                            <a:noFill/>
                          </a:ln>
                          <a:solidFill>
                            <a:schemeClr val="tx1"/>
                          </a:solidFill>
                          <a:effectLst/>
                          <a:latin typeface="Arial" panose="020B0604020202020204" pitchFamily="34" charset="0"/>
                        </a:rPr>
                        <a:t>Risk management in place.  Need to refine the risk list and separate out issues from risks.  Continue to rank risks by probability and impact.</a:t>
                      </a:r>
                    </a:p>
                  </a:txBody>
                  <a:tcPr marR="18288"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68000">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endParaRPr kumimoji="0" lang="en-US" altLang="en-US" sz="1000" b="0" i="0" u="none" strike="noStrike" cap="none" normalizeH="0" baseline="0" dirty="0">
                        <a:ln>
                          <a:noFill/>
                        </a:ln>
                        <a:solidFill>
                          <a:schemeClr val="tx1"/>
                        </a:solidFill>
                        <a:effectLst/>
                        <a:latin typeface="Arial" panose="020B0604020202020204" pitchFamily="34" charset="0"/>
                      </a:endParaRPr>
                    </a:p>
                  </a:txBody>
                  <a:tcPr marL="90000" marR="90000" marT="90000" marB="900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endParaRPr kumimoji="0" lang="en-US" altLang="en-US" sz="1000" b="0" i="0" u="none" strike="noStrike" cap="none" normalizeH="0" baseline="0" dirty="0">
                        <a:ln>
                          <a:noFill/>
                        </a:ln>
                        <a:solidFill>
                          <a:schemeClr val="tx1"/>
                        </a:solidFill>
                        <a:effectLst/>
                        <a:latin typeface="Arial" panose="020B0604020202020204" pitchFamily="34" charset="0"/>
                      </a:endParaRPr>
                    </a:p>
                  </a:txBody>
                  <a:tcPr marL="90000" marR="90000" marT="90000" marB="90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r>
                        <a:rPr kumimoji="0" lang="en-CA" altLang="en-US" sz="1200" b="0" i="0" u="none" strike="noStrike" cap="none" normalizeH="0" baseline="0">
                          <a:ln>
                            <a:noFill/>
                          </a:ln>
                          <a:solidFill>
                            <a:schemeClr val="tx1"/>
                          </a:solidFill>
                          <a:effectLst/>
                          <a:latin typeface="Arial" panose="020B0604020202020204" pitchFamily="34" charset="0"/>
                        </a:rPr>
                        <a:t>3.</a:t>
                      </a:r>
                    </a:p>
                  </a:txBody>
                  <a:tcPr marR="18288" marT="0" marB="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rPr>
                        <a:t>Scope Management</a:t>
                      </a:r>
                    </a:p>
                  </a:txBody>
                  <a:tcPr marR="18288" marT="0" marB="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r>
                        <a:rPr kumimoji="0" lang="en-CA" altLang="en-US" sz="1100" b="0" i="0" u="none" strike="noStrike" cap="none" normalizeH="0" baseline="0" dirty="0">
                          <a:ln>
                            <a:noFill/>
                          </a:ln>
                          <a:solidFill>
                            <a:schemeClr val="tx1"/>
                          </a:solidFill>
                          <a:effectLst/>
                          <a:latin typeface="Arial" panose="020B0604020202020204" pitchFamily="34" charset="0"/>
                        </a:rPr>
                        <a:t>Scope is well defined. Ensure it includes business components as this Program is more than just a technology initiative.</a:t>
                      </a:r>
                    </a:p>
                  </a:txBody>
                  <a:tcPr marR="18288"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68000">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endParaRPr kumimoji="0" lang="en-US" altLang="en-US" sz="1000" b="0" i="0" u="none" strike="noStrike" cap="none" normalizeH="0" baseline="0" dirty="0">
                        <a:ln>
                          <a:noFill/>
                        </a:ln>
                        <a:solidFill>
                          <a:schemeClr val="tx1"/>
                        </a:solidFill>
                        <a:effectLst/>
                        <a:latin typeface="Arial" panose="020B0604020202020204" pitchFamily="34" charset="0"/>
                      </a:endParaRPr>
                    </a:p>
                  </a:txBody>
                  <a:tcPr marL="90000" marR="90000" marT="90000" marB="900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endParaRPr kumimoji="0" lang="en-US" altLang="en-US" sz="1000" b="0" i="0" u="none" strike="noStrike" cap="none" normalizeH="0" baseline="0" dirty="0">
                        <a:ln>
                          <a:noFill/>
                        </a:ln>
                        <a:solidFill>
                          <a:schemeClr val="tx1"/>
                        </a:solidFill>
                        <a:effectLst/>
                        <a:latin typeface="Arial" panose="020B0604020202020204" pitchFamily="34" charset="0"/>
                      </a:endParaRPr>
                    </a:p>
                  </a:txBody>
                  <a:tcPr marL="90000" marR="90000" marT="90000" marB="90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r>
                        <a:rPr kumimoji="0" lang="en-CA" altLang="en-US" sz="1200" b="0" i="0" u="none" strike="noStrike" cap="none" normalizeH="0" baseline="0">
                          <a:ln>
                            <a:noFill/>
                          </a:ln>
                          <a:solidFill>
                            <a:schemeClr val="tx1"/>
                          </a:solidFill>
                          <a:effectLst/>
                          <a:latin typeface="Arial" panose="020B0604020202020204" pitchFamily="34" charset="0"/>
                        </a:rPr>
                        <a:t>4.</a:t>
                      </a:r>
                    </a:p>
                  </a:txBody>
                  <a:tcPr marR="18288" marT="0" marB="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rPr>
                        <a:t>Schedule Management</a:t>
                      </a:r>
                    </a:p>
                  </a:txBody>
                  <a:tcPr marR="18288" marT="0" marB="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r>
                        <a:rPr kumimoji="0" lang="en-CA" altLang="en-US" sz="1100" b="0" i="0" u="none" strike="noStrike" cap="none" normalizeH="0" baseline="0" dirty="0">
                          <a:ln>
                            <a:noFill/>
                          </a:ln>
                          <a:solidFill>
                            <a:schemeClr val="tx1"/>
                          </a:solidFill>
                          <a:effectLst/>
                          <a:latin typeface="Arial" panose="020B0604020202020204" pitchFamily="34" charset="0"/>
                        </a:rPr>
                        <a:t>The schedule continues to be improved but needs additional attention as the various workstream are consolidated and more details is added.</a:t>
                      </a:r>
                    </a:p>
                  </a:txBody>
                  <a:tcPr marR="18288"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68000">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endParaRPr kumimoji="0" lang="en-US" altLang="en-US" sz="1000" b="0" i="0" u="none" strike="noStrike" cap="none" normalizeH="0" baseline="0" dirty="0">
                        <a:ln>
                          <a:noFill/>
                        </a:ln>
                        <a:solidFill>
                          <a:schemeClr val="tx1"/>
                        </a:solidFill>
                        <a:effectLst/>
                        <a:latin typeface="Arial" panose="020B0604020202020204" pitchFamily="34" charset="0"/>
                      </a:endParaRPr>
                    </a:p>
                  </a:txBody>
                  <a:tcPr marL="90000" marR="90000" marT="90000" marB="900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endParaRPr kumimoji="0" lang="en-US" altLang="en-US" sz="1000" b="0" i="0" u="none" strike="noStrike" cap="none" normalizeH="0" baseline="0" dirty="0">
                        <a:ln>
                          <a:noFill/>
                        </a:ln>
                        <a:solidFill>
                          <a:schemeClr val="tx1"/>
                        </a:solidFill>
                        <a:effectLst/>
                        <a:latin typeface="Arial" panose="020B0604020202020204" pitchFamily="34" charset="0"/>
                      </a:endParaRPr>
                    </a:p>
                  </a:txBody>
                  <a:tcPr marL="90000" marR="90000" marT="90000" marB="90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rPr>
                        <a:t>5.</a:t>
                      </a:r>
                    </a:p>
                  </a:txBody>
                  <a:tcPr marR="18288" marT="0" marB="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r>
                        <a:rPr kumimoji="0" lang="en-CA" altLang="en-US" sz="1200" b="0" i="0" u="none" strike="noStrike" kern="1200" cap="none" normalizeH="0" baseline="0" dirty="0">
                          <a:ln>
                            <a:noFill/>
                          </a:ln>
                          <a:solidFill>
                            <a:schemeClr val="tx1"/>
                          </a:solidFill>
                          <a:effectLst/>
                          <a:latin typeface="Arial" panose="020B0604020202020204" pitchFamily="34" charset="0"/>
                          <a:ea typeface="+mn-ea"/>
                          <a:cs typeface="+mn-cs"/>
                        </a:rPr>
                        <a:t>Quality Management</a:t>
                      </a:r>
                    </a:p>
                  </a:txBody>
                  <a:tcPr marR="18288" marT="0" marB="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r>
                        <a:rPr kumimoji="0" lang="en-CA" altLang="en-US" sz="1100" b="0" i="0" u="none" strike="noStrike" cap="none" normalizeH="0" baseline="0" dirty="0">
                          <a:ln>
                            <a:noFill/>
                          </a:ln>
                          <a:solidFill>
                            <a:schemeClr val="tx1"/>
                          </a:solidFill>
                          <a:effectLst/>
                          <a:latin typeface="Arial" panose="020B0604020202020204" pitchFamily="34" charset="0"/>
                        </a:rPr>
                        <a:t>Quality Management needs focus and the development of an overall approach. QA lead has recently been added to the team to develop QA / testing strategy.</a:t>
                      </a:r>
                    </a:p>
                  </a:txBody>
                  <a:tcPr marR="18288"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68000">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endParaRPr kumimoji="0" lang="en-US" altLang="en-US" sz="1000" b="0" i="0" u="none" strike="noStrike" cap="none" normalizeH="0" baseline="0" dirty="0">
                        <a:ln>
                          <a:noFill/>
                        </a:ln>
                        <a:solidFill>
                          <a:schemeClr val="tx1"/>
                        </a:solidFill>
                        <a:effectLst/>
                        <a:latin typeface="Arial" panose="020B0604020202020204" pitchFamily="34" charset="0"/>
                      </a:endParaRPr>
                    </a:p>
                  </a:txBody>
                  <a:tcPr marL="90000" marR="90000" marT="90000" marB="900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endParaRPr kumimoji="0" lang="en-US" altLang="en-US" sz="1000" b="0" i="0" u="none" strike="noStrike" cap="none" normalizeH="0" baseline="0" dirty="0">
                        <a:ln>
                          <a:noFill/>
                        </a:ln>
                        <a:solidFill>
                          <a:schemeClr val="tx1"/>
                        </a:solidFill>
                        <a:effectLst/>
                        <a:latin typeface="Arial" panose="020B0604020202020204" pitchFamily="34" charset="0"/>
                      </a:endParaRPr>
                    </a:p>
                  </a:txBody>
                  <a:tcPr marL="90000" marR="90000" marT="90000" marB="90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r>
                        <a:rPr kumimoji="0" lang="en-CA" altLang="en-US" sz="1200" b="0" i="0" u="none" strike="noStrike" cap="none" normalizeH="0" baseline="0">
                          <a:ln>
                            <a:noFill/>
                          </a:ln>
                          <a:solidFill>
                            <a:schemeClr val="tx1"/>
                          </a:solidFill>
                          <a:effectLst/>
                          <a:latin typeface="Arial" panose="020B0604020202020204" pitchFamily="34" charset="0"/>
                        </a:rPr>
                        <a:t>6.</a:t>
                      </a:r>
                    </a:p>
                  </a:txBody>
                  <a:tcPr marR="18288" marT="0" marB="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rPr>
                        <a:t>Financial and Contract Management</a:t>
                      </a:r>
                    </a:p>
                  </a:txBody>
                  <a:tcPr marR="18288" marT="0" marB="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r>
                        <a:rPr kumimoji="0" lang="en-CA" altLang="en-US" sz="1100" b="0" i="0" u="none" strike="noStrike" cap="none" normalizeH="0" baseline="0" dirty="0">
                          <a:ln>
                            <a:noFill/>
                          </a:ln>
                          <a:solidFill>
                            <a:schemeClr val="tx1"/>
                          </a:solidFill>
                          <a:effectLst/>
                          <a:latin typeface="Arial" panose="020B0604020202020204" pitchFamily="34" charset="0"/>
                        </a:rPr>
                        <a:t>Financial oversight has been implemented within the program with strong PMO staff actively managing the budget.  Good detail and tracking in place.</a:t>
                      </a:r>
                    </a:p>
                  </a:txBody>
                  <a:tcPr marR="18288"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68000">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endParaRPr kumimoji="0" lang="en-US" altLang="en-US" sz="1000" b="0" i="0" u="none" strike="noStrike" cap="none" normalizeH="0" baseline="0" dirty="0">
                        <a:ln>
                          <a:noFill/>
                        </a:ln>
                        <a:solidFill>
                          <a:schemeClr val="tx1"/>
                        </a:solidFill>
                        <a:effectLst/>
                        <a:latin typeface="Arial" panose="020B0604020202020204" pitchFamily="34" charset="0"/>
                      </a:endParaRPr>
                    </a:p>
                  </a:txBody>
                  <a:tcPr marL="90000" marR="90000" marT="90000" marB="900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endParaRPr kumimoji="0" lang="en-US" altLang="en-US" sz="1000" b="0" i="0" u="none" strike="noStrike" cap="none" normalizeH="0" baseline="0" dirty="0">
                        <a:ln>
                          <a:noFill/>
                        </a:ln>
                        <a:solidFill>
                          <a:schemeClr val="tx1"/>
                        </a:solidFill>
                        <a:effectLst/>
                        <a:latin typeface="Arial" panose="020B0604020202020204" pitchFamily="34" charset="0"/>
                      </a:endParaRPr>
                    </a:p>
                  </a:txBody>
                  <a:tcPr marL="90000" marR="90000" marT="90000" marB="90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r>
                        <a:rPr kumimoji="0" lang="en-CA" altLang="en-US" sz="1200" b="0" i="0" u="none" strike="noStrike" cap="none" normalizeH="0" baseline="0">
                          <a:ln>
                            <a:noFill/>
                          </a:ln>
                          <a:solidFill>
                            <a:schemeClr val="tx1"/>
                          </a:solidFill>
                          <a:effectLst/>
                          <a:latin typeface="Arial" panose="020B0604020202020204" pitchFamily="34" charset="0"/>
                        </a:rPr>
                        <a:t>7.</a:t>
                      </a:r>
                    </a:p>
                  </a:txBody>
                  <a:tcPr marR="18288" marT="0" marB="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rPr>
                        <a:t>Resource Management</a:t>
                      </a:r>
                    </a:p>
                  </a:txBody>
                  <a:tcPr marR="18288" marT="0" marB="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r>
                        <a:rPr kumimoji="0" lang="en-CA" altLang="en-US" sz="1100" b="0" i="0" u="none" strike="noStrike" cap="none" normalizeH="0" baseline="0" dirty="0">
                          <a:ln>
                            <a:noFill/>
                          </a:ln>
                          <a:solidFill>
                            <a:schemeClr val="tx1"/>
                          </a:solidFill>
                          <a:effectLst/>
                          <a:latin typeface="Arial" panose="020B0604020202020204" pitchFamily="34" charset="0"/>
                        </a:rPr>
                        <a:t>The resource plan needs to be developed and RACI charts established to proactively manage known resource constraints.</a:t>
                      </a:r>
                    </a:p>
                  </a:txBody>
                  <a:tcPr marR="18288"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68000">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endParaRPr kumimoji="0" lang="en-US" altLang="en-US" sz="1000" b="0" i="0" u="none" strike="noStrike" cap="none" normalizeH="0" baseline="0" dirty="0">
                        <a:ln>
                          <a:noFill/>
                        </a:ln>
                        <a:solidFill>
                          <a:schemeClr val="tx1"/>
                        </a:solidFill>
                        <a:effectLst/>
                        <a:latin typeface="Arial" panose="020B0604020202020204" pitchFamily="34" charset="0"/>
                      </a:endParaRPr>
                    </a:p>
                  </a:txBody>
                  <a:tcPr marL="90000" marR="90000" marT="90000" marB="900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endParaRPr kumimoji="0" lang="en-US" altLang="en-US" sz="1000" b="0" i="0" u="none" strike="noStrike" cap="none" normalizeH="0" baseline="0" dirty="0">
                        <a:ln>
                          <a:noFill/>
                        </a:ln>
                        <a:solidFill>
                          <a:schemeClr val="tx1"/>
                        </a:solidFill>
                        <a:effectLst/>
                        <a:latin typeface="Arial" panose="020B0604020202020204" pitchFamily="34" charset="0"/>
                      </a:endParaRPr>
                    </a:p>
                  </a:txBody>
                  <a:tcPr marL="90000" marR="90000" marT="90000" marB="90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r>
                        <a:rPr kumimoji="0" lang="en-CA" altLang="en-US" sz="1200" b="0" i="0" u="none" strike="noStrike" cap="none" normalizeH="0" baseline="0">
                          <a:ln>
                            <a:noFill/>
                          </a:ln>
                          <a:solidFill>
                            <a:schemeClr val="tx1"/>
                          </a:solidFill>
                          <a:effectLst/>
                          <a:latin typeface="Arial" panose="020B0604020202020204" pitchFamily="34" charset="0"/>
                        </a:rPr>
                        <a:t>8.</a:t>
                      </a:r>
                    </a:p>
                  </a:txBody>
                  <a:tcPr marR="18288" marT="0" marB="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rPr>
                        <a:t>Stakeholder Management</a:t>
                      </a:r>
                    </a:p>
                  </a:txBody>
                  <a:tcPr marR="18288" marT="0" marB="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r>
                        <a:rPr kumimoji="0" lang="en-CA" altLang="en-US" sz="1100" b="0" i="0" u="none" strike="noStrike" cap="none" normalizeH="0" baseline="0" dirty="0">
                          <a:ln>
                            <a:noFill/>
                          </a:ln>
                          <a:solidFill>
                            <a:schemeClr val="tx1"/>
                          </a:solidFill>
                          <a:effectLst/>
                          <a:latin typeface="Arial" panose="020B0604020202020204" pitchFamily="34" charset="0"/>
                        </a:rPr>
                        <a:t>The appropriate stakeholders have been involved and engaged. The Steering Committee has been established to monitor and direct the program.</a:t>
                      </a:r>
                    </a:p>
                  </a:txBody>
                  <a:tcPr marR="18288"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68000">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endParaRPr kumimoji="0" lang="en-US" altLang="en-US" sz="1000" b="0" i="0" u="none" strike="noStrike" cap="none" normalizeH="0" baseline="0" dirty="0">
                        <a:ln>
                          <a:noFill/>
                        </a:ln>
                        <a:solidFill>
                          <a:schemeClr val="tx1"/>
                        </a:solidFill>
                        <a:effectLst/>
                        <a:latin typeface="Arial" panose="020B0604020202020204" pitchFamily="34" charset="0"/>
                      </a:endParaRPr>
                    </a:p>
                  </a:txBody>
                  <a:tcPr marL="90000" marR="90000" marT="90000" marB="900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endParaRPr kumimoji="0" lang="en-US" altLang="en-US" sz="1000" b="0" i="0" u="none" strike="noStrike" cap="none" normalizeH="0" baseline="0" dirty="0">
                        <a:ln>
                          <a:noFill/>
                        </a:ln>
                        <a:solidFill>
                          <a:schemeClr val="tx1"/>
                        </a:solidFill>
                        <a:effectLst/>
                        <a:latin typeface="Arial" panose="020B0604020202020204" pitchFamily="34" charset="0"/>
                      </a:endParaRPr>
                    </a:p>
                  </a:txBody>
                  <a:tcPr marL="90000" marR="90000" marT="90000" marB="90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r>
                        <a:rPr kumimoji="0" lang="en-CA" altLang="en-US" sz="1200" b="0" i="0" u="none" strike="noStrike" cap="none" normalizeH="0" baseline="0">
                          <a:ln>
                            <a:noFill/>
                          </a:ln>
                          <a:solidFill>
                            <a:schemeClr val="tx1"/>
                          </a:solidFill>
                          <a:effectLst/>
                          <a:latin typeface="Arial" panose="020B0604020202020204" pitchFamily="34" charset="0"/>
                        </a:rPr>
                        <a:t>9.</a:t>
                      </a:r>
                    </a:p>
                  </a:txBody>
                  <a:tcPr marR="18288" marT="0" marB="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rPr>
                        <a:t>Organizational Change Management</a:t>
                      </a:r>
                    </a:p>
                  </a:txBody>
                  <a:tcPr marR="18288" marT="0" marB="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ct val="30000"/>
                        </a:spcBef>
                        <a:buClr>
                          <a:schemeClr val="tx2"/>
                        </a:buClr>
                        <a:buSzPct val="80000"/>
                        <a:defRPr sz="2400">
                          <a:solidFill>
                            <a:schemeClr val="tx1"/>
                          </a:solidFill>
                          <a:latin typeface="Arial" panose="020B0604020202020204" pitchFamily="34" charset="0"/>
                        </a:defRPr>
                      </a:lvl1pPr>
                      <a:lvl2pPr marL="288925">
                        <a:lnSpc>
                          <a:spcPct val="90000"/>
                        </a:lnSpc>
                        <a:spcBef>
                          <a:spcPct val="30000"/>
                        </a:spcBef>
                        <a:buClr>
                          <a:schemeClr val="tx2"/>
                        </a:buClr>
                        <a:buSzPct val="80000"/>
                        <a:defRPr sz="2000">
                          <a:solidFill>
                            <a:schemeClr val="tx1"/>
                          </a:solidFill>
                          <a:latin typeface="Arial" panose="020B0604020202020204" pitchFamily="34" charset="0"/>
                        </a:defRPr>
                      </a:lvl2pPr>
                      <a:lvl3pPr marL="576263">
                        <a:lnSpc>
                          <a:spcPct val="90000"/>
                        </a:lnSpc>
                        <a:spcBef>
                          <a:spcPct val="30000"/>
                        </a:spcBef>
                        <a:buClr>
                          <a:schemeClr val="tx2"/>
                        </a:buClr>
                        <a:buSzPct val="80000"/>
                        <a:defRPr>
                          <a:solidFill>
                            <a:schemeClr val="tx1"/>
                          </a:solidFill>
                          <a:latin typeface="Arial" panose="020B0604020202020204" pitchFamily="34" charset="0"/>
                        </a:defRPr>
                      </a:lvl3pPr>
                      <a:lvl4pPr marL="854075">
                        <a:lnSpc>
                          <a:spcPct val="90000"/>
                        </a:lnSpc>
                        <a:spcBef>
                          <a:spcPct val="30000"/>
                        </a:spcBef>
                        <a:buClr>
                          <a:schemeClr val="tx2"/>
                        </a:buClr>
                        <a:buSzPct val="80000"/>
                        <a:defRPr>
                          <a:solidFill>
                            <a:schemeClr val="tx1"/>
                          </a:solidFill>
                          <a:latin typeface="Arial" panose="020B0604020202020204" pitchFamily="34" charset="0"/>
                        </a:defRPr>
                      </a:lvl4pPr>
                      <a:lvl5pPr marL="1141413">
                        <a:lnSpc>
                          <a:spcPct val="90000"/>
                        </a:lnSpc>
                        <a:spcBef>
                          <a:spcPct val="30000"/>
                        </a:spcBef>
                        <a:buClr>
                          <a:schemeClr val="tx2"/>
                        </a:buClr>
                        <a:buSzPct val="80000"/>
                        <a:defRPr>
                          <a:solidFill>
                            <a:schemeClr val="tx1"/>
                          </a:solidFill>
                          <a:latin typeface="Arial" panose="020B0604020202020204" pitchFamily="34" charset="0"/>
                        </a:defRPr>
                      </a:lvl5pPr>
                      <a:lvl6pPr marL="15986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6pPr>
                      <a:lvl7pPr marL="20558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7pPr>
                      <a:lvl8pPr marL="25130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8pPr>
                      <a:lvl9pPr marL="2970213" fontAlgn="base">
                        <a:lnSpc>
                          <a:spcPct val="90000"/>
                        </a:lnSpc>
                        <a:spcBef>
                          <a:spcPct val="30000"/>
                        </a:spcBef>
                        <a:spcAft>
                          <a:spcPct val="0"/>
                        </a:spcAft>
                        <a:buClr>
                          <a:schemeClr val="tx2"/>
                        </a:buClr>
                        <a:buSzPct val="80000"/>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30000"/>
                        </a:spcBef>
                        <a:spcAft>
                          <a:spcPct val="0"/>
                        </a:spcAft>
                        <a:buClr>
                          <a:schemeClr val="tx2"/>
                        </a:buClr>
                        <a:buSzPct val="80000"/>
                        <a:buFontTx/>
                        <a:buNone/>
                        <a:tabLst/>
                        <a:defRPr/>
                      </a:pPr>
                      <a:r>
                        <a:rPr kumimoji="0" lang="en-CA" altLang="en-US" sz="1100" b="0" i="0" u="none" strike="noStrike" cap="none" normalizeH="0" baseline="0" dirty="0">
                          <a:ln>
                            <a:noFill/>
                          </a:ln>
                          <a:solidFill>
                            <a:schemeClr val="tx1"/>
                          </a:solidFill>
                          <a:effectLst/>
                          <a:latin typeface="Arial" panose="020B0604020202020204" pitchFamily="34" charset="0"/>
                        </a:rPr>
                        <a:t>OCM Lead is managing the process working with DCS teams, management and support team.</a:t>
                      </a:r>
                    </a:p>
                  </a:txBody>
                  <a:tcPr marR="18288"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grpSp>
        <p:nvGrpSpPr>
          <p:cNvPr id="19" name="Group 71"/>
          <p:cNvGrpSpPr>
            <a:grpSpLocks/>
          </p:cNvGrpSpPr>
          <p:nvPr/>
        </p:nvGrpSpPr>
        <p:grpSpPr bwMode="auto">
          <a:xfrm>
            <a:off x="524871" y="1872074"/>
            <a:ext cx="174627" cy="3891893"/>
            <a:chOff x="209" y="1152"/>
            <a:chExt cx="110" cy="2177"/>
          </a:xfrm>
          <a:solidFill>
            <a:srgbClr val="00B050"/>
          </a:solidFill>
        </p:grpSpPr>
        <p:sp>
          <p:nvSpPr>
            <p:cNvPr id="20" name="Oval 72"/>
            <p:cNvSpPr>
              <a:spLocks noChangeArrowheads="1"/>
            </p:cNvSpPr>
            <p:nvPr/>
          </p:nvSpPr>
          <p:spPr bwMode="auto">
            <a:xfrm>
              <a:off x="209" y="1152"/>
              <a:ext cx="109" cy="100"/>
            </a:xfrm>
            <a:prstGeom prst="ellipse">
              <a:avLst/>
            </a:prstGeom>
            <a:solidFill>
              <a:srgbClr val="00B05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1" name="Oval 73"/>
            <p:cNvSpPr>
              <a:spLocks noChangeArrowheads="1"/>
            </p:cNvSpPr>
            <p:nvPr/>
          </p:nvSpPr>
          <p:spPr bwMode="auto">
            <a:xfrm>
              <a:off x="210" y="1400"/>
              <a:ext cx="109" cy="100"/>
            </a:xfrm>
            <a:prstGeom prst="ellipse">
              <a:avLst/>
            </a:prstGeom>
            <a:solidFill>
              <a:srgbClr val="00B05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2" name="Oval 74"/>
            <p:cNvSpPr>
              <a:spLocks noChangeArrowheads="1"/>
            </p:cNvSpPr>
            <p:nvPr/>
          </p:nvSpPr>
          <p:spPr bwMode="auto">
            <a:xfrm>
              <a:off x="210" y="1657"/>
              <a:ext cx="109" cy="100"/>
            </a:xfrm>
            <a:prstGeom prst="ellipse">
              <a:avLst/>
            </a:prstGeom>
            <a:solidFill>
              <a:srgbClr val="00B05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3" name="Oval 75"/>
            <p:cNvSpPr>
              <a:spLocks noChangeArrowheads="1"/>
            </p:cNvSpPr>
            <p:nvPr/>
          </p:nvSpPr>
          <p:spPr bwMode="auto">
            <a:xfrm>
              <a:off x="210" y="1939"/>
              <a:ext cx="109" cy="100"/>
            </a:xfrm>
            <a:prstGeom prst="ellipse">
              <a:avLst/>
            </a:prstGeom>
            <a:solidFill>
              <a:srgbClr val="FFFF0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4" name="Oval 76"/>
            <p:cNvSpPr>
              <a:spLocks noChangeArrowheads="1"/>
            </p:cNvSpPr>
            <p:nvPr/>
          </p:nvSpPr>
          <p:spPr bwMode="auto">
            <a:xfrm>
              <a:off x="210" y="2181"/>
              <a:ext cx="109" cy="100"/>
            </a:xfrm>
            <a:prstGeom prst="ellipse">
              <a:avLst/>
            </a:prstGeom>
            <a:solidFill>
              <a:srgbClr val="FFFF0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5" name="Oval 77"/>
            <p:cNvSpPr>
              <a:spLocks noChangeArrowheads="1"/>
            </p:cNvSpPr>
            <p:nvPr/>
          </p:nvSpPr>
          <p:spPr bwMode="auto">
            <a:xfrm>
              <a:off x="210" y="2446"/>
              <a:ext cx="109" cy="100"/>
            </a:xfrm>
            <a:prstGeom prst="ellipse">
              <a:avLst/>
            </a:prstGeom>
            <a:solidFill>
              <a:srgbClr val="00B05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6" name="Oval 78"/>
            <p:cNvSpPr>
              <a:spLocks noChangeArrowheads="1"/>
            </p:cNvSpPr>
            <p:nvPr/>
          </p:nvSpPr>
          <p:spPr bwMode="auto">
            <a:xfrm>
              <a:off x="210" y="2710"/>
              <a:ext cx="109" cy="100"/>
            </a:xfrm>
            <a:prstGeom prst="ellipse">
              <a:avLst/>
            </a:prstGeom>
            <a:solidFill>
              <a:srgbClr val="FFFF0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7" name="Oval 79"/>
            <p:cNvSpPr>
              <a:spLocks noChangeArrowheads="1"/>
            </p:cNvSpPr>
            <p:nvPr/>
          </p:nvSpPr>
          <p:spPr bwMode="auto">
            <a:xfrm>
              <a:off x="210" y="2981"/>
              <a:ext cx="109" cy="100"/>
            </a:xfrm>
            <a:prstGeom prst="ellipse">
              <a:avLst/>
            </a:prstGeom>
            <a:grp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 name="Oval 80"/>
            <p:cNvSpPr>
              <a:spLocks noChangeArrowheads="1"/>
            </p:cNvSpPr>
            <p:nvPr/>
          </p:nvSpPr>
          <p:spPr bwMode="auto">
            <a:xfrm>
              <a:off x="210" y="3229"/>
              <a:ext cx="109" cy="100"/>
            </a:xfrm>
            <a:prstGeom prst="ellipse">
              <a:avLst/>
            </a:prstGeom>
            <a:solidFill>
              <a:srgbClr val="FFFF0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32" name="Group 71"/>
          <p:cNvGrpSpPr>
            <a:grpSpLocks/>
          </p:cNvGrpSpPr>
          <p:nvPr/>
        </p:nvGrpSpPr>
        <p:grpSpPr bwMode="auto">
          <a:xfrm>
            <a:off x="928731" y="1872074"/>
            <a:ext cx="174627" cy="3891893"/>
            <a:chOff x="209" y="1152"/>
            <a:chExt cx="110" cy="2177"/>
          </a:xfrm>
          <a:solidFill>
            <a:srgbClr val="00B050"/>
          </a:solidFill>
        </p:grpSpPr>
        <p:sp>
          <p:nvSpPr>
            <p:cNvPr id="33" name="Oval 72"/>
            <p:cNvSpPr>
              <a:spLocks noChangeArrowheads="1"/>
            </p:cNvSpPr>
            <p:nvPr/>
          </p:nvSpPr>
          <p:spPr bwMode="auto">
            <a:xfrm>
              <a:off x="209" y="1152"/>
              <a:ext cx="109" cy="100"/>
            </a:xfrm>
            <a:prstGeom prst="ellipse">
              <a:avLst/>
            </a:prstGeom>
            <a:grp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4" name="Oval 73"/>
            <p:cNvSpPr>
              <a:spLocks noChangeArrowheads="1"/>
            </p:cNvSpPr>
            <p:nvPr/>
          </p:nvSpPr>
          <p:spPr bwMode="auto">
            <a:xfrm>
              <a:off x="210" y="1400"/>
              <a:ext cx="109" cy="100"/>
            </a:xfrm>
            <a:prstGeom prst="ellipse">
              <a:avLst/>
            </a:prstGeom>
            <a:grp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5" name="Oval 74"/>
            <p:cNvSpPr>
              <a:spLocks noChangeArrowheads="1"/>
            </p:cNvSpPr>
            <p:nvPr/>
          </p:nvSpPr>
          <p:spPr bwMode="auto">
            <a:xfrm>
              <a:off x="210" y="1657"/>
              <a:ext cx="109" cy="100"/>
            </a:xfrm>
            <a:prstGeom prst="ellipse">
              <a:avLst/>
            </a:prstGeom>
            <a:grp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6" name="Oval 75"/>
            <p:cNvSpPr>
              <a:spLocks noChangeArrowheads="1"/>
            </p:cNvSpPr>
            <p:nvPr/>
          </p:nvSpPr>
          <p:spPr bwMode="auto">
            <a:xfrm>
              <a:off x="210" y="1939"/>
              <a:ext cx="109" cy="100"/>
            </a:xfrm>
            <a:prstGeom prst="ellipse">
              <a:avLst/>
            </a:prstGeom>
            <a:solidFill>
              <a:srgbClr val="FFFF0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 name="Oval 76"/>
            <p:cNvSpPr>
              <a:spLocks noChangeArrowheads="1"/>
            </p:cNvSpPr>
            <p:nvPr/>
          </p:nvSpPr>
          <p:spPr bwMode="auto">
            <a:xfrm>
              <a:off x="210" y="2181"/>
              <a:ext cx="109" cy="100"/>
            </a:xfrm>
            <a:prstGeom prst="ellipse">
              <a:avLst/>
            </a:prstGeom>
            <a:solidFill>
              <a:srgbClr val="FFFF0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8" name="Oval 77"/>
            <p:cNvSpPr>
              <a:spLocks noChangeArrowheads="1"/>
            </p:cNvSpPr>
            <p:nvPr/>
          </p:nvSpPr>
          <p:spPr bwMode="auto">
            <a:xfrm>
              <a:off x="210" y="2446"/>
              <a:ext cx="109" cy="100"/>
            </a:xfrm>
            <a:prstGeom prst="ellipse">
              <a:avLst/>
            </a:prstGeom>
            <a:grp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9" name="Oval 78"/>
            <p:cNvSpPr>
              <a:spLocks noChangeArrowheads="1"/>
            </p:cNvSpPr>
            <p:nvPr/>
          </p:nvSpPr>
          <p:spPr bwMode="auto">
            <a:xfrm>
              <a:off x="210" y="2710"/>
              <a:ext cx="109" cy="100"/>
            </a:xfrm>
            <a:prstGeom prst="ellipse">
              <a:avLst/>
            </a:prstGeom>
            <a:solidFill>
              <a:srgbClr val="FFFF00"/>
            </a:solid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 name="Oval 79"/>
            <p:cNvSpPr>
              <a:spLocks noChangeArrowheads="1"/>
            </p:cNvSpPr>
            <p:nvPr/>
          </p:nvSpPr>
          <p:spPr bwMode="auto">
            <a:xfrm>
              <a:off x="210" y="2981"/>
              <a:ext cx="109" cy="100"/>
            </a:xfrm>
            <a:prstGeom prst="ellipse">
              <a:avLst/>
            </a:prstGeom>
            <a:grp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 name="Oval 80"/>
            <p:cNvSpPr>
              <a:spLocks noChangeArrowheads="1"/>
            </p:cNvSpPr>
            <p:nvPr/>
          </p:nvSpPr>
          <p:spPr bwMode="auto">
            <a:xfrm>
              <a:off x="210" y="3229"/>
              <a:ext cx="109" cy="100"/>
            </a:xfrm>
            <a:prstGeom prst="ellipse">
              <a:avLst/>
            </a:prstGeom>
            <a:grpFill/>
            <a:ln w="31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Tree>
    <p:extLst>
      <p:ext uri="{BB962C8B-B14F-4D97-AF65-F5344CB8AC3E}">
        <p14:creationId xmlns:p14="http://schemas.microsoft.com/office/powerpoint/2010/main" val="1246349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FY17 Q4 Assessment Summary</a:t>
            </a:r>
          </a:p>
        </p:txBody>
      </p:sp>
      <p:sp>
        <p:nvSpPr>
          <p:cNvPr id="3" name="Text Placeholder 2"/>
          <p:cNvSpPr>
            <a:spLocks noGrp="1"/>
          </p:cNvSpPr>
          <p:nvPr>
            <p:ph type="body" sz="quarter" idx="16"/>
          </p:nvPr>
        </p:nvSpPr>
        <p:spPr>
          <a:xfrm>
            <a:off x="249302" y="1306436"/>
            <a:ext cx="8627997" cy="5103156"/>
          </a:xfrm>
        </p:spPr>
        <p:txBody>
          <a:bodyPr/>
          <a:lstStyle/>
          <a:p>
            <a:pPr marL="0" indent="0">
              <a:spcBef>
                <a:spcPts val="0"/>
              </a:spcBef>
              <a:spcAft>
                <a:spcPts val="600"/>
              </a:spcAft>
              <a:buNone/>
            </a:pPr>
            <a:r>
              <a:rPr lang="en-CA" sz="1600" b="1" u="sng" dirty="0"/>
              <a:t>Key FY17 Q4 Observations:</a:t>
            </a:r>
          </a:p>
          <a:p>
            <a:pPr marL="0" indent="0">
              <a:spcBef>
                <a:spcPts val="0"/>
              </a:spcBef>
              <a:buNone/>
            </a:pPr>
            <a:r>
              <a:rPr lang="en-CA" dirty="0"/>
              <a:t>The Arizona Department of Child Safety has resolved many project challenges in the CHILDS Replacement program between the Q3 assessment (dated February 28, 2017) and this Q4 assessment: </a:t>
            </a:r>
          </a:p>
          <a:p>
            <a:pPr marL="279400" indent="-285750">
              <a:spcBef>
                <a:spcPts val="0"/>
              </a:spcBef>
            </a:pPr>
            <a:endParaRPr lang="en-CA" sz="1400" dirty="0"/>
          </a:p>
          <a:p>
            <a:pPr>
              <a:spcBef>
                <a:spcPts val="0"/>
              </a:spcBef>
            </a:pPr>
            <a:r>
              <a:rPr lang="en-CA" sz="1400" b="1" dirty="0"/>
              <a:t>Staffing and Resource Management</a:t>
            </a:r>
          </a:p>
          <a:p>
            <a:pPr marL="0" indent="0">
              <a:spcBef>
                <a:spcPts val="0"/>
              </a:spcBef>
              <a:buNone/>
            </a:pPr>
            <a:endParaRPr lang="en-CA" sz="1400" dirty="0"/>
          </a:p>
          <a:p>
            <a:pPr lvl="1">
              <a:spcBef>
                <a:spcPts val="0"/>
              </a:spcBef>
            </a:pPr>
            <a:r>
              <a:rPr lang="en-CA" dirty="0"/>
              <a:t>The Guardian Program Manager has assumed leadership.  DCS Project Managers have been added to the team to provide oversight and integration of vendor owned workstreams.</a:t>
            </a:r>
          </a:p>
          <a:p>
            <a:pPr lvl="1">
              <a:spcBef>
                <a:spcPts val="0"/>
              </a:spcBef>
            </a:pPr>
            <a:r>
              <a:rPr lang="en-CA" dirty="0"/>
              <a:t>The addition of a Quality Assurance Manager has increased focus on managing the testing strategy and approach. </a:t>
            </a:r>
          </a:p>
          <a:p>
            <a:pPr lvl="1">
              <a:spcBef>
                <a:spcPts val="0"/>
              </a:spcBef>
            </a:pPr>
            <a:r>
              <a:rPr lang="en-CA" dirty="0"/>
              <a:t>The program still needs to improve clarity around roles and responsibilities to improve collaboration, minimize duplication of work, and address missing skillsets. </a:t>
            </a:r>
          </a:p>
          <a:p>
            <a:pPr marL="0" indent="0">
              <a:spcBef>
                <a:spcPts val="0"/>
              </a:spcBef>
              <a:buNone/>
            </a:pPr>
            <a:endParaRPr lang="en-CA" sz="1400" dirty="0"/>
          </a:p>
          <a:p>
            <a:pPr>
              <a:spcBef>
                <a:spcPts val="0"/>
              </a:spcBef>
            </a:pPr>
            <a:r>
              <a:rPr lang="en-CA" sz="1400" b="1" dirty="0"/>
              <a:t>Schedule Management</a:t>
            </a:r>
          </a:p>
          <a:p>
            <a:pPr marL="0" indent="0">
              <a:spcBef>
                <a:spcPts val="0"/>
              </a:spcBef>
              <a:buNone/>
            </a:pPr>
            <a:endParaRPr lang="en-CA" sz="1400" dirty="0"/>
          </a:p>
          <a:p>
            <a:pPr lvl="1">
              <a:spcBef>
                <a:spcPts val="0"/>
              </a:spcBef>
            </a:pPr>
            <a:r>
              <a:rPr lang="en-CA" dirty="0"/>
              <a:t>The integrated plan is being consolidated into the ProjectManager.com tool.</a:t>
            </a:r>
          </a:p>
          <a:p>
            <a:pPr lvl="1">
              <a:spcBef>
                <a:spcPts val="0"/>
              </a:spcBef>
            </a:pPr>
            <a:r>
              <a:rPr lang="en-CA" dirty="0"/>
              <a:t>The individual immediate workstreams (Mobility and Platform Infrastructure) are developing integrated plans (technical and business related activities).</a:t>
            </a:r>
          </a:p>
          <a:p>
            <a:pPr lvl="1">
              <a:spcBef>
                <a:spcPts val="0"/>
              </a:spcBef>
            </a:pPr>
            <a:r>
              <a:rPr lang="en-CA" dirty="0"/>
              <a:t>The subsequent workstreams plan milestones, details and deliverables need to be added.</a:t>
            </a:r>
          </a:p>
          <a:p>
            <a:pPr lvl="1">
              <a:spcBef>
                <a:spcPts val="0"/>
              </a:spcBef>
            </a:pPr>
            <a:r>
              <a:rPr lang="en-CA" dirty="0"/>
              <a:t>The schedule has not been formally baselined.</a:t>
            </a:r>
          </a:p>
          <a:p>
            <a:pPr lvl="1">
              <a:spcBef>
                <a:spcPts val="0"/>
              </a:spcBef>
            </a:pPr>
            <a:endParaRPr lang="en-CA" dirty="0"/>
          </a:p>
          <a:p>
            <a:pPr>
              <a:spcBef>
                <a:spcPts val="0"/>
              </a:spcBef>
            </a:pPr>
            <a:r>
              <a:rPr lang="en-CA" sz="1400" b="1" dirty="0"/>
              <a:t>Quality Management</a:t>
            </a:r>
          </a:p>
          <a:p>
            <a:pPr>
              <a:spcBef>
                <a:spcPts val="0"/>
              </a:spcBef>
            </a:pPr>
            <a:endParaRPr lang="en-CA" sz="1400" dirty="0"/>
          </a:p>
          <a:p>
            <a:pPr lvl="1">
              <a:spcBef>
                <a:spcPts val="0"/>
              </a:spcBef>
            </a:pPr>
            <a:r>
              <a:rPr lang="en-CA" dirty="0"/>
              <a:t>The Quality Management approach has been modified.  A go forward Quality Management strategy is to be defined.</a:t>
            </a:r>
            <a:endParaRPr lang="en-CA" sz="1400" dirty="0"/>
          </a:p>
          <a:p>
            <a:pPr lvl="1">
              <a:spcBef>
                <a:spcPts val="0"/>
              </a:spcBef>
            </a:pPr>
            <a:r>
              <a:rPr lang="en-CA" dirty="0"/>
              <a:t>The appointment of a Quality Assurance lead and the development of the testing strategy bode well for the go forward delivery oversight.</a:t>
            </a:r>
          </a:p>
        </p:txBody>
      </p:sp>
    </p:spTree>
    <p:extLst>
      <p:ext uri="{BB962C8B-B14F-4D97-AF65-F5344CB8AC3E}">
        <p14:creationId xmlns:p14="http://schemas.microsoft.com/office/powerpoint/2010/main" val="2438025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FY17 Q4 Assessment Summary</a:t>
            </a:r>
          </a:p>
        </p:txBody>
      </p:sp>
      <p:sp>
        <p:nvSpPr>
          <p:cNvPr id="3" name="Text Placeholder 2"/>
          <p:cNvSpPr>
            <a:spLocks noGrp="1"/>
          </p:cNvSpPr>
          <p:nvPr>
            <p:ph type="body" sz="quarter" idx="16"/>
          </p:nvPr>
        </p:nvSpPr>
        <p:spPr>
          <a:xfrm>
            <a:off x="249302" y="1306436"/>
            <a:ext cx="8627997" cy="5284864"/>
          </a:xfrm>
        </p:spPr>
        <p:txBody>
          <a:bodyPr/>
          <a:lstStyle/>
          <a:p>
            <a:pPr marL="0" indent="0">
              <a:spcBef>
                <a:spcPts val="1200"/>
              </a:spcBef>
              <a:spcAft>
                <a:spcPts val="600"/>
              </a:spcAft>
              <a:buNone/>
            </a:pPr>
            <a:r>
              <a:rPr lang="en-CA" sz="1600" b="1" u="sng" dirty="0"/>
              <a:t>Key FY17 Q4 Recommendations:</a:t>
            </a:r>
          </a:p>
          <a:p>
            <a:pPr marL="0" indent="0">
              <a:spcBef>
                <a:spcPts val="0"/>
              </a:spcBef>
              <a:buNone/>
            </a:pPr>
            <a:r>
              <a:rPr lang="en-CA" dirty="0"/>
              <a:t>The FY17 Q4 assessment includes several recommendations for DCS to continue positioning the CHILDS Replacement Program for success:</a:t>
            </a:r>
          </a:p>
          <a:p>
            <a:pPr marL="0" indent="0">
              <a:spcBef>
                <a:spcPts val="0"/>
              </a:spcBef>
              <a:buNone/>
            </a:pPr>
            <a:endParaRPr lang="en-CA" sz="1400" dirty="0"/>
          </a:p>
          <a:p>
            <a:pPr>
              <a:spcBef>
                <a:spcPts val="0"/>
              </a:spcBef>
            </a:pPr>
            <a:r>
              <a:rPr lang="en-CA" sz="1400" b="1" dirty="0"/>
              <a:t>Staffing and Resource Management</a:t>
            </a:r>
          </a:p>
          <a:p>
            <a:pPr marL="0" indent="0">
              <a:spcBef>
                <a:spcPts val="0"/>
              </a:spcBef>
              <a:buNone/>
            </a:pPr>
            <a:endParaRPr lang="en-CA" sz="1400" dirty="0"/>
          </a:p>
          <a:p>
            <a:pPr lvl="1">
              <a:spcBef>
                <a:spcPts val="0"/>
              </a:spcBef>
            </a:pPr>
            <a:r>
              <a:rPr lang="en-CA" dirty="0"/>
              <a:t>Develop the resourcing plan and RACI charts to help identify missing resources, roles, and responsibilities.</a:t>
            </a:r>
          </a:p>
          <a:p>
            <a:pPr lvl="1">
              <a:spcBef>
                <a:spcPts val="0"/>
              </a:spcBef>
            </a:pPr>
            <a:r>
              <a:rPr lang="en-CA" dirty="0"/>
              <a:t>Track resource utilization to identify gaps and conflicts.</a:t>
            </a:r>
          </a:p>
          <a:p>
            <a:pPr marL="0" indent="0">
              <a:spcBef>
                <a:spcPts val="0"/>
              </a:spcBef>
              <a:buNone/>
            </a:pPr>
            <a:endParaRPr lang="en-CA" sz="1400" dirty="0"/>
          </a:p>
          <a:p>
            <a:pPr>
              <a:spcBef>
                <a:spcPts val="0"/>
              </a:spcBef>
            </a:pPr>
            <a:r>
              <a:rPr lang="en-CA" sz="1400" b="1" dirty="0"/>
              <a:t>Schedule Management</a:t>
            </a:r>
          </a:p>
          <a:p>
            <a:pPr marL="0" indent="0">
              <a:spcBef>
                <a:spcPts val="0"/>
              </a:spcBef>
              <a:buNone/>
            </a:pPr>
            <a:endParaRPr lang="en-CA" sz="1400" dirty="0"/>
          </a:p>
          <a:p>
            <a:pPr lvl="1">
              <a:spcBef>
                <a:spcPts val="0"/>
              </a:spcBef>
            </a:pPr>
            <a:r>
              <a:rPr lang="en-CA" dirty="0"/>
              <a:t>Continue to consolidate the detail workstream schedules.</a:t>
            </a:r>
          </a:p>
          <a:p>
            <a:pPr lvl="1">
              <a:spcBef>
                <a:spcPts val="0"/>
              </a:spcBef>
            </a:pPr>
            <a:r>
              <a:rPr lang="en-CA" dirty="0"/>
              <a:t>Continue to build project schedule detail and include relevant business activities in the timeline.</a:t>
            </a:r>
          </a:p>
          <a:p>
            <a:pPr lvl="1">
              <a:spcBef>
                <a:spcPts val="0"/>
              </a:spcBef>
            </a:pPr>
            <a:endParaRPr lang="en-CA" dirty="0"/>
          </a:p>
          <a:p>
            <a:pPr>
              <a:spcBef>
                <a:spcPts val="0"/>
              </a:spcBef>
            </a:pPr>
            <a:r>
              <a:rPr lang="en-CA" sz="1400" b="1" dirty="0"/>
              <a:t>Program Management</a:t>
            </a:r>
          </a:p>
          <a:p>
            <a:pPr marL="0" indent="0">
              <a:spcBef>
                <a:spcPts val="0"/>
              </a:spcBef>
              <a:buNone/>
            </a:pPr>
            <a:endParaRPr lang="en-CA" sz="1400" dirty="0"/>
          </a:p>
          <a:p>
            <a:pPr lvl="1">
              <a:spcBef>
                <a:spcPts val="0"/>
              </a:spcBef>
            </a:pPr>
            <a:r>
              <a:rPr lang="en-CA" dirty="0"/>
              <a:t>Determine the future role of the PMO and its interaction with Program Management oversight.</a:t>
            </a:r>
          </a:p>
          <a:p>
            <a:pPr lvl="1">
              <a:spcBef>
                <a:spcPts val="0"/>
              </a:spcBef>
            </a:pPr>
            <a:r>
              <a:rPr lang="en-CA" dirty="0"/>
              <a:t>Improve reporting dashboards and develop program and project metrics.</a:t>
            </a:r>
          </a:p>
          <a:p>
            <a:pPr>
              <a:spcBef>
                <a:spcPts val="0"/>
              </a:spcBef>
            </a:pPr>
            <a:endParaRPr lang="en-CA" sz="1400" b="1" dirty="0"/>
          </a:p>
          <a:p>
            <a:pPr>
              <a:spcBef>
                <a:spcPts val="0"/>
              </a:spcBef>
            </a:pPr>
            <a:r>
              <a:rPr lang="en-CA" sz="1400" b="1" dirty="0"/>
              <a:t>Quality Management</a:t>
            </a:r>
          </a:p>
          <a:p>
            <a:pPr>
              <a:spcBef>
                <a:spcPts val="0"/>
              </a:spcBef>
            </a:pPr>
            <a:endParaRPr lang="en-CA" sz="1400" dirty="0"/>
          </a:p>
          <a:p>
            <a:pPr lvl="1">
              <a:spcBef>
                <a:spcPts val="0"/>
              </a:spcBef>
            </a:pPr>
            <a:r>
              <a:rPr lang="en-CA" dirty="0"/>
              <a:t>Develop the Quality Management Approach and Testing Strategy.</a:t>
            </a:r>
          </a:p>
          <a:p>
            <a:pPr lvl="1">
              <a:spcBef>
                <a:spcPts val="0"/>
              </a:spcBef>
            </a:pPr>
            <a:r>
              <a:rPr lang="en-CA" dirty="0"/>
              <a:t>Detail testing metrics and define the acceptance criteria.</a:t>
            </a:r>
          </a:p>
          <a:p>
            <a:pPr lvl="1">
              <a:spcBef>
                <a:spcPts val="0"/>
              </a:spcBef>
            </a:pPr>
            <a:endParaRPr lang="en-CA" dirty="0"/>
          </a:p>
          <a:p>
            <a:r>
              <a:rPr lang="en-CA" sz="1400" b="1" dirty="0"/>
              <a:t>Plan FY18 Q1 Assessment logistics – Target for the beginning of August 2017.</a:t>
            </a:r>
          </a:p>
          <a:p>
            <a:pPr marL="0" indent="0">
              <a:buNone/>
            </a:pPr>
            <a:endParaRPr lang="en-CA" sz="1400" dirty="0"/>
          </a:p>
        </p:txBody>
      </p:sp>
    </p:spTree>
    <p:extLst>
      <p:ext uri="{BB962C8B-B14F-4D97-AF65-F5344CB8AC3E}">
        <p14:creationId xmlns:p14="http://schemas.microsoft.com/office/powerpoint/2010/main" val="44629901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21"/>
  <p:tag name="ISPRING_RESOURCE_PATHS_HASH_2" val="a7a4eabf8bb718e829ee0af997ca867a06941"/>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9aZoO6yaA0COOQhw9o9mJ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9aZoO6yaA0COOQhw9o9mJg"/>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rgbClr val="FF0000"/>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AA5885E072079458C0B6E0B3FCA34AA" ma:contentTypeVersion="0" ma:contentTypeDescription="Create a new document." ma:contentTypeScope="" ma:versionID="02d745898111280a0d6f117b160ccdcd">
  <xsd:schema xmlns:xsd="http://www.w3.org/2001/XMLSchema" xmlns:xs="http://www.w3.org/2001/XMLSchema" xmlns:p="http://schemas.microsoft.com/office/2006/metadata/properties" targetNamespace="http://schemas.microsoft.com/office/2006/metadata/properties" ma:root="true" ma:fieldsID="711b5f35d88f7f6ebfe284b0f73f439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DF91A83-E7A5-4F66-9DA3-E770AA7CFE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0E4E43BD-153A-4B35-A073-3619FE8588F4}">
  <ds:schemaRefs>
    <ds:schemaRef ds:uri="http://purl.org/dc/terms/"/>
    <ds:schemaRef ds:uri="http://schemas.microsoft.com/office/2006/documentManagement/types"/>
    <ds:schemaRef ds:uri="http://schemas.openxmlformats.org/package/2006/metadata/core-properties"/>
    <ds:schemaRef ds:uri="http://www.w3.org/XML/1998/namespace"/>
    <ds:schemaRef ds:uri="http://purl.org/dc/dcmitype/"/>
    <ds:schemaRef ds:uri="http://schemas.microsoft.com/office/infopath/2007/PartnerControls"/>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8F4CE687-6150-4A75-9432-FA03DEA0DAF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6940</Words>
  <Application>Microsoft Office PowerPoint</Application>
  <PresentationFormat>On-screen Show (4:3)</PresentationFormat>
  <Paragraphs>893</Paragraphs>
  <Slides>33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Calibri</vt:lpstr>
      <vt:lpstr>Georgia</vt:lpstr>
      <vt:lpstr>Helvetica</vt:lpstr>
      <vt:lpstr>Times New Roman</vt:lpstr>
      <vt:lpstr>Wingdings</vt:lpstr>
      <vt:lpstr>Office Theme</vt:lpstr>
      <vt:lpstr>PowerPoint Presentation</vt:lpstr>
      <vt:lpstr>Table of Contents</vt:lpstr>
      <vt:lpstr>Background</vt:lpstr>
      <vt:lpstr>Executive Summary</vt:lpstr>
      <vt:lpstr>PowerPoint Presentation</vt:lpstr>
      <vt:lpstr>Plan Viability</vt:lpstr>
      <vt:lpstr>Project Management Practice</vt:lpstr>
      <vt:lpstr>FY17 Q4 Assessment Summary</vt:lpstr>
      <vt:lpstr>FY17 Q4 Assessment Summary</vt:lpstr>
      <vt:lpstr>PowerPoint Presentation</vt:lpstr>
      <vt:lpstr>Independent Assessment Process</vt:lpstr>
      <vt:lpstr>PowerPoint Presentation</vt:lpstr>
      <vt:lpstr>Plan Viability: Completeness of Plan</vt:lpstr>
      <vt:lpstr>Plan Viability: Project Timeline</vt:lpstr>
      <vt:lpstr>Plan Viability: Staff Levels and Skill Sets</vt:lpstr>
      <vt:lpstr>Plan Viability: Project Interdependencies and Interfaces</vt:lpstr>
      <vt:lpstr>Plan Viability: Business Implementation Approach</vt:lpstr>
      <vt:lpstr>Plan Viability: Technical Platform and Support</vt:lpstr>
      <vt:lpstr>Plan Viability: Stress Test</vt:lpstr>
      <vt:lpstr>Plan Viability: Post Implementation</vt:lpstr>
      <vt:lpstr>Plan Viability: Overall Quality Assurance</vt:lpstr>
      <vt:lpstr>Plan Viability: Program Management Environment</vt:lpstr>
      <vt:lpstr>Project Management Practice: Communication  Management</vt:lpstr>
      <vt:lpstr>Project Management Practice: Risk Management</vt:lpstr>
      <vt:lpstr>Project Management Practice: Scope Management</vt:lpstr>
      <vt:lpstr>Project Management Practice: Schedule Management</vt:lpstr>
      <vt:lpstr>Project Management Practice: Quality Management</vt:lpstr>
      <vt:lpstr>Project Management Practice: Financial and Contract Management</vt:lpstr>
      <vt:lpstr>Project Management Practice: Resource Management</vt:lpstr>
      <vt:lpstr>Project Management Practice: Stakeholder Management</vt:lpstr>
      <vt:lpstr>Project Management Practice: Organizational Change Management</vt:lpstr>
      <vt:lpstr>PowerPoint Presentation</vt:lpstr>
      <vt:lpstr>List of Interviewed Stakeholders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2012-04-24T18:26:42Z</dcterms:created>
  <dcterms:modified xsi:type="dcterms:W3CDTF">2017-06-15T15:29:20Z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0x010100DAA5885E072079458C0B6E0B3FCA34AA</vt:lpwstr>
  </property>
</Properties>
</file>