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6" r:id="rId2"/>
    <p:sldId id="287" r:id="rId3"/>
    <p:sldId id="288" r:id="rId4"/>
    <p:sldId id="289" r:id="rId5"/>
    <p:sldId id="290" r:id="rId6"/>
    <p:sldId id="291" r:id="rId7"/>
    <p:sldId id="256" r:id="rId8"/>
    <p:sldId id="269" r:id="rId9"/>
    <p:sldId id="266" r:id="rId10"/>
    <p:sldId id="278" r:id="rId11"/>
    <p:sldId id="272" r:id="rId12"/>
    <p:sldId id="273" r:id="rId13"/>
    <p:sldId id="274" r:id="rId14"/>
    <p:sldId id="275" r:id="rId15"/>
    <p:sldId id="258" r:id="rId16"/>
    <p:sldId id="261" r:id="rId17"/>
    <p:sldId id="276" r:id="rId18"/>
    <p:sldId id="264" r:id="rId19"/>
    <p:sldId id="263" r:id="rId20"/>
    <p:sldId id="267" r:id="rId21"/>
    <p:sldId id="279"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p:scale>
          <a:sx n="90" d="100"/>
          <a:sy n="90" d="100"/>
        </p:scale>
        <p:origin x="-180"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70C608-6511-450A-B855-D50CB1880021}" type="datetimeFigureOut">
              <a:rPr lang="en-US"/>
              <a:pPr>
                <a:defRPr/>
              </a:pPr>
              <a:t>7/17/2012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5388E08-F972-4D84-8CB1-D15DBA0B097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0811B6-5A57-492E-AB6E-FE9726022BC3}" type="slidenum">
              <a:rPr lang="en-US" smtClean="0">
                <a:latin typeface="Arial" charset="0"/>
              </a:rPr>
              <a:pPr fontAlgn="base">
                <a:spcBef>
                  <a:spcPct val="0"/>
                </a:spcBef>
                <a:spcAft>
                  <a:spcPct val="0"/>
                </a:spcAft>
              </a:pPr>
              <a:t>1</a:t>
            </a:fld>
            <a:endParaRPr lang="en-US" smtClean="0">
              <a:latin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7" name="Text Box 5"/>
          <p:cNvSpPr txBox="1">
            <a:spLocks noChangeArrowheads="1"/>
          </p:cNvSpPr>
          <p:nvPr/>
        </p:nvSpPr>
        <p:spPr bwMode="auto">
          <a:xfrm>
            <a:off x="896938" y="4568825"/>
            <a:ext cx="4208462" cy="644525"/>
          </a:xfrm>
          <a:prstGeom prst="rect">
            <a:avLst/>
          </a:prstGeom>
          <a:noFill/>
          <a:ln w="9525">
            <a:noFill/>
            <a:miter lim="800000"/>
            <a:headEnd/>
            <a:tailEnd/>
          </a:ln>
          <a:effectLst>
            <a:prstShdw prst="shdw17" dist="17961" dir="2700000">
              <a:schemeClr val="accent1">
                <a:gamma/>
                <a:shade val="60000"/>
                <a:invGamma/>
              </a:schemeClr>
            </a:prstShdw>
          </a:effectLst>
        </p:spPr>
        <p:txBody>
          <a:bodyPr lIns="89940" tIns="44970" rIns="89940" bIns="44970">
            <a:spAutoFit/>
          </a:bodyPr>
          <a:lstStyle/>
          <a:p>
            <a:pPr fontAlgn="auto">
              <a:spcBef>
                <a:spcPct val="50000"/>
              </a:spcBef>
              <a:spcAft>
                <a:spcPts val="0"/>
              </a:spcAft>
              <a:defRPr/>
            </a:pPr>
            <a:r>
              <a:rPr lang="en-US" dirty="0"/>
              <a:t>Thanks for giving me a few minutes to speak about our company.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xfrm>
            <a:off x="1143000" y="674688"/>
            <a:ext cx="4572000" cy="3430587"/>
          </a:xfrm>
          <a:noFill/>
          <a:ln>
            <a:solidFill>
              <a:srgbClr val="000000"/>
            </a:solidFill>
            <a:miter lim="800000"/>
            <a:headEnd/>
            <a:tailEnd/>
          </a:ln>
        </p:spPr>
      </p:sp>
      <p:sp>
        <p:nvSpPr>
          <p:cNvPr id="17410" name="Rectangle 3"/>
          <p:cNvSpPr>
            <a:spLocks noGrp="1" noChangeArrowheads="1"/>
          </p:cNvSpPr>
          <p:nvPr>
            <p:ph type="body" idx="1"/>
          </p:nvPr>
        </p:nvSpPr>
        <p:spPr bwMode="auto">
          <a:xfrm>
            <a:off x="373063" y="4403725"/>
            <a:ext cx="6172200" cy="4140200"/>
          </a:xfrm>
          <a:noFill/>
        </p:spPr>
        <p:txBody>
          <a:bodyPr wrap="square" lIns="89727" tIns="44864" rIns="89727" bIns="44864" numCol="1" anchor="t" anchorCtr="0" compatLnSpc="1">
            <a:prstTxWarp prst="textNoShape">
              <a:avLst/>
            </a:prstTxWarp>
          </a:bodyPr>
          <a:lstStyle/>
          <a:p>
            <a:pPr eaLnBrk="1" hangingPunct="1">
              <a:spcBef>
                <a:spcPct val="0"/>
              </a:spcBef>
            </a:pPr>
            <a:r>
              <a:rPr lang="en-US" b="1" smtClean="0">
                <a:latin typeface="Arial" charset="0"/>
              </a:rPr>
              <a:t>We trace our roots to the 1930s as a small telephone company in Oak Ridge, Louisiana, that served fewer than 100 customers. Clarke Williams, our founder, ran the company as he lived his life … with concern for others, a positive attitude and integrity above all else. His legacy remains in place today and defines of our view of how to manage the company, serve our customers, and work together.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xfrm>
            <a:off x="836613" y="504825"/>
            <a:ext cx="4651375" cy="3511550"/>
          </a:xfrm>
          <a:noFill/>
          <a:ln>
            <a:solidFill>
              <a:srgbClr val="000000"/>
            </a:solidFill>
            <a:miter lim="800000"/>
            <a:headEnd/>
            <a:tailEnd/>
          </a:ln>
        </p:spPr>
      </p:sp>
      <p:sp>
        <p:nvSpPr>
          <p:cNvPr id="19458" name="Rectangle 3"/>
          <p:cNvSpPr>
            <a:spLocks noGrp="1" noChangeArrowheads="1"/>
          </p:cNvSpPr>
          <p:nvPr>
            <p:ph type="body" idx="1"/>
          </p:nvPr>
        </p:nvSpPr>
        <p:spPr bwMode="auto">
          <a:xfrm>
            <a:off x="609600" y="4341813"/>
            <a:ext cx="5486400" cy="3454400"/>
          </a:xfrm>
          <a:noFill/>
        </p:spPr>
        <p:txBody>
          <a:bodyPr wrap="square" lIns="89727" tIns="44864" rIns="89727" bIns="44864" numCol="1" anchor="t" anchorCtr="0" compatLnSpc="1">
            <a:prstTxWarp prst="textNoShape">
              <a:avLst/>
            </a:prstTxWarp>
          </a:bodyPr>
          <a:lstStyle/>
          <a:p>
            <a:pPr eaLnBrk="1" hangingPunct="1">
              <a:spcBef>
                <a:spcPct val="0"/>
              </a:spcBef>
            </a:pPr>
            <a:r>
              <a:rPr lang="en-US" b="1" smtClean="0">
                <a:latin typeface="Arial" charset="0"/>
              </a:rPr>
              <a:t>CenturyLink was built upon a set of Unifying principles and we still use those principles to guide us.  These principles guide our basis for conducting business and they are the foundation of our relationship with each other, our customers, shareholders, business associates and the general public. We really operate within these principles – it’s part of our “walking the walk” with ourselves and our employees.</a:t>
            </a:r>
          </a:p>
          <a:p>
            <a:pPr eaLnBrk="1" hangingPunct="1">
              <a:spcBef>
                <a:spcPct val="0"/>
              </a:spcBef>
            </a:pPr>
            <a:endParaRPr lang="en-US" b="1" smtClean="0">
              <a:latin typeface="Arial" charset="0"/>
            </a:endParaRPr>
          </a:p>
          <a:p>
            <a:pPr eaLnBrk="1" hangingPunct="1">
              <a:spcBef>
                <a:spcPct val="0"/>
              </a:spcBef>
            </a:pPr>
            <a:r>
              <a:rPr lang="en-US" b="1" smtClean="0">
                <a:latin typeface="Arial" charset="0"/>
              </a:rPr>
              <a:t>We are committed to these principles which unify CenturyTel's beliefs into a cohesive philosophy that guides our actions in all matters.</a:t>
            </a:r>
          </a:p>
          <a:p>
            <a:pPr eaLnBrk="1" hangingPunct="1">
              <a:spcBef>
                <a:spcPct val="0"/>
              </a:spcBef>
            </a:pPr>
            <a:endParaRPr lang="en-US" b="1" smtClean="0">
              <a:latin typeface="Arial" charset="0"/>
            </a:endParaRPr>
          </a:p>
          <a:p>
            <a:pPr eaLnBrk="1" hangingPunct="1">
              <a:spcBef>
                <a:spcPct val="0"/>
              </a:spcBef>
            </a:pPr>
            <a:r>
              <a:rPr lang="en-US" b="1" smtClean="0">
                <a:latin typeface="Arial" charset="0"/>
              </a:rPr>
              <a:t>Fairness – The Golden Rule </a:t>
            </a:r>
          </a:p>
          <a:p>
            <a:pPr eaLnBrk="1" hangingPunct="1">
              <a:spcBef>
                <a:spcPct val="0"/>
              </a:spcBef>
            </a:pPr>
            <a:r>
              <a:rPr lang="en-US" b="1" smtClean="0">
                <a:latin typeface="Arial" charset="0"/>
              </a:rPr>
              <a:t>Honesty and Integrity</a:t>
            </a:r>
          </a:p>
          <a:p>
            <a:pPr eaLnBrk="1" hangingPunct="1">
              <a:spcBef>
                <a:spcPct val="0"/>
              </a:spcBef>
            </a:pPr>
            <a:r>
              <a:rPr lang="en-US" b="1" smtClean="0">
                <a:latin typeface="Arial" charset="0"/>
              </a:rPr>
              <a:t>Commitment to Excellence</a:t>
            </a:r>
          </a:p>
          <a:p>
            <a:pPr eaLnBrk="1" hangingPunct="1">
              <a:spcBef>
                <a:spcPct val="0"/>
              </a:spcBef>
            </a:pPr>
            <a:r>
              <a:rPr lang="en-US" b="1" smtClean="0">
                <a:latin typeface="Arial" charset="0"/>
              </a:rPr>
              <a:t>Positive Attitude</a:t>
            </a:r>
          </a:p>
          <a:p>
            <a:pPr eaLnBrk="1" hangingPunct="1">
              <a:spcBef>
                <a:spcPct val="0"/>
              </a:spcBef>
            </a:pPr>
            <a:r>
              <a:rPr lang="en-US" b="1" smtClean="0">
                <a:latin typeface="Arial" charset="0"/>
              </a:rPr>
              <a:t>Respect  </a:t>
            </a:r>
          </a:p>
          <a:p>
            <a:pPr eaLnBrk="1" hangingPunct="1">
              <a:spcBef>
                <a:spcPct val="0"/>
              </a:spcBef>
            </a:pPr>
            <a:r>
              <a:rPr lang="en-US" b="1" smtClean="0">
                <a:latin typeface="Arial" charset="0"/>
              </a:rPr>
              <a:t>Faith</a:t>
            </a:r>
          </a:p>
          <a:p>
            <a:pPr eaLnBrk="1" hangingPunct="1">
              <a:spcBef>
                <a:spcPct val="0"/>
              </a:spcBef>
            </a:pPr>
            <a:r>
              <a:rPr lang="en-US" b="1" smtClean="0">
                <a:latin typeface="Arial" charset="0"/>
              </a:rPr>
              <a:t>Perseverance</a:t>
            </a:r>
          </a:p>
          <a:p>
            <a:pPr eaLnBrk="1" hangingPunct="1">
              <a:lnSpc>
                <a:spcPct val="90000"/>
              </a:lnSpc>
              <a:spcBef>
                <a:spcPct val="0"/>
              </a:spcBef>
            </a:pPr>
            <a:endParaRPr lang="en-US" b="1"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57288" y="682625"/>
            <a:ext cx="4546600" cy="3430588"/>
          </a:xfrm>
          <a:noFill/>
          <a:ln>
            <a:solidFill>
              <a:srgbClr val="000000"/>
            </a:solidFill>
            <a:miter lim="800000"/>
            <a:headEnd/>
            <a:tailEnd/>
          </a:ln>
        </p:spPr>
      </p:sp>
      <p:sp>
        <p:nvSpPr>
          <p:cNvPr id="21506" name="Text Box 3"/>
          <p:cNvSpPr txBox="1">
            <a:spLocks noChangeArrowheads="1"/>
          </p:cNvSpPr>
          <p:nvPr/>
        </p:nvSpPr>
        <p:spPr bwMode="auto">
          <a:xfrm>
            <a:off x="512763" y="4448175"/>
            <a:ext cx="5851525" cy="255588"/>
          </a:xfrm>
          <a:prstGeom prst="rect">
            <a:avLst/>
          </a:prstGeom>
          <a:noFill/>
          <a:ln w="9525">
            <a:noFill/>
            <a:miter lim="800000"/>
            <a:headEnd/>
            <a:tailEnd/>
          </a:ln>
        </p:spPr>
        <p:txBody>
          <a:bodyPr lIns="89614" tIns="44807" rIns="89614" bIns="44807">
            <a:spAutoFit/>
          </a:bodyPr>
          <a:lstStyle/>
          <a:p>
            <a:pPr defTabSz="895350">
              <a:lnSpc>
                <a:spcPct val="90000"/>
              </a:lnSpc>
              <a:spcBef>
                <a:spcPct val="35000"/>
              </a:spcBef>
            </a:pPr>
            <a:r>
              <a:rPr lang="en-US" sz="1200">
                <a:latin typeface="Calibri" pitchFamily="34" charset="0"/>
                <a:ea typeface="MS PGothic"/>
                <a:cs typeface="MS PGothic"/>
              </a:rPr>
              <a:t>Customize content here as needed.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3025" y="8683625"/>
            <a:ext cx="2973388" cy="458788"/>
          </a:xfrm>
          <a:prstGeom prst="rect">
            <a:avLst/>
          </a:prstGeom>
          <a:noFill/>
          <a:ln w="9525">
            <a:noFill/>
            <a:miter lim="800000"/>
            <a:headEnd/>
            <a:tailEnd/>
          </a:ln>
        </p:spPr>
        <p:txBody>
          <a:bodyPr lIns="89761" tIns="44881" rIns="89761" bIns="44881" anchor="b"/>
          <a:lstStyle/>
          <a:p>
            <a:pPr algn="r" defTabSz="896938"/>
            <a:fld id="{29D9D20B-B623-49CB-8D72-55570C25B9C5}" type="slidenum">
              <a:rPr lang="en-US" sz="1200">
                <a:latin typeface="Calibri" pitchFamily="34" charset="0"/>
                <a:ea typeface="MS PGothic"/>
                <a:cs typeface="MS PGothic"/>
              </a:rPr>
              <a:pPr algn="r" defTabSz="896938"/>
              <a:t>5</a:t>
            </a:fld>
            <a:endParaRPr lang="en-US" sz="1200">
              <a:latin typeface="Calibri" pitchFamily="34" charset="0"/>
              <a:ea typeface="MS PGothic"/>
              <a:cs typeface="MS PGothic"/>
            </a:endParaRPr>
          </a:p>
        </p:txBody>
      </p:sp>
      <p:sp>
        <p:nvSpPr>
          <p:cNvPr id="23554" name="Rectangle 2"/>
          <p:cNvSpPr>
            <a:spLocks noGrp="1" noRot="1" noChangeAspect="1" noChangeArrowheads="1" noTextEdit="1"/>
          </p:cNvSpPr>
          <p:nvPr>
            <p:ph type="sldImg"/>
          </p:nvPr>
        </p:nvSpPr>
        <p:spPr bwMode="auto">
          <a:xfrm>
            <a:off x="1155700" y="682625"/>
            <a:ext cx="4545013" cy="3430588"/>
          </a:xfrm>
          <a:noFill/>
          <a:ln>
            <a:solidFill>
              <a:srgbClr val="000000"/>
            </a:solidFill>
            <a:miter lim="800000"/>
            <a:headEnd/>
            <a:tailEnd/>
          </a:ln>
        </p:spPr>
      </p:sp>
      <p:sp>
        <p:nvSpPr>
          <p:cNvPr id="23555" name="Text Box 5"/>
          <p:cNvSpPr txBox="1">
            <a:spLocks noChangeArrowheads="1"/>
          </p:cNvSpPr>
          <p:nvPr/>
        </p:nvSpPr>
        <p:spPr bwMode="auto">
          <a:xfrm>
            <a:off x="152400" y="4421188"/>
            <a:ext cx="6553200" cy="4338637"/>
          </a:xfrm>
          <a:prstGeom prst="rect">
            <a:avLst/>
          </a:prstGeom>
          <a:noFill/>
          <a:ln w="9525">
            <a:noFill/>
            <a:miter lim="800000"/>
            <a:headEnd/>
            <a:tailEnd/>
          </a:ln>
          <a:effectLst>
            <a:prstShdw prst="shdw17" dist="17961" dir="2700000">
              <a:srgbClr val="708688"/>
            </a:prstShdw>
          </a:effectLst>
        </p:spPr>
        <p:txBody>
          <a:bodyPr lIns="89797" tIns="44898" rIns="89797" bIns="44898">
            <a:spAutoFit/>
          </a:bodyPr>
          <a:lstStyle/>
          <a:p>
            <a:pPr defTabSz="896938"/>
            <a:r>
              <a:rPr lang="en-US" sz="1200">
                <a:latin typeface="Calibri" pitchFamily="34" charset="0"/>
              </a:rPr>
              <a:t>This map reflects our six regions or market clusters across the U.S.</a:t>
            </a:r>
          </a:p>
          <a:p>
            <a:pPr defTabSz="896938">
              <a:buFontTx/>
              <a:buChar char="•"/>
            </a:pPr>
            <a:r>
              <a:rPr lang="en-US" sz="1200">
                <a:latin typeface="Calibri" pitchFamily="34" charset="0"/>
              </a:rPr>
              <a:t> The Eastern Region includes the states of GA, NJ, NC, OH, PA, SC, TN and VA.</a:t>
            </a:r>
          </a:p>
          <a:p>
            <a:pPr defTabSz="896938">
              <a:buFontTx/>
              <a:buChar char="•"/>
            </a:pPr>
            <a:r>
              <a:rPr lang="en-US" sz="1200">
                <a:latin typeface="Calibri" pitchFamily="34" charset="0"/>
              </a:rPr>
              <a:t> The Midwest Region includes the states of IL., IN, IA, MI, MN, NE, ND, SD and WI.</a:t>
            </a:r>
          </a:p>
          <a:p>
            <a:pPr defTabSz="896938">
              <a:buFontTx/>
              <a:buChar char="•"/>
            </a:pPr>
            <a:r>
              <a:rPr lang="en-US" sz="1200">
                <a:latin typeface="Calibri" pitchFamily="34" charset="0"/>
              </a:rPr>
              <a:t> The Mountain Region includes the states of CO, MT, UT and WY.</a:t>
            </a:r>
          </a:p>
          <a:p>
            <a:pPr defTabSz="896938">
              <a:buFontTx/>
              <a:buChar char="•"/>
            </a:pPr>
            <a:r>
              <a:rPr lang="en-US" sz="1200">
                <a:latin typeface="Calibri" pitchFamily="34" charset="0"/>
              </a:rPr>
              <a:t> The Northwest Region includes the states of CA, ID, OR and WA.</a:t>
            </a:r>
          </a:p>
          <a:p>
            <a:pPr defTabSz="896938">
              <a:buFontTx/>
              <a:buChar char="•"/>
            </a:pPr>
            <a:r>
              <a:rPr lang="en-US" sz="1200">
                <a:latin typeface="Calibri" pitchFamily="34" charset="0"/>
              </a:rPr>
              <a:t> The Southern Region includes the states of AL, AR, FL, KS, LA, MS, MO, OK and TX.</a:t>
            </a:r>
          </a:p>
          <a:p>
            <a:pPr defTabSz="896938">
              <a:buFontTx/>
              <a:buChar char="•"/>
            </a:pPr>
            <a:r>
              <a:rPr lang="en-US" sz="1200">
                <a:latin typeface="Calibri" pitchFamily="34" charset="0"/>
              </a:rPr>
              <a:t> The Southwest Region includes the states of AZ, NV, and NM.</a:t>
            </a:r>
          </a:p>
          <a:p>
            <a:pPr defTabSz="896938"/>
            <a:r>
              <a:rPr lang="en-US" sz="1200">
                <a:latin typeface="Calibri" pitchFamily="34" charset="0"/>
              </a:rPr>
              <a:t/>
            </a:r>
            <a:br>
              <a:rPr lang="en-US" sz="1200">
                <a:latin typeface="Calibri" pitchFamily="34" charset="0"/>
              </a:rPr>
            </a:br>
            <a:r>
              <a:rPr lang="en-US" sz="1200">
                <a:latin typeface="Calibri" pitchFamily="34" charset="0"/>
              </a:rPr>
              <a:t>These regions further include a total of 36 markets or service area clusters that are led by VP/General Managers and their local team of employees that bring sales and service decision-making closer to the customer.</a:t>
            </a:r>
            <a:br>
              <a:rPr lang="en-US" sz="1200">
                <a:latin typeface="Calibri" pitchFamily="34" charset="0"/>
              </a:rPr>
            </a:br>
            <a:endParaRPr lang="en-US" sz="1200">
              <a:latin typeface="Calibri" pitchFamily="34" charset="0"/>
            </a:endParaRPr>
          </a:p>
          <a:p>
            <a:pPr defTabSz="896938"/>
            <a:r>
              <a:rPr lang="en-US" sz="1200" b="1">
                <a:latin typeface="Calibri" pitchFamily="34" charset="0"/>
              </a:rPr>
              <a:t>Advantages of Local Operating Model</a:t>
            </a:r>
          </a:p>
          <a:p>
            <a:pPr defTabSz="896938">
              <a:buFontTx/>
              <a:buChar char="•"/>
            </a:pPr>
            <a:r>
              <a:rPr lang="en-US" sz="1200">
                <a:latin typeface="Calibri" pitchFamily="34" charset="0"/>
              </a:rPr>
              <a:t> Strong Market Based Ownership &amp; Accountability</a:t>
            </a:r>
          </a:p>
          <a:p>
            <a:pPr defTabSz="896938">
              <a:buFontTx/>
              <a:buChar char="•"/>
            </a:pPr>
            <a:r>
              <a:rPr lang="en-US" sz="1200">
                <a:latin typeface="Calibri" pitchFamily="34" charset="0"/>
              </a:rPr>
              <a:t> Decision Making Close to the Customer</a:t>
            </a:r>
          </a:p>
          <a:p>
            <a:pPr lvl="1" defTabSz="896938">
              <a:buFontTx/>
              <a:buChar char="•"/>
            </a:pPr>
            <a:r>
              <a:rPr lang="en-US" sz="1200">
                <a:latin typeface="Calibri" pitchFamily="34" charset="0"/>
              </a:rPr>
              <a:t> General Manager Structure Supported by Region Leadership</a:t>
            </a:r>
          </a:p>
          <a:p>
            <a:pPr lvl="1" defTabSz="896938">
              <a:buFontTx/>
              <a:buChar char="•"/>
            </a:pPr>
            <a:r>
              <a:rPr lang="en-US" sz="1200">
                <a:latin typeface="Calibri" pitchFamily="34" charset="0"/>
              </a:rPr>
              <a:t> Segment Focused Marketing</a:t>
            </a:r>
          </a:p>
          <a:p>
            <a:pPr lvl="1" defTabSz="896938">
              <a:buFontTx/>
              <a:buChar char="•"/>
            </a:pPr>
            <a:r>
              <a:rPr lang="en-US" sz="1200">
                <a:latin typeface="Calibri" pitchFamily="34" charset="0"/>
              </a:rPr>
              <a:t> Segment Approach, Increased Wallet Share, New Products &amp; Services</a:t>
            </a:r>
          </a:p>
          <a:p>
            <a:pPr lvl="1" defTabSz="896938">
              <a:buFontTx/>
              <a:buChar char="•"/>
            </a:pPr>
            <a:r>
              <a:rPr lang="en-US" sz="1200">
                <a:latin typeface="Calibri" pitchFamily="34" charset="0"/>
              </a:rPr>
              <a:t> Service Delivery Support Structure</a:t>
            </a:r>
          </a:p>
          <a:p>
            <a:pPr lvl="1" defTabSz="896938">
              <a:buFontTx/>
              <a:buChar char="•"/>
            </a:pPr>
            <a:r>
              <a:rPr lang="en-US" sz="1200">
                <a:latin typeface="Calibri" pitchFamily="34" charset="0"/>
              </a:rPr>
              <a:t> Customer Retention, New Customer Acquisition &amp; Win-back</a:t>
            </a:r>
          </a:p>
          <a:p>
            <a:pPr lvl="1" defTabSz="896938">
              <a:buFontTx/>
              <a:buChar char="•"/>
            </a:pPr>
            <a:r>
              <a:rPr lang="en-US" sz="1200">
                <a:latin typeface="Calibri" pitchFamily="34" charset="0"/>
              </a:rPr>
              <a:t> In and Out of Market Enterprise Growth Enabled by Core Network</a:t>
            </a:r>
          </a:p>
          <a:p>
            <a:pPr defTabSz="896938">
              <a:buFontTx/>
              <a:buChar char="•"/>
            </a:pPr>
            <a:r>
              <a:rPr lang="en-US" sz="1200">
                <a:latin typeface="Calibri" pitchFamily="34" charset="0"/>
              </a:rPr>
              <a:t> Efficient Cost Structure – “Lean &amp; Mean”</a:t>
            </a:r>
          </a:p>
          <a:p>
            <a:pPr defTabSz="896938">
              <a:buFontTx/>
              <a:buChar char="•"/>
            </a:pPr>
            <a:r>
              <a:rPr lang="en-US" sz="1200">
                <a:latin typeface="Calibri" pitchFamily="34" charset="0"/>
              </a:rPr>
              <a:t> Simplicity - Easy for the Customer &amp; the Employee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666925-2109-49AD-A15C-5292C57E0D04}" type="slidenum">
              <a:rPr lang="en-US"/>
              <a:pPr fontAlgn="base">
                <a:spcBef>
                  <a:spcPct val="0"/>
                </a:spcBef>
                <a:spcAft>
                  <a:spcPct val="0"/>
                </a:spcAft>
                <a:defRPr/>
              </a:pPr>
              <a:t>9</a:t>
            </a:fld>
            <a:endParaRPr lang="en-US"/>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sz="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A3C370-4C60-4EA0-8794-D3C5F9ECE99B}" type="slidenum">
              <a:rPr lang="en-US"/>
              <a:pPr fontAlgn="base">
                <a:spcBef>
                  <a:spcPct val="0"/>
                </a:spcBef>
                <a:spcAft>
                  <a:spcPct val="0"/>
                </a:spcAft>
                <a:defRPr/>
              </a:pPr>
              <a:t>10</a:t>
            </a:fld>
            <a:endParaRPr lang="en-US"/>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sz="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xfrm>
            <a:off x="841375" y="241300"/>
            <a:ext cx="5233988" cy="3927475"/>
          </a:xfrm>
          <a:noFill/>
          <a:ln>
            <a:solidFill>
              <a:srgbClr val="000000"/>
            </a:solidFill>
            <a:miter lim="800000"/>
            <a:headEnd/>
            <a:tailEnd/>
          </a:ln>
        </p:spPr>
      </p:sp>
      <p:sp>
        <p:nvSpPr>
          <p:cNvPr id="46082" name="Rectangle 3"/>
          <p:cNvSpPr>
            <a:spLocks noGrp="1" noChangeArrowheads="1"/>
          </p:cNvSpPr>
          <p:nvPr>
            <p:ph type="body" idx="1"/>
          </p:nvPr>
        </p:nvSpPr>
        <p:spPr bwMode="auto">
          <a:xfrm>
            <a:off x="395288" y="4306888"/>
            <a:ext cx="5988050" cy="4183062"/>
          </a:xfrm>
          <a:noFill/>
        </p:spPr>
        <p:txBody>
          <a:bodyPr wrap="square" lIns="89911" tIns="44954" rIns="89911" bIns="44954" numCol="1" anchor="t" anchorCtr="0" compatLnSpc="1">
            <a:prstTxWarp prst="textNoShape">
              <a:avLst/>
            </a:prstTxWarp>
          </a:bodyPr>
          <a:lstStyle/>
          <a:p>
            <a:pPr lvl="1"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0846AB-EDB8-4E5D-BB51-A8C9E9AB4F84}"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CCCD87-F588-449C-95C5-3F9462EC8C6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22527C-1C22-49E4-81F5-605AB85612B5}"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A75279-3579-4186-B818-3B8F47FDFBC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B00C6D-DCB1-47EE-A3B5-0338A1ADCF29}"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4FB430-8D15-48DB-ABEB-24863AF96CC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6C4D6E-38C5-482D-B4F4-448721A44E92}"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8B21BF-D512-47CF-972C-409F3BD0DC7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B95F55-C44E-4270-9B8E-4E76B212851B}" type="datetimeFigureOut">
              <a:rPr lang="en-US"/>
              <a:pPr>
                <a:defRPr/>
              </a:pPr>
              <a:t>7/17/2012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91803A-879F-45AD-8DCD-6C19CB974F6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25AAC67-EED3-4CE7-9F73-882ABA8B8254}" type="datetimeFigureOut">
              <a:rPr lang="en-US"/>
              <a:pPr>
                <a:defRPr/>
              </a:pPr>
              <a:t>7/17/2012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550CB4-9D9F-483E-BA0A-4F5D8986ACD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EF26FF-E5CF-40BF-B6F2-FD2BF9B44D72}" type="datetimeFigureOut">
              <a:rPr lang="en-US"/>
              <a:pPr>
                <a:defRPr/>
              </a:pPr>
              <a:t>7/17/2012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456004-2F69-448B-842A-D47AB6F6059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3F9E15-FCE3-4C08-B736-B074812DE250}" type="datetimeFigureOut">
              <a:rPr lang="en-US"/>
              <a:pPr>
                <a:defRPr/>
              </a:pPr>
              <a:t>7/17/2012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11B89B-2597-4F9C-8BB6-A4155BF6F7F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DDB990-A7FC-4082-8655-D3789F82EAD2}" type="datetimeFigureOut">
              <a:rPr lang="en-US"/>
              <a:pPr>
                <a:defRPr/>
              </a:pPr>
              <a:t>7/17/2012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E12DE8-2301-4241-9330-01F26140990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8043BC-F5BA-4064-A7DC-E8C06C6F38A7}" type="datetimeFigureOut">
              <a:rPr lang="en-US"/>
              <a:pPr>
                <a:defRPr/>
              </a:pPr>
              <a:t>7/17/2012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07DC05-2A27-41C8-B8A2-A284166A69D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411D09-375B-492D-80E1-9F3C02E2F6AA}" type="datetimeFigureOut">
              <a:rPr lang="en-US"/>
              <a:pPr>
                <a:defRPr/>
              </a:pPr>
              <a:t>7/17/2012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E14DFB-7406-4094-B329-76514BFD395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C50E237-915A-4407-8E0E-6FFCB6950AE6}" type="datetimeFigureOut">
              <a:rPr lang="en-US"/>
              <a:pPr>
                <a:defRPr/>
              </a:pPr>
              <a:t>7/17/2012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675CBBD-7FA2-44CC-BE0D-5AFB02036A6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8" descr="title2"/>
          <p:cNvPicPr>
            <a:picLocks noChangeAspect="1" noChangeArrowheads="1"/>
          </p:cNvPicPr>
          <p:nvPr/>
        </p:nvPicPr>
        <p:blipFill>
          <a:blip r:embed="rId3"/>
          <a:srcRect/>
          <a:stretch>
            <a:fillRect/>
          </a:stretch>
        </p:blipFill>
        <p:spPr bwMode="auto">
          <a:xfrm>
            <a:off x="-1588" y="-1588"/>
            <a:ext cx="9145588" cy="6859588"/>
          </a:xfrm>
          <a:prstGeom prst="rect">
            <a:avLst/>
          </a:prstGeom>
          <a:noFill/>
          <a:ln w="9525">
            <a:noFill/>
            <a:miter lim="800000"/>
            <a:headEnd/>
            <a:tailEnd/>
          </a:ln>
        </p:spPr>
      </p:pic>
      <p:sp>
        <p:nvSpPr>
          <p:cNvPr id="44034" name="Text Box 3"/>
          <p:cNvSpPr txBox="1">
            <a:spLocks noChangeArrowheads="1"/>
          </p:cNvSpPr>
          <p:nvPr/>
        </p:nvSpPr>
        <p:spPr bwMode="auto">
          <a:xfrm>
            <a:off x="276225" y="1233488"/>
            <a:ext cx="8534400" cy="769937"/>
          </a:xfrm>
          <a:prstGeom prst="rect">
            <a:avLst/>
          </a:prstGeom>
          <a:noFill/>
          <a:ln w="9525">
            <a:noFill/>
            <a:miter lim="800000"/>
            <a:headEnd/>
            <a:tailEnd/>
          </a:ln>
        </p:spPr>
        <p:txBody>
          <a:bodyPr>
            <a:spAutoFit/>
          </a:bodyPr>
          <a:lstStyle/>
          <a:p>
            <a:pPr algn="ctr" eaLnBrk="0" hangingPunct="0">
              <a:tabLst>
                <a:tab pos="350838" algn="l"/>
              </a:tabLst>
            </a:pPr>
            <a:r>
              <a:rPr lang="en-US" sz="4400" b="1">
                <a:solidFill>
                  <a:schemeClr val="bg1"/>
                </a:solidFill>
                <a:latin typeface="Calibri" pitchFamily="34" charset="0"/>
                <a:ea typeface="MS PGothic"/>
                <a:cs typeface="MS PGothic"/>
              </a:rPr>
              <a:t>Introducing CenturyLink</a:t>
            </a:r>
          </a:p>
        </p:txBody>
      </p:sp>
      <p:pic>
        <p:nvPicPr>
          <p:cNvPr id="44035" name="Picture 4" descr="H_3CP_rgb_lg"/>
          <p:cNvPicPr>
            <a:picLocks noChangeAspect="1" noChangeArrowheads="1"/>
          </p:cNvPicPr>
          <p:nvPr/>
        </p:nvPicPr>
        <p:blipFill>
          <a:blip r:embed="rId4"/>
          <a:srcRect/>
          <a:stretch>
            <a:fillRect/>
          </a:stretch>
        </p:blipFill>
        <p:spPr bwMode="auto">
          <a:xfrm>
            <a:off x="5153025" y="5581650"/>
            <a:ext cx="3770313" cy="105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228600" y="762000"/>
            <a:ext cx="1676400" cy="1828800"/>
          </a:xfrm>
          <a:prstGeom prst="rect">
            <a:avLst/>
          </a:prstGeom>
          <a:solidFill>
            <a:srgbClr val="4B87C3">
              <a:alpha val="41960"/>
            </a:srgbClr>
          </a:solidFill>
          <a:ln w="9525" algn="ctr">
            <a:noFill/>
            <a:miter lim="800000"/>
            <a:headEnd/>
            <a:tailEnd/>
          </a:ln>
        </p:spPr>
        <p:txBody>
          <a:bodyPr wrap="none" lIns="82124" tIns="41061" rIns="82124" bIns="41061" anchor="ctr"/>
          <a:lstStyle/>
          <a:p>
            <a:endParaRPr lang="en-US">
              <a:latin typeface="Calibri" pitchFamily="34" charset="0"/>
            </a:endParaRPr>
          </a:p>
        </p:txBody>
      </p:sp>
      <p:sp>
        <p:nvSpPr>
          <p:cNvPr id="30722" name="Rectangle 3"/>
          <p:cNvSpPr>
            <a:spLocks noChangeArrowheads="1"/>
          </p:cNvSpPr>
          <p:nvPr/>
        </p:nvSpPr>
        <p:spPr bwMode="auto">
          <a:xfrm>
            <a:off x="2362200" y="762000"/>
            <a:ext cx="1676400" cy="1828800"/>
          </a:xfrm>
          <a:prstGeom prst="rect">
            <a:avLst/>
          </a:prstGeom>
          <a:solidFill>
            <a:srgbClr val="4B87C3">
              <a:alpha val="41960"/>
            </a:srgbClr>
          </a:solidFill>
          <a:ln w="9525" algn="ctr">
            <a:noFill/>
            <a:miter lim="800000"/>
            <a:headEnd/>
            <a:tailEnd/>
          </a:ln>
        </p:spPr>
        <p:txBody>
          <a:bodyPr wrap="none" lIns="82124" tIns="41061" rIns="82124" bIns="41061" anchor="ctr"/>
          <a:lstStyle/>
          <a:p>
            <a:endParaRPr lang="en-US">
              <a:latin typeface="Calibri" pitchFamily="34" charset="0"/>
            </a:endParaRPr>
          </a:p>
        </p:txBody>
      </p:sp>
      <p:sp>
        <p:nvSpPr>
          <p:cNvPr id="30723" name="Rectangle 4"/>
          <p:cNvSpPr>
            <a:spLocks noChangeArrowheads="1"/>
          </p:cNvSpPr>
          <p:nvPr/>
        </p:nvSpPr>
        <p:spPr bwMode="auto">
          <a:xfrm>
            <a:off x="4572000" y="762000"/>
            <a:ext cx="1828800" cy="1905000"/>
          </a:xfrm>
          <a:prstGeom prst="rect">
            <a:avLst/>
          </a:prstGeom>
          <a:solidFill>
            <a:srgbClr val="4B87C3">
              <a:alpha val="41960"/>
            </a:srgbClr>
          </a:solidFill>
          <a:ln w="9525" algn="ctr">
            <a:noFill/>
            <a:miter lim="800000"/>
            <a:headEnd/>
            <a:tailEnd/>
          </a:ln>
        </p:spPr>
        <p:txBody>
          <a:bodyPr wrap="none" lIns="82124" tIns="41061" rIns="82124" bIns="41061" anchor="ctr"/>
          <a:lstStyle/>
          <a:p>
            <a:endParaRPr lang="en-US">
              <a:latin typeface="Calibri" pitchFamily="34" charset="0"/>
            </a:endParaRPr>
          </a:p>
        </p:txBody>
      </p:sp>
      <p:sp>
        <p:nvSpPr>
          <p:cNvPr id="30724" name="Rectangle 5"/>
          <p:cNvSpPr>
            <a:spLocks noChangeArrowheads="1"/>
          </p:cNvSpPr>
          <p:nvPr/>
        </p:nvSpPr>
        <p:spPr bwMode="auto">
          <a:xfrm>
            <a:off x="6934200" y="762000"/>
            <a:ext cx="1600200" cy="1828800"/>
          </a:xfrm>
          <a:prstGeom prst="rect">
            <a:avLst/>
          </a:prstGeom>
          <a:solidFill>
            <a:srgbClr val="4B87C3">
              <a:alpha val="41960"/>
            </a:srgbClr>
          </a:solidFill>
          <a:ln w="9525" algn="ctr">
            <a:noFill/>
            <a:miter lim="800000"/>
            <a:headEnd/>
            <a:tailEnd/>
          </a:ln>
        </p:spPr>
        <p:txBody>
          <a:bodyPr wrap="none" lIns="82124" tIns="41061" rIns="82124" bIns="41061" anchor="ctr"/>
          <a:lstStyle/>
          <a:p>
            <a:endParaRPr lang="en-US">
              <a:latin typeface="Calibri" pitchFamily="34" charset="0"/>
            </a:endParaRPr>
          </a:p>
        </p:txBody>
      </p:sp>
      <p:sp>
        <p:nvSpPr>
          <p:cNvPr id="30725" name="Rectangle 6"/>
          <p:cNvSpPr>
            <a:spLocks noGrp="1" noChangeArrowheads="1"/>
          </p:cNvSpPr>
          <p:nvPr>
            <p:ph type="title"/>
          </p:nvPr>
        </p:nvSpPr>
        <p:spPr>
          <a:xfrm>
            <a:off x="457200" y="0"/>
            <a:ext cx="8229600" cy="457200"/>
          </a:xfrm>
        </p:spPr>
        <p:txBody>
          <a:bodyPr/>
          <a:lstStyle/>
          <a:p>
            <a:pPr eaLnBrk="1" hangingPunct="1"/>
            <a:r>
              <a:rPr lang="en-US" sz="2800" smtClean="0"/>
              <a:t>AZNetII Engineering Principles Methodology</a:t>
            </a:r>
          </a:p>
        </p:txBody>
      </p:sp>
      <p:sp>
        <p:nvSpPr>
          <p:cNvPr id="30726" name="Text Box 7"/>
          <p:cNvSpPr txBox="1">
            <a:spLocks noChangeArrowheads="1"/>
          </p:cNvSpPr>
          <p:nvPr/>
        </p:nvSpPr>
        <p:spPr bwMode="auto">
          <a:xfrm>
            <a:off x="228600" y="762000"/>
            <a:ext cx="1600200" cy="846138"/>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600">
                <a:solidFill>
                  <a:srgbClr val="FFFF00"/>
                </a:solidFill>
                <a:latin typeface="Calibri" pitchFamily="34" charset="0"/>
              </a:rPr>
              <a:t>Assess Needs</a:t>
            </a:r>
          </a:p>
          <a:p>
            <a:pPr defTabSz="814388">
              <a:spcBef>
                <a:spcPct val="50000"/>
              </a:spcBef>
            </a:pPr>
            <a:r>
              <a:rPr lang="en-US" sz="1200">
                <a:latin typeface="Calibri" pitchFamily="34" charset="0"/>
              </a:rPr>
              <a:t>Operational challenges</a:t>
            </a:r>
          </a:p>
          <a:p>
            <a:pPr defTabSz="814388">
              <a:lnSpc>
                <a:spcPct val="85000"/>
              </a:lnSpc>
              <a:spcBef>
                <a:spcPct val="45000"/>
              </a:spcBef>
            </a:pPr>
            <a:r>
              <a:rPr lang="en-US" sz="1200">
                <a:latin typeface="Calibri" pitchFamily="34" charset="0"/>
              </a:rPr>
              <a:t>Installation issues</a:t>
            </a:r>
          </a:p>
        </p:txBody>
      </p:sp>
      <p:sp>
        <p:nvSpPr>
          <p:cNvPr id="30727" name="Text Box 8"/>
          <p:cNvSpPr txBox="1">
            <a:spLocks noChangeArrowheads="1"/>
          </p:cNvSpPr>
          <p:nvPr/>
        </p:nvSpPr>
        <p:spPr bwMode="auto">
          <a:xfrm>
            <a:off x="2438400" y="762000"/>
            <a:ext cx="1600200" cy="1295400"/>
          </a:xfrm>
          <a:prstGeom prst="rect">
            <a:avLst/>
          </a:prstGeom>
          <a:noFill/>
          <a:ln w="9525" algn="ctr">
            <a:noFill/>
            <a:miter lim="800000"/>
            <a:headEnd/>
            <a:tailEnd/>
          </a:ln>
        </p:spPr>
        <p:txBody>
          <a:bodyPr lIns="82124" tIns="41061" rIns="82124" bIns="41061">
            <a:spAutoFit/>
          </a:bodyPr>
          <a:lstStyle/>
          <a:p>
            <a:pPr defTabSz="814388">
              <a:spcBef>
                <a:spcPct val="45000"/>
              </a:spcBef>
            </a:pPr>
            <a:r>
              <a:rPr lang="en-US" sz="1600">
                <a:solidFill>
                  <a:srgbClr val="FFFF00"/>
                </a:solidFill>
                <a:latin typeface="Calibri" pitchFamily="34" charset="0"/>
              </a:rPr>
              <a:t>Gather Requirements</a:t>
            </a:r>
          </a:p>
          <a:p>
            <a:pPr defTabSz="814388">
              <a:spcBef>
                <a:spcPct val="45000"/>
              </a:spcBef>
            </a:pPr>
            <a:r>
              <a:rPr lang="en-US" sz="1200">
                <a:latin typeface="Calibri" pitchFamily="34" charset="0"/>
              </a:rPr>
              <a:t>Define the issue</a:t>
            </a:r>
          </a:p>
          <a:p>
            <a:pPr defTabSz="814388">
              <a:spcBef>
                <a:spcPct val="45000"/>
              </a:spcBef>
            </a:pPr>
            <a:r>
              <a:rPr lang="en-US" sz="1200">
                <a:latin typeface="Calibri" pitchFamily="34" charset="0"/>
              </a:rPr>
              <a:t>Gather the supporting documentation</a:t>
            </a:r>
          </a:p>
        </p:txBody>
      </p:sp>
      <p:sp>
        <p:nvSpPr>
          <p:cNvPr id="30728" name="Text Box 9"/>
          <p:cNvSpPr txBox="1">
            <a:spLocks noChangeArrowheads="1"/>
          </p:cNvSpPr>
          <p:nvPr/>
        </p:nvSpPr>
        <p:spPr bwMode="auto">
          <a:xfrm>
            <a:off x="4572000" y="762000"/>
            <a:ext cx="1752600" cy="2066925"/>
          </a:xfrm>
          <a:prstGeom prst="rect">
            <a:avLst/>
          </a:prstGeom>
          <a:noFill/>
          <a:ln w="9525" algn="ctr">
            <a:noFill/>
            <a:miter lim="800000"/>
            <a:headEnd/>
            <a:tailEnd/>
          </a:ln>
        </p:spPr>
        <p:txBody>
          <a:bodyPr lIns="82124" tIns="41061" rIns="82124" bIns="41061">
            <a:spAutoFit/>
          </a:bodyPr>
          <a:lstStyle/>
          <a:p>
            <a:pPr defTabSz="814388">
              <a:spcBef>
                <a:spcPct val="45000"/>
              </a:spcBef>
            </a:pPr>
            <a:r>
              <a:rPr lang="en-US" sz="1600">
                <a:solidFill>
                  <a:srgbClr val="FFFF00"/>
                </a:solidFill>
                <a:latin typeface="Calibri" pitchFamily="34" charset="0"/>
              </a:rPr>
              <a:t>Compare</a:t>
            </a:r>
            <a:endParaRPr lang="en-US">
              <a:solidFill>
                <a:srgbClr val="FFFF00"/>
              </a:solidFill>
              <a:latin typeface="Calibri" pitchFamily="34" charset="0"/>
            </a:endParaRPr>
          </a:p>
          <a:p>
            <a:pPr defTabSz="814388">
              <a:lnSpc>
                <a:spcPct val="85000"/>
              </a:lnSpc>
              <a:spcBef>
                <a:spcPct val="40000"/>
              </a:spcBef>
            </a:pPr>
            <a:r>
              <a:rPr lang="en-US" sz="1200">
                <a:latin typeface="Calibri" pitchFamily="34" charset="0"/>
              </a:rPr>
              <a:t>Industry standards</a:t>
            </a:r>
          </a:p>
          <a:p>
            <a:pPr defTabSz="814388">
              <a:lnSpc>
                <a:spcPct val="85000"/>
              </a:lnSpc>
              <a:spcBef>
                <a:spcPct val="40000"/>
              </a:spcBef>
            </a:pPr>
            <a:r>
              <a:rPr lang="en-US" sz="1200">
                <a:latin typeface="Calibri" pitchFamily="34" charset="0"/>
              </a:rPr>
              <a:t>Manufacturer Best Practices</a:t>
            </a:r>
          </a:p>
          <a:p>
            <a:pPr defTabSz="814388">
              <a:lnSpc>
                <a:spcPct val="85000"/>
              </a:lnSpc>
              <a:spcBef>
                <a:spcPct val="40000"/>
              </a:spcBef>
            </a:pPr>
            <a:r>
              <a:rPr lang="en-US" sz="1200">
                <a:latin typeface="Calibri" pitchFamily="34" charset="0"/>
              </a:rPr>
              <a:t>IETF Recommendations</a:t>
            </a:r>
          </a:p>
          <a:p>
            <a:pPr defTabSz="814388">
              <a:lnSpc>
                <a:spcPct val="85000"/>
              </a:lnSpc>
              <a:spcBef>
                <a:spcPct val="40000"/>
              </a:spcBef>
            </a:pPr>
            <a:r>
              <a:rPr lang="en-US" sz="1200">
                <a:latin typeface="Calibri" pitchFamily="34" charset="0"/>
              </a:rPr>
              <a:t>AZNetII Engineering Goals &amp; Objectives</a:t>
            </a:r>
          </a:p>
          <a:p>
            <a:pPr defTabSz="814388">
              <a:lnSpc>
                <a:spcPct val="85000"/>
              </a:lnSpc>
              <a:spcBef>
                <a:spcPct val="40000"/>
              </a:spcBef>
            </a:pPr>
            <a:r>
              <a:rPr lang="en-US" sz="1200">
                <a:latin typeface="Calibri" pitchFamily="34" charset="0"/>
              </a:rPr>
              <a:t>Review current process</a:t>
            </a:r>
          </a:p>
          <a:p>
            <a:pPr defTabSz="814388">
              <a:lnSpc>
                <a:spcPct val="85000"/>
              </a:lnSpc>
              <a:spcBef>
                <a:spcPct val="40000"/>
              </a:spcBef>
            </a:pPr>
            <a:endParaRPr lang="en-US" sz="1400">
              <a:latin typeface="Calibri" pitchFamily="34" charset="0"/>
            </a:endParaRPr>
          </a:p>
        </p:txBody>
      </p:sp>
      <p:sp>
        <p:nvSpPr>
          <p:cNvPr id="30729" name="Text Box 10"/>
          <p:cNvSpPr txBox="1">
            <a:spLocks noChangeArrowheads="1"/>
          </p:cNvSpPr>
          <p:nvPr/>
        </p:nvSpPr>
        <p:spPr bwMode="auto">
          <a:xfrm>
            <a:off x="7010400" y="762000"/>
            <a:ext cx="1371600" cy="1036638"/>
          </a:xfrm>
          <a:prstGeom prst="rect">
            <a:avLst/>
          </a:prstGeom>
          <a:noFill/>
          <a:ln w="9525" algn="ctr">
            <a:noFill/>
            <a:miter lim="800000"/>
            <a:headEnd/>
            <a:tailEnd/>
          </a:ln>
        </p:spPr>
        <p:txBody>
          <a:bodyPr lIns="82124" tIns="41061" rIns="82124" bIns="41061">
            <a:spAutoFit/>
          </a:bodyPr>
          <a:lstStyle/>
          <a:p>
            <a:pPr defTabSz="814388">
              <a:spcBef>
                <a:spcPct val="45000"/>
              </a:spcBef>
            </a:pPr>
            <a:r>
              <a:rPr lang="en-US" sz="1600">
                <a:solidFill>
                  <a:srgbClr val="FFFF00"/>
                </a:solidFill>
                <a:latin typeface="Calibri" pitchFamily="34" charset="0"/>
              </a:rPr>
              <a:t>Define and Recommend</a:t>
            </a:r>
          </a:p>
          <a:p>
            <a:pPr defTabSz="814388">
              <a:lnSpc>
                <a:spcPct val="85000"/>
              </a:lnSpc>
              <a:spcBef>
                <a:spcPct val="40000"/>
              </a:spcBef>
            </a:pPr>
            <a:r>
              <a:rPr lang="en-US" altLang="ja-JP" sz="1200">
                <a:latin typeface="Calibri" pitchFamily="34" charset="0"/>
                <a:cs typeface="MS PGothic"/>
              </a:rPr>
              <a:t>AZNetII Review</a:t>
            </a:r>
          </a:p>
          <a:p>
            <a:pPr defTabSz="814388">
              <a:lnSpc>
                <a:spcPct val="85000"/>
              </a:lnSpc>
              <a:spcBef>
                <a:spcPct val="40000"/>
              </a:spcBef>
            </a:pPr>
            <a:r>
              <a:rPr lang="en-US" altLang="ja-JP" sz="1200">
                <a:latin typeface="Calibri" pitchFamily="34" charset="0"/>
                <a:cs typeface="MS PGothic"/>
              </a:rPr>
              <a:t>IEIC/ADOA Review</a:t>
            </a:r>
            <a:endParaRPr lang="en-US" sz="1200">
              <a:latin typeface="Calibri" pitchFamily="34" charset="0"/>
            </a:endParaRPr>
          </a:p>
        </p:txBody>
      </p:sp>
      <p:sp>
        <p:nvSpPr>
          <p:cNvPr id="30730" name="Rectangle 5"/>
          <p:cNvSpPr>
            <a:spLocks noChangeArrowheads="1"/>
          </p:cNvSpPr>
          <p:nvPr/>
        </p:nvSpPr>
        <p:spPr bwMode="auto">
          <a:xfrm>
            <a:off x="914400" y="2895600"/>
            <a:ext cx="6096000" cy="914400"/>
          </a:xfrm>
          <a:prstGeom prst="rect">
            <a:avLst/>
          </a:prstGeom>
          <a:solidFill>
            <a:srgbClr val="4B87C3">
              <a:alpha val="41960"/>
            </a:srgbClr>
          </a:solidFill>
          <a:ln w="9525" algn="ctr">
            <a:noFill/>
            <a:miter lim="800000"/>
            <a:headEnd/>
            <a:tailEnd/>
          </a:ln>
        </p:spPr>
        <p:txBody>
          <a:bodyPr wrap="none" lIns="82124" tIns="41061" rIns="82124" bIns="41061"/>
          <a:lstStyle/>
          <a:p>
            <a:pPr algn="ctr"/>
            <a:r>
              <a:rPr lang="en-US" sz="1600">
                <a:solidFill>
                  <a:srgbClr val="FFFF00"/>
                </a:solidFill>
                <a:latin typeface="Calibri" pitchFamily="34" charset="0"/>
              </a:rPr>
              <a:t>Establish and Provide to</a:t>
            </a:r>
          </a:p>
          <a:p>
            <a:pPr algn="ctr"/>
            <a:r>
              <a:rPr lang="en-US" sz="1200">
                <a:latin typeface="Calibri" pitchFamily="34" charset="0"/>
              </a:rPr>
              <a:t>AZNetII Engineering and Operations</a:t>
            </a:r>
          </a:p>
          <a:p>
            <a:pPr algn="ctr"/>
            <a:r>
              <a:rPr lang="en-US" sz="1200">
                <a:latin typeface="Calibri" pitchFamily="34" charset="0"/>
              </a:rPr>
              <a:t>ADOA and EIC</a:t>
            </a:r>
          </a:p>
          <a:p>
            <a:pPr algn="ctr"/>
            <a:r>
              <a:rPr lang="en-US" sz="1200">
                <a:latin typeface="Calibri" pitchFamily="34" charset="0"/>
              </a:rPr>
              <a:t>Publish to SharePoint and AZNetII website</a:t>
            </a:r>
          </a:p>
          <a:p>
            <a:pPr algn="ctr"/>
            <a:endParaRPr lang="en-US" sz="1200">
              <a:solidFill>
                <a:srgbClr val="FFFF00"/>
              </a:solidFill>
              <a:latin typeface="Calibri" pitchFamily="34" charset="0"/>
            </a:endParaRPr>
          </a:p>
          <a:p>
            <a:pPr algn="ctr"/>
            <a:endParaRPr lang="en-US" sz="1600">
              <a:solidFill>
                <a:srgbClr val="FFFF00"/>
              </a:solidFill>
              <a:latin typeface="Calibri" pitchFamily="34" charset="0"/>
            </a:endParaRPr>
          </a:p>
          <a:p>
            <a:pPr algn="ctr"/>
            <a:endParaRPr lang="en-US" sz="1600">
              <a:solidFill>
                <a:srgbClr val="FFFF00"/>
              </a:solidFill>
              <a:latin typeface="Calibri" pitchFamily="34" charset="0"/>
            </a:endParaRPr>
          </a:p>
          <a:p>
            <a:pPr algn="ctr"/>
            <a:endParaRPr lang="en-US" sz="1600">
              <a:solidFill>
                <a:srgbClr val="FFFF00"/>
              </a:solidFill>
              <a:latin typeface="Calibri" pitchFamily="34" charset="0"/>
            </a:endParaRPr>
          </a:p>
        </p:txBody>
      </p:sp>
      <p:sp>
        <p:nvSpPr>
          <p:cNvPr id="17" name="Notched Right Arrow 16"/>
          <p:cNvSpPr/>
          <p:nvPr/>
        </p:nvSpPr>
        <p:spPr>
          <a:xfrm>
            <a:off x="1905000" y="1447800"/>
            <a:ext cx="4572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Notched Right Arrow 17"/>
          <p:cNvSpPr/>
          <p:nvPr/>
        </p:nvSpPr>
        <p:spPr>
          <a:xfrm>
            <a:off x="4114800" y="1447800"/>
            <a:ext cx="4572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Notched Right Arrow 18"/>
          <p:cNvSpPr/>
          <p:nvPr/>
        </p:nvSpPr>
        <p:spPr>
          <a:xfrm>
            <a:off x="6477000" y="1447800"/>
            <a:ext cx="4572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Left-Up Arrow 19"/>
          <p:cNvSpPr/>
          <p:nvPr/>
        </p:nvSpPr>
        <p:spPr>
          <a:xfrm>
            <a:off x="7010400" y="2590800"/>
            <a:ext cx="685800" cy="838200"/>
          </a:xfrm>
          <a:prstGeom prst="leftUpArrow">
            <a:avLst>
              <a:gd name="adj1" fmla="val 25000"/>
              <a:gd name="adj2" fmla="val 1686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Content Placeholder 2"/>
          <p:cNvSpPr>
            <a:spLocks noGrp="1"/>
          </p:cNvSpPr>
          <p:nvPr>
            <p:ph idx="1"/>
          </p:nvPr>
        </p:nvSpPr>
        <p:spPr>
          <a:xfrm>
            <a:off x="457200" y="4800600"/>
            <a:ext cx="8229600" cy="1828800"/>
          </a:xfrm>
        </p:spPr>
        <p:txBody>
          <a:bodyPr rtlCol="0">
            <a:normAutofit fontScale="70000" lnSpcReduction="20000"/>
          </a:bodyPr>
          <a:lstStyle/>
          <a:p>
            <a:pPr eaLnBrk="1" fontAlgn="auto" hangingPunct="1">
              <a:spcAft>
                <a:spcPts val="0"/>
              </a:spcAft>
              <a:buFont typeface="Arial" pitchFamily="34" charset="0"/>
              <a:buChar char="•"/>
              <a:defRPr/>
            </a:pPr>
            <a:r>
              <a:rPr lang="en-US" sz="2400" i="1" dirty="0" smtClean="0"/>
              <a:t>Understand the Agency business and system requirements</a:t>
            </a:r>
          </a:p>
          <a:p>
            <a:pPr eaLnBrk="1" fontAlgn="auto" hangingPunct="1">
              <a:spcAft>
                <a:spcPts val="0"/>
              </a:spcAft>
              <a:buFont typeface="Arial" pitchFamily="34" charset="0"/>
              <a:buChar char="•"/>
              <a:defRPr/>
            </a:pPr>
            <a:r>
              <a:rPr lang="en-US" sz="2400" i="1" dirty="0" smtClean="0"/>
              <a:t>Document the requirements and assessment for review</a:t>
            </a:r>
          </a:p>
          <a:p>
            <a:pPr eaLnBrk="1" fontAlgn="auto" hangingPunct="1">
              <a:spcAft>
                <a:spcPts val="0"/>
              </a:spcAft>
              <a:buFont typeface="Arial" pitchFamily="34" charset="0"/>
              <a:buChar char="•"/>
              <a:defRPr/>
            </a:pPr>
            <a:r>
              <a:rPr lang="en-US" sz="2400" i="1" dirty="0" smtClean="0"/>
              <a:t>Comply with the AZNetII  general overarching, high level Network Engineering Design Principles </a:t>
            </a:r>
          </a:p>
          <a:p>
            <a:pPr eaLnBrk="1" fontAlgn="auto" hangingPunct="1">
              <a:spcAft>
                <a:spcPts val="0"/>
              </a:spcAft>
              <a:buFont typeface="Arial" pitchFamily="34" charset="0"/>
              <a:buChar char="•"/>
              <a:defRPr/>
            </a:pPr>
            <a:r>
              <a:rPr lang="en-US" sz="2400" i="1" dirty="0" smtClean="0"/>
              <a:t>Use Best Practices for the Implementation and Transition to Service (ITIL)</a:t>
            </a:r>
          </a:p>
          <a:p>
            <a:pPr eaLnBrk="1" fontAlgn="auto" hangingPunct="1">
              <a:spcAft>
                <a:spcPts val="0"/>
              </a:spcAft>
              <a:buFont typeface="Arial" pitchFamily="34" charset="0"/>
              <a:buChar char="•"/>
              <a:defRPr/>
            </a:pPr>
            <a:r>
              <a:rPr lang="en-US" sz="2400" i="1" dirty="0" smtClean="0"/>
              <a:t>Define and develop recommendation for review and consideration</a:t>
            </a:r>
          </a:p>
          <a:p>
            <a:pPr eaLnBrk="1" fontAlgn="auto" hangingPunct="1">
              <a:spcAft>
                <a:spcPts val="0"/>
              </a:spcAft>
              <a:buFont typeface="Arial" pitchFamily="34" charset="0"/>
              <a:buChar char="•"/>
              <a:defRPr/>
            </a:pPr>
            <a:r>
              <a:rPr lang="en-US" sz="2400" i="1" dirty="0" smtClean="0"/>
              <a:t>Communicate to stakeholders</a:t>
            </a:r>
            <a:endParaRPr lang="en-US" sz="2400" i="1" dirty="0"/>
          </a:p>
        </p:txBody>
      </p:sp>
      <p:sp>
        <p:nvSpPr>
          <p:cNvPr id="22" name="Title 1"/>
          <p:cNvSpPr txBox="1">
            <a:spLocks/>
          </p:cNvSpPr>
          <p:nvPr/>
        </p:nvSpPr>
        <p:spPr>
          <a:xfrm>
            <a:off x="457200" y="4267200"/>
            <a:ext cx="8229600" cy="381000"/>
          </a:xfrm>
          <a:prstGeom prst="rect">
            <a:avLst/>
          </a:prstGeom>
        </p:spPr>
        <p:txBody>
          <a:bodyPr anchor="ctr">
            <a:normAutofit fontScale="70000" lnSpcReduction="20000"/>
          </a:bodyPr>
          <a:lstStyle/>
          <a:p>
            <a:pPr algn="ctr" fontAlgn="auto">
              <a:spcAft>
                <a:spcPts val="0"/>
              </a:spcAft>
              <a:defRPr/>
            </a:pPr>
            <a:r>
              <a:rPr lang="en-US" sz="3100" dirty="0">
                <a:latin typeface="+mj-lt"/>
                <a:ea typeface="+mj-ea"/>
                <a:cs typeface="+mj-cs"/>
              </a:rPr>
              <a:t>Design Approach</a:t>
            </a:r>
            <a:endParaRPr lang="en-US" sz="4400" dirty="0">
              <a:latin typeface="+mj-lt"/>
              <a:ea typeface="+mj-ea"/>
              <a:cs typeface="+mj-cs"/>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2400"/>
            <a:ext cx="8229600" cy="685800"/>
          </a:xfrm>
        </p:spPr>
        <p:txBody>
          <a:bodyPr/>
          <a:lstStyle/>
          <a:p>
            <a:pPr eaLnBrk="1" hangingPunct="1"/>
            <a:r>
              <a:rPr lang="en-US" sz="2800" smtClean="0"/>
              <a:t>New Site Data Architecture</a:t>
            </a:r>
          </a:p>
        </p:txBody>
      </p:sp>
      <p:sp>
        <p:nvSpPr>
          <p:cNvPr id="32770" name="Content Placeholder 2"/>
          <p:cNvSpPr>
            <a:spLocks noGrp="1"/>
          </p:cNvSpPr>
          <p:nvPr>
            <p:ph idx="1"/>
          </p:nvPr>
        </p:nvSpPr>
        <p:spPr>
          <a:xfrm>
            <a:off x="457200" y="762000"/>
            <a:ext cx="8229600" cy="5562600"/>
          </a:xfrm>
        </p:spPr>
        <p:txBody>
          <a:bodyPr/>
          <a:lstStyle/>
          <a:p>
            <a:pPr eaLnBrk="1" hangingPunct="1"/>
            <a:r>
              <a:rPr lang="en-US" sz="1400" b="1" u="sng" smtClean="0"/>
              <a:t>New Site – Data Architecture:</a:t>
            </a:r>
            <a:endParaRPr lang="en-US" sz="1400" smtClean="0"/>
          </a:p>
          <a:p>
            <a:pPr eaLnBrk="1" hangingPunct="1"/>
            <a:r>
              <a:rPr lang="en-US" sz="1400" u="sng" smtClean="0"/>
              <a:t>Routers</a:t>
            </a:r>
            <a:endParaRPr lang="en-US" sz="1400" smtClean="0"/>
          </a:p>
          <a:p>
            <a:pPr eaLnBrk="1" hangingPunct="1"/>
            <a:r>
              <a:rPr lang="en-US" sz="1400" smtClean="0"/>
              <a:t>To maintain a consistent, efficient and cost-effective environment, a single vendor deployment statewide using Cisco Systems routers is recommended. A limited set of Cisco routers will be defined and used for agency deployments. Consideration will be given to other manufacturers if a requirement exists.</a:t>
            </a:r>
          </a:p>
          <a:p>
            <a:pPr eaLnBrk="1" hangingPunct="1"/>
            <a:r>
              <a:rPr lang="en-US" sz="1400" u="sng" smtClean="0"/>
              <a:t>Routing Protocols</a:t>
            </a:r>
            <a:endParaRPr lang="en-US" sz="1400" smtClean="0"/>
          </a:p>
          <a:p>
            <a:pPr eaLnBrk="1" hangingPunct="1"/>
            <a:r>
              <a:rPr lang="en-US" sz="1400" smtClean="0"/>
              <a:t>Routing protocols used in the network will be OSPF, EIGRP, iBGP and BGP.  Static routing will only be used in limited and necessary circumstances.  By design, routing goals should provide the shortest/smallest routing tables possible.  Route summarization and default routes should be employed where appropriate throughout the entire state network. </a:t>
            </a:r>
          </a:p>
          <a:p>
            <a:pPr eaLnBrk="1" hangingPunct="1"/>
            <a:r>
              <a:rPr lang="en-US" sz="1400" u="sng" smtClean="0"/>
              <a:t>WAN Bandwidth Requirements</a:t>
            </a:r>
            <a:endParaRPr lang="en-US" sz="1400" smtClean="0"/>
          </a:p>
          <a:p>
            <a:pPr eaLnBrk="1" hangingPunct="1"/>
            <a:r>
              <a:rPr lang="en-US" sz="1400" smtClean="0"/>
              <a:t>Site Bandwidth requirements will be evaluated on a site by site basis. Site seat count and usage requirements (i.e. call center, video, hub site, etc.) will determine the specific circuit size. </a:t>
            </a:r>
          </a:p>
          <a:p>
            <a:pPr eaLnBrk="1" hangingPunct="1"/>
            <a:r>
              <a:rPr lang="en-US" sz="1400" u="sng" smtClean="0"/>
              <a:t>WAN and MAN Connectivity Options</a:t>
            </a:r>
            <a:endParaRPr lang="en-US" sz="1400" smtClean="0"/>
          </a:p>
          <a:p>
            <a:pPr eaLnBrk="1" hangingPunct="1"/>
            <a:r>
              <a:rPr lang="en-US" sz="1400" smtClean="0"/>
              <a:t>WAN connectivity will be based on dark or dim fiber solutions, or, when available, Metro Optical Ethernet.  If the designated carrier’s Metro Optical Ethernet is not available or cost effective, it may be possible to obtain Metro Optical Ethernet from an alternative carrier.  If possible, Hub sites must be connected through Metro Optical Ethernet.  When dark or dim fiber is available, Gigabit Ethernet connectivity onto MAGNET-2 will be provisioned with private  Metro Optical Ethernet.  For sites requiring additional resiliency, Optical solutions will be considered when other sites with similar requirements can be connected via a SONET ring.  Enabling the security and privacy features of Metro Optical Ethernet is the preferred design option, whether a carrier-provisioned service, AZNetII-provisioned service or a hybrid of both. </a:t>
            </a:r>
          </a:p>
          <a:p>
            <a:pPr eaLnBrk="1" hangingPunct="1"/>
            <a:endParaRPr lang="en-US"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rtlCol="0">
            <a:normAutofit fontScale="90000"/>
          </a:bodyPr>
          <a:lstStyle/>
          <a:p>
            <a:pPr eaLnBrk="1" fontAlgn="auto" hangingPunct="1">
              <a:spcAft>
                <a:spcPts val="0"/>
              </a:spcAft>
              <a:defRPr/>
            </a:pPr>
            <a:r>
              <a:rPr lang="en-US" sz="2800" dirty="0" smtClean="0"/>
              <a:t>New Site Voice Architecture</a:t>
            </a:r>
            <a:endParaRPr lang="en-US" sz="2800" dirty="0"/>
          </a:p>
        </p:txBody>
      </p:sp>
      <p:sp>
        <p:nvSpPr>
          <p:cNvPr id="33794" name="Content Placeholder 2"/>
          <p:cNvSpPr>
            <a:spLocks noGrp="1"/>
          </p:cNvSpPr>
          <p:nvPr>
            <p:ph idx="1"/>
          </p:nvPr>
        </p:nvSpPr>
        <p:spPr>
          <a:xfrm>
            <a:off x="457200" y="457200"/>
            <a:ext cx="8229600" cy="6172200"/>
          </a:xfrm>
        </p:spPr>
        <p:txBody>
          <a:bodyPr/>
          <a:lstStyle/>
          <a:p>
            <a:pPr eaLnBrk="1" hangingPunct="1"/>
            <a:r>
              <a:rPr lang="en-US" sz="1400" b="1" u="sng" smtClean="0"/>
              <a:t>New Site – Voice Architecture:</a:t>
            </a:r>
            <a:endParaRPr lang="en-US" sz="1400" smtClean="0"/>
          </a:p>
          <a:p>
            <a:pPr eaLnBrk="1" hangingPunct="1"/>
            <a:r>
              <a:rPr lang="en-US" sz="1400" u="sng" smtClean="0"/>
              <a:t>Routers</a:t>
            </a:r>
            <a:endParaRPr lang="en-US" sz="1400" smtClean="0"/>
          </a:p>
          <a:p>
            <a:pPr eaLnBrk="1" hangingPunct="1"/>
            <a:r>
              <a:rPr lang="en-US" sz="1400" smtClean="0"/>
              <a:t>The routers identified in the new site Data Architecture section support IPT. </a:t>
            </a:r>
          </a:p>
          <a:p>
            <a:pPr eaLnBrk="1" hangingPunct="1"/>
            <a:r>
              <a:rPr lang="en-US" sz="1400" u="sng" smtClean="0"/>
              <a:t>QoS</a:t>
            </a:r>
            <a:endParaRPr lang="en-US" sz="1400" smtClean="0"/>
          </a:p>
          <a:p>
            <a:pPr eaLnBrk="1" hangingPunct="1"/>
            <a:r>
              <a:rPr lang="en-US" sz="1400" smtClean="0"/>
              <a:t>QoS will be provisioned on all WAN links when voice or video traffic is traversing the links.  CoS will be provisioned on LAN infrastructure in line with Cisco best practice recommendations for IPT deployments.</a:t>
            </a:r>
          </a:p>
          <a:p>
            <a:pPr eaLnBrk="1" hangingPunct="1"/>
            <a:r>
              <a:rPr lang="en-US" sz="1400" u="sng" smtClean="0"/>
              <a:t>IPT Migration</a:t>
            </a:r>
            <a:endParaRPr lang="en-US" sz="1400" smtClean="0"/>
          </a:p>
          <a:p>
            <a:pPr eaLnBrk="1" hangingPunct="1"/>
            <a:r>
              <a:rPr lang="en-US" sz="1400" smtClean="0"/>
              <a:t>New sites will migrate to IPT if practical.  IPT migration will be implemented in the following order, if possible:</a:t>
            </a:r>
          </a:p>
          <a:p>
            <a:pPr lvl="1" eaLnBrk="1" hangingPunct="1"/>
            <a:r>
              <a:rPr lang="en-US" sz="1400" smtClean="0"/>
              <a:t>All sites using the SL-100 will migrate to the Cisco IPT Cluster.</a:t>
            </a:r>
          </a:p>
          <a:p>
            <a:pPr lvl="1" eaLnBrk="1" hangingPunct="1"/>
            <a:r>
              <a:rPr lang="en-US" sz="1400" smtClean="0"/>
              <a:t>All Phoenix on the Mall and Tucson sites will migrate to the Cisco IPT Cluster.</a:t>
            </a:r>
          </a:p>
          <a:p>
            <a:pPr lvl="1" eaLnBrk="1" hangingPunct="1"/>
            <a:r>
              <a:rPr lang="en-US" sz="1400" smtClean="0"/>
              <a:t>All small sites (&gt;10 seats) will migrate to the Cisco IPT Cluster (if possible).</a:t>
            </a:r>
          </a:p>
          <a:p>
            <a:pPr eaLnBrk="1" hangingPunct="1"/>
            <a:r>
              <a:rPr lang="en-US" sz="1400" smtClean="0"/>
              <a:t>Sites that do not fit in the three definitions above shall have their voice equipment determined on a site by site basis. The alternative choices are only Cisco IPT using the Cluster or a Local Call Processing design or a VoIP-enabled Nortel BCM or SC1000.</a:t>
            </a:r>
          </a:p>
          <a:p>
            <a:pPr eaLnBrk="1" hangingPunct="1"/>
            <a:r>
              <a:rPr lang="en-US" sz="1400" u="sng" smtClean="0"/>
              <a:t>IPT Cluster Architecture</a:t>
            </a:r>
            <a:endParaRPr lang="en-US" sz="1400" smtClean="0"/>
          </a:p>
          <a:p>
            <a:pPr eaLnBrk="1" hangingPunct="1"/>
            <a:r>
              <a:rPr lang="en-US" sz="1400" smtClean="0"/>
              <a:t>The IPT Cluster is based upon a multi-site centralized call processing model with three (3) physical locations:</a:t>
            </a:r>
          </a:p>
          <a:p>
            <a:pPr eaLnBrk="1" hangingPunct="1"/>
            <a:r>
              <a:rPr lang="en-US" sz="1400" smtClean="0"/>
              <a:t>Two sites for the northern half of the state</a:t>
            </a:r>
          </a:p>
          <a:p>
            <a:pPr eaLnBrk="1" hangingPunct="1"/>
            <a:r>
              <a:rPr lang="en-US" sz="1400" smtClean="0"/>
              <a:t>One site for the southern half of the state</a:t>
            </a:r>
          </a:p>
          <a:p>
            <a:pPr eaLnBrk="1" hangingPunct="1"/>
            <a:r>
              <a:rPr lang="en-US" sz="1400" smtClean="0"/>
              <a:t>The two sites in the northern half of the State are Phoenix nodes on the MAGNET-2 optical ring.  The site in the southern half of the State is a Tucson node on the MAGNET-2 optical ring.  Inter-cluster trunks will be used to connect any standalone IPT clusters (e.g.  ADC Prison Locations) to the centralized IPT Cluster, to ensure interoperability and functionality.  This architecture will support inter-site dialing, toll by-pass, and tail end hop off functionality.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74638"/>
            <a:ext cx="8229600" cy="639762"/>
          </a:xfrm>
        </p:spPr>
        <p:txBody>
          <a:bodyPr/>
          <a:lstStyle/>
          <a:p>
            <a:pPr eaLnBrk="1" hangingPunct="1"/>
            <a:r>
              <a:rPr lang="en-US" sz="2400" smtClean="0"/>
              <a:t>New Site Voice Architecture cont..</a:t>
            </a:r>
          </a:p>
        </p:txBody>
      </p:sp>
      <p:sp>
        <p:nvSpPr>
          <p:cNvPr id="34818" name="Content Placeholder 2"/>
          <p:cNvSpPr>
            <a:spLocks noGrp="1"/>
          </p:cNvSpPr>
          <p:nvPr>
            <p:ph idx="1"/>
          </p:nvPr>
        </p:nvSpPr>
        <p:spPr>
          <a:xfrm>
            <a:off x="457200" y="914400"/>
            <a:ext cx="8229600" cy="5211763"/>
          </a:xfrm>
        </p:spPr>
        <p:txBody>
          <a:bodyPr/>
          <a:lstStyle/>
          <a:p>
            <a:pPr eaLnBrk="1" hangingPunct="1"/>
            <a:r>
              <a:rPr lang="en-US" sz="1400" b="1" u="sng" smtClean="0"/>
              <a:t>New Site – Voice Architecture:</a:t>
            </a:r>
            <a:endParaRPr lang="en-US" sz="1400" smtClean="0"/>
          </a:p>
          <a:p>
            <a:pPr eaLnBrk="1" hangingPunct="1"/>
            <a:r>
              <a:rPr lang="en-US" sz="1400" u="sng" smtClean="0"/>
              <a:t>Compression</a:t>
            </a:r>
            <a:endParaRPr lang="en-US" sz="1400" smtClean="0"/>
          </a:p>
          <a:p>
            <a:pPr eaLnBrk="1" hangingPunct="1"/>
            <a:r>
              <a:rPr lang="en-US" sz="1400" smtClean="0"/>
              <a:t>G.711 call compression will be used for calls on MAGNET-2 due to the high availability of bandwidth.  G.729a will be used when communicating to remote locations over lower bandwidth WAN links.</a:t>
            </a:r>
          </a:p>
          <a:p>
            <a:pPr eaLnBrk="1" hangingPunct="1"/>
            <a:r>
              <a:rPr lang="en-US" sz="1400" u="sng" smtClean="0"/>
              <a:t>Centralized Call Processing and Voice Mail</a:t>
            </a:r>
            <a:endParaRPr lang="en-US" sz="1400" smtClean="0"/>
          </a:p>
          <a:p>
            <a:pPr eaLnBrk="1" hangingPunct="1"/>
            <a:r>
              <a:rPr lang="en-US" sz="1400" smtClean="0"/>
              <a:t>All sites that are not directly on the Phoenix Capitol and Tucson Malls will use centralized IPT call processing unless business requirements require a stand alone cluster.  The decision to use either centralized or local call processing will be made on a case-by-case basis at locations with more than 360 users. Cost of bandwidth and redundant WAN services will determine whether local call processing is necessary. Voice mail will be provided statewide via a centralized model using the Unity solution within the IPT Cluster.</a:t>
            </a:r>
          </a:p>
          <a:p>
            <a:pPr eaLnBrk="1" hangingPunct="1"/>
            <a:r>
              <a:rPr lang="en-US" sz="1400" u="sng" smtClean="0"/>
              <a:t>UPS Run-Time Requirements</a:t>
            </a:r>
            <a:endParaRPr lang="en-US" sz="1400" smtClean="0"/>
          </a:p>
          <a:p>
            <a:pPr eaLnBrk="1" hangingPunct="1"/>
            <a:r>
              <a:rPr lang="en-US" sz="1400" smtClean="0"/>
              <a:t>Additional run-time capacity may be required in addition to the run-time configured to support the site’s data requirements.  These extra battery packs should increase the run-time requirements to support the additional up-time requirements for IPT.</a:t>
            </a:r>
          </a:p>
          <a:p>
            <a:pPr eaLnBrk="1" hangingPunct="1"/>
            <a:r>
              <a:rPr lang="en-US" sz="1400" u="sng" smtClean="0"/>
              <a:t>Redundant Call Processing</a:t>
            </a:r>
            <a:r>
              <a:rPr lang="en-US" sz="1400" smtClean="0"/>
              <a:t> </a:t>
            </a:r>
          </a:p>
          <a:p>
            <a:pPr eaLnBrk="1" hangingPunct="1"/>
            <a:r>
              <a:rPr lang="en-US" sz="1400" smtClean="0"/>
              <a:t>The recommended routers will support call processing redundancy for IPT.  Survivable Remote Site Telephony (SRST) licensing is based on the number of handsets per site.</a:t>
            </a:r>
          </a:p>
          <a:p>
            <a:pPr eaLnBrk="1" hangingPunct="1"/>
            <a:r>
              <a:rPr lang="en-US" sz="1400" u="sng" smtClean="0"/>
              <a:t>IP Addressing</a:t>
            </a:r>
            <a:endParaRPr lang="en-US" sz="1400" smtClean="0"/>
          </a:p>
          <a:p>
            <a:pPr eaLnBrk="1" hangingPunct="1"/>
            <a:r>
              <a:rPr lang="en-US" sz="1400" smtClean="0"/>
              <a:t>The appropriate voice IP address ranges will be allocated from 172.16.x.x – 172.31.x.x and Dynamic Host Configuration Protocol (DHCP) support will be configured on the Cisco routers for each agency voice VLAN.  The 172.16.x.x – 172.31.x.x. ranges, assigned by the State’s IP Addressing Committee in August 2006, will be appropriately configured for the voice requirements of each agency. </a:t>
            </a:r>
          </a:p>
          <a:p>
            <a:pPr eaLnBrk="1" hangingPunct="1"/>
            <a:endParaRPr 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152400"/>
            <a:ext cx="8229600" cy="609600"/>
          </a:xfrm>
        </p:spPr>
        <p:txBody>
          <a:bodyPr/>
          <a:lstStyle/>
          <a:p>
            <a:pPr eaLnBrk="1" hangingPunct="1"/>
            <a:r>
              <a:rPr lang="en-US" sz="2800" smtClean="0"/>
              <a:t>Existing Sites</a:t>
            </a:r>
          </a:p>
        </p:txBody>
      </p:sp>
      <p:sp>
        <p:nvSpPr>
          <p:cNvPr id="35842" name="Content Placeholder 2"/>
          <p:cNvSpPr>
            <a:spLocks noGrp="1"/>
          </p:cNvSpPr>
          <p:nvPr>
            <p:ph idx="1"/>
          </p:nvPr>
        </p:nvSpPr>
        <p:spPr>
          <a:xfrm>
            <a:off x="457200" y="762000"/>
            <a:ext cx="8229600" cy="5715000"/>
          </a:xfrm>
        </p:spPr>
        <p:txBody>
          <a:bodyPr/>
          <a:lstStyle/>
          <a:p>
            <a:pPr eaLnBrk="1" hangingPunct="1">
              <a:lnSpc>
                <a:spcPct val="80000"/>
              </a:lnSpc>
            </a:pPr>
            <a:r>
              <a:rPr lang="en-US" sz="1500" b="1" u="sng" smtClean="0"/>
              <a:t>Existing Site - Data Architecture (Upgrade of an Existing Site):</a:t>
            </a:r>
          </a:p>
          <a:p>
            <a:pPr eaLnBrk="1" hangingPunct="1">
              <a:lnSpc>
                <a:spcPct val="80000"/>
              </a:lnSpc>
              <a:buFont typeface="Arial" charset="0"/>
              <a:buNone/>
            </a:pPr>
            <a:endParaRPr lang="en-US" sz="1500" smtClean="0"/>
          </a:p>
          <a:p>
            <a:pPr eaLnBrk="1" hangingPunct="1">
              <a:lnSpc>
                <a:spcPct val="80000"/>
              </a:lnSpc>
            </a:pPr>
            <a:r>
              <a:rPr lang="en-US" sz="1500" smtClean="0"/>
              <a:t>When upgrading a site’s data architecture, the preference is to replace the existing equipment with the recommended new equipment unless the existing equipment is current, if existing equipment is used the equipment will be refreshed one time by the end of the contract term. Keeping legacy equipment is not typically in line with architectural principles and device currency.  Unless a critical business justification exists, the recommendation is to pursue the standardized approach aligning with architectural principles.  In addition, consolidating sites (cross-agency) is highly recommended when cost effective and the design can still support each agency’s requirements.</a:t>
            </a:r>
          </a:p>
          <a:p>
            <a:pPr eaLnBrk="1" hangingPunct="1">
              <a:lnSpc>
                <a:spcPct val="80000"/>
              </a:lnSpc>
            </a:pPr>
            <a:r>
              <a:rPr lang="en-US" sz="1500" smtClean="0"/>
              <a:t>Circuit capacity and protocol (e.g. Metro Optical Ethernet) will be determined on a case-by-case basis in accordance with the overall network engineering design principles.</a:t>
            </a:r>
          </a:p>
          <a:p>
            <a:pPr eaLnBrk="1" hangingPunct="1">
              <a:lnSpc>
                <a:spcPct val="80000"/>
              </a:lnSpc>
            </a:pPr>
            <a:r>
              <a:rPr lang="en-US" sz="1500" smtClean="0"/>
              <a:t>All other requirements specified for a new site are the same for upgrading an existing site.</a:t>
            </a:r>
          </a:p>
          <a:p>
            <a:pPr eaLnBrk="1" hangingPunct="1">
              <a:lnSpc>
                <a:spcPct val="80000"/>
              </a:lnSpc>
            </a:pPr>
            <a:r>
              <a:rPr lang="en-US" sz="1500" u="sng" smtClean="0"/>
              <a:t>Router Remote Access</a:t>
            </a:r>
            <a:endParaRPr lang="en-US" sz="1500" smtClean="0"/>
          </a:p>
          <a:p>
            <a:pPr lvl="1" eaLnBrk="1" hangingPunct="1">
              <a:lnSpc>
                <a:spcPct val="80000"/>
              </a:lnSpc>
            </a:pPr>
            <a:r>
              <a:rPr lang="en-US" sz="1300" smtClean="0"/>
              <a:t>Modem – Cisco routers will include an analog WIC modem for optional remote access</a:t>
            </a:r>
          </a:p>
          <a:p>
            <a:pPr lvl="1" eaLnBrk="1" hangingPunct="1">
              <a:lnSpc>
                <a:spcPct val="80000"/>
              </a:lnSpc>
            </a:pPr>
            <a:r>
              <a:rPr lang="en-US" sz="1300" smtClean="0"/>
              <a:t>1FB (single line, flat business rate) – each site that contains a router that AZNet manages will have an optional single 1FB connection dedicated for the WIC modem.  The agency can also elect to use an analog port off an existing Key System or PBX at that location.</a:t>
            </a:r>
          </a:p>
          <a:p>
            <a:pPr eaLnBrk="1" hangingPunct="1">
              <a:lnSpc>
                <a:spcPct val="80000"/>
              </a:lnSpc>
            </a:pPr>
            <a:r>
              <a:rPr lang="en-US" sz="1500" smtClean="0"/>
              <a:t/>
            </a:r>
            <a:br>
              <a:rPr lang="en-US" sz="1500" smtClean="0"/>
            </a:br>
            <a:r>
              <a:rPr lang="en-US" sz="1500" smtClean="0"/>
              <a:t> </a:t>
            </a:r>
          </a:p>
          <a:p>
            <a:pPr eaLnBrk="1" hangingPunct="1">
              <a:lnSpc>
                <a:spcPct val="80000"/>
              </a:lnSpc>
            </a:pPr>
            <a:r>
              <a:rPr lang="en-US" sz="1500" b="1" u="sng" smtClean="0"/>
              <a:t>Existing Site – Voice Architecture (Upgrade of an Existing Site):</a:t>
            </a:r>
          </a:p>
          <a:p>
            <a:pPr eaLnBrk="1" hangingPunct="1">
              <a:lnSpc>
                <a:spcPct val="80000"/>
              </a:lnSpc>
              <a:buFont typeface="Arial" charset="0"/>
              <a:buNone/>
            </a:pPr>
            <a:endParaRPr lang="en-US" sz="1500" smtClean="0"/>
          </a:p>
          <a:p>
            <a:pPr eaLnBrk="1" hangingPunct="1">
              <a:lnSpc>
                <a:spcPct val="80000"/>
              </a:lnSpc>
            </a:pPr>
            <a:r>
              <a:rPr lang="en-US" sz="1500" smtClean="0"/>
              <a:t>When multiple sites merge or consolidate, the agency that is moving sites will migrate onto the existing infrastructure.  If necessary, the existing infrastructure will be expanded to accommodate the new agency.</a:t>
            </a:r>
          </a:p>
          <a:p>
            <a:pPr eaLnBrk="1" hangingPunct="1">
              <a:lnSpc>
                <a:spcPct val="80000"/>
              </a:lnSpc>
            </a:pPr>
            <a:r>
              <a:rPr lang="en-US" sz="1500" smtClean="0"/>
              <a:t>Unless a critical business justification exists, voice architecture upgrades will implement IPT. However, if the existing voice system is one of the approved new voice systems and is N-2 or can be upgraded to an approved system in a cost effective fashion, then that system can be expanded to support the new tenant. </a:t>
            </a:r>
          </a:p>
          <a:p>
            <a:pPr eaLnBrk="1" hangingPunct="1">
              <a:lnSpc>
                <a:spcPct val="80000"/>
              </a:lnSpc>
            </a:pPr>
            <a:endParaRPr lang="en-US" sz="5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228600"/>
            <a:ext cx="8229600" cy="914400"/>
          </a:xfrm>
        </p:spPr>
        <p:txBody>
          <a:bodyPr/>
          <a:lstStyle/>
          <a:p>
            <a:pPr eaLnBrk="1" hangingPunct="1"/>
            <a:r>
              <a:rPr lang="en-US" sz="2800" smtClean="0"/>
              <a:t>Technology Refresh Strategies</a:t>
            </a:r>
            <a:endParaRPr lang="en-US" smtClean="0"/>
          </a:p>
        </p:txBody>
      </p:sp>
      <p:sp>
        <p:nvSpPr>
          <p:cNvPr id="10" name="Rectangle 9"/>
          <p:cNvSpPr/>
          <p:nvPr/>
        </p:nvSpPr>
        <p:spPr>
          <a:xfrm rot="10800000" flipV="1">
            <a:off x="4038600" y="1371600"/>
            <a:ext cx="4343400" cy="8382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36869" name="TextBox 10"/>
          <p:cNvSpPr txBox="1">
            <a:spLocks noChangeArrowheads="1"/>
          </p:cNvSpPr>
          <p:nvPr/>
        </p:nvSpPr>
        <p:spPr bwMode="auto">
          <a:xfrm>
            <a:off x="4038600" y="1371600"/>
            <a:ext cx="4267200" cy="1077913"/>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Stabilize</a:t>
            </a:r>
            <a:r>
              <a:rPr lang="en-US" sz="1600" b="1">
                <a:latin typeface="Calibri" pitchFamily="34" charset="0"/>
              </a:rPr>
              <a:t> </a:t>
            </a:r>
            <a:r>
              <a:rPr lang="en-US" sz="1600" b="1">
                <a:solidFill>
                  <a:schemeClr val="bg1"/>
                </a:solidFill>
                <a:latin typeface="Calibri" pitchFamily="34" charset="0"/>
              </a:rPr>
              <a:t>Service</a:t>
            </a:r>
          </a:p>
          <a:p>
            <a:pPr>
              <a:buFont typeface="Arial" charset="0"/>
              <a:buChar char="•"/>
            </a:pPr>
            <a:r>
              <a:rPr lang="en-US" sz="1200">
                <a:solidFill>
                  <a:schemeClr val="bg1"/>
                </a:solidFill>
                <a:latin typeface="Calibri" pitchFamily="34" charset="0"/>
              </a:rPr>
              <a:t>Identify chronic systems or service problems</a:t>
            </a:r>
          </a:p>
          <a:p>
            <a:pPr>
              <a:buFont typeface="Arial" charset="0"/>
              <a:buChar char="•"/>
            </a:pPr>
            <a:r>
              <a:rPr lang="en-US" sz="1200">
                <a:solidFill>
                  <a:schemeClr val="bg1"/>
                </a:solidFill>
                <a:latin typeface="Calibri" pitchFamily="34" charset="0"/>
              </a:rPr>
              <a:t>Develop Service Recovery Plans for each problem agency site</a:t>
            </a:r>
          </a:p>
          <a:p>
            <a:pPr>
              <a:buFont typeface="Arial" charset="0"/>
              <a:buChar char="•"/>
            </a:pPr>
            <a:r>
              <a:rPr lang="en-US" sz="1200">
                <a:solidFill>
                  <a:schemeClr val="bg1"/>
                </a:solidFill>
                <a:latin typeface="Calibri" pitchFamily="34" charset="0"/>
              </a:rPr>
              <a:t>Analyze/Evaluate challenges and issues for technology refresh</a:t>
            </a:r>
          </a:p>
          <a:p>
            <a:endParaRPr lang="en-US" sz="1200">
              <a:solidFill>
                <a:schemeClr val="bg1"/>
              </a:solidFill>
              <a:latin typeface="Calibri" pitchFamily="34" charset="0"/>
            </a:endParaRPr>
          </a:p>
        </p:txBody>
      </p:sp>
      <p:sp>
        <p:nvSpPr>
          <p:cNvPr id="13" name="Rectangle 12"/>
          <p:cNvSpPr/>
          <p:nvPr/>
        </p:nvSpPr>
        <p:spPr>
          <a:xfrm rot="10800000" flipV="1">
            <a:off x="3276600" y="2286000"/>
            <a:ext cx="5105400" cy="9144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en-US" sz="1600" b="1" dirty="0"/>
              <a:t>Identify Risk and Technology Obsolescence </a:t>
            </a:r>
          </a:p>
          <a:p>
            <a:pPr fontAlgn="auto">
              <a:spcBef>
                <a:spcPts val="0"/>
              </a:spcBef>
              <a:spcAft>
                <a:spcPts val="0"/>
              </a:spcAft>
              <a:buFont typeface="Arial" pitchFamily="34" charset="0"/>
              <a:buChar char="•"/>
              <a:defRPr/>
            </a:pPr>
            <a:r>
              <a:rPr lang="en-US" sz="1200" dirty="0"/>
              <a:t>Document End of Life (EOL) or End of Support systems</a:t>
            </a:r>
          </a:p>
          <a:p>
            <a:pPr fontAlgn="auto">
              <a:spcBef>
                <a:spcPts val="0"/>
              </a:spcBef>
              <a:spcAft>
                <a:spcPts val="0"/>
              </a:spcAft>
              <a:buFont typeface="Arial" pitchFamily="34" charset="0"/>
              <a:buChar char="•"/>
              <a:defRPr/>
            </a:pPr>
            <a:r>
              <a:rPr lang="en-US" sz="1200" dirty="0"/>
              <a:t>Develop Prioritization lists based on criteria</a:t>
            </a:r>
          </a:p>
          <a:p>
            <a:pPr fontAlgn="auto">
              <a:spcBef>
                <a:spcPts val="0"/>
              </a:spcBef>
              <a:spcAft>
                <a:spcPts val="0"/>
              </a:spcAft>
              <a:buFont typeface="Arial" pitchFamily="34" charset="0"/>
              <a:buChar char="•"/>
              <a:defRPr/>
            </a:pPr>
            <a:r>
              <a:rPr lang="en-US" sz="1200" dirty="0"/>
              <a:t>Develop project plans</a:t>
            </a:r>
          </a:p>
        </p:txBody>
      </p:sp>
      <p:sp>
        <p:nvSpPr>
          <p:cNvPr id="14" name="Rectangle 13"/>
          <p:cNvSpPr/>
          <p:nvPr/>
        </p:nvSpPr>
        <p:spPr>
          <a:xfrm rot="10800000" flipV="1">
            <a:off x="2438400" y="3276600"/>
            <a:ext cx="5943600" cy="8382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1600" b="1" dirty="0"/>
              <a:t>Prioritize the Findings (SoA Voice Risk)</a:t>
            </a:r>
          </a:p>
          <a:p>
            <a:pPr fontAlgn="auto">
              <a:spcBef>
                <a:spcPts val="0"/>
              </a:spcBef>
              <a:spcAft>
                <a:spcPts val="0"/>
              </a:spcAft>
              <a:buFont typeface="Arial" pitchFamily="34" charset="0"/>
              <a:buChar char="•"/>
              <a:defRPr/>
            </a:pPr>
            <a:r>
              <a:rPr lang="en-US" sz="1200" dirty="0"/>
              <a:t>Critical-High Risk-Medium Risk-Low Risk</a:t>
            </a:r>
          </a:p>
          <a:p>
            <a:pPr fontAlgn="auto">
              <a:spcBef>
                <a:spcPts val="0"/>
              </a:spcBef>
              <a:spcAft>
                <a:spcPts val="0"/>
              </a:spcAft>
              <a:buFont typeface="Arial" pitchFamily="34" charset="0"/>
              <a:buChar char="•"/>
              <a:defRPr/>
            </a:pPr>
            <a:r>
              <a:rPr lang="en-US" sz="1200" dirty="0"/>
              <a:t>Project Priorities</a:t>
            </a:r>
          </a:p>
          <a:p>
            <a:pPr fontAlgn="auto">
              <a:spcBef>
                <a:spcPts val="0"/>
              </a:spcBef>
              <a:spcAft>
                <a:spcPts val="0"/>
              </a:spcAft>
              <a:buFont typeface="Arial" pitchFamily="34" charset="0"/>
              <a:buChar char="•"/>
              <a:defRPr/>
            </a:pPr>
            <a:r>
              <a:rPr lang="en-US" sz="1200" dirty="0"/>
              <a:t>Design and Build Solution</a:t>
            </a:r>
          </a:p>
        </p:txBody>
      </p:sp>
      <p:sp>
        <p:nvSpPr>
          <p:cNvPr id="16" name="Rectangle 15"/>
          <p:cNvSpPr/>
          <p:nvPr/>
        </p:nvSpPr>
        <p:spPr>
          <a:xfrm rot="10800000" flipV="1">
            <a:off x="1447800" y="4191000"/>
            <a:ext cx="6934200" cy="838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en-US" sz="1600" b="1" dirty="0"/>
              <a:t>Build the Data Center Core Network Infrastructure</a:t>
            </a:r>
          </a:p>
          <a:p>
            <a:pPr fontAlgn="auto">
              <a:spcBef>
                <a:spcPts val="0"/>
              </a:spcBef>
              <a:spcAft>
                <a:spcPts val="0"/>
              </a:spcAft>
              <a:buFont typeface="Arial" pitchFamily="34" charset="0"/>
              <a:buChar char="•"/>
              <a:defRPr/>
            </a:pPr>
            <a:r>
              <a:rPr lang="en-US" sz="1200" dirty="0"/>
              <a:t>Design  and Build the Core Data Center Platform</a:t>
            </a:r>
          </a:p>
          <a:p>
            <a:pPr fontAlgn="auto">
              <a:spcBef>
                <a:spcPts val="0"/>
              </a:spcBef>
              <a:spcAft>
                <a:spcPts val="0"/>
              </a:spcAft>
              <a:buFont typeface="Arial" pitchFamily="34" charset="0"/>
              <a:buChar char="•"/>
              <a:defRPr/>
            </a:pPr>
            <a:r>
              <a:rPr lang="en-US" sz="1200" dirty="0"/>
              <a:t>Design and Build the Core Infrastructure</a:t>
            </a:r>
          </a:p>
          <a:p>
            <a:pPr fontAlgn="auto">
              <a:spcBef>
                <a:spcPts val="0"/>
              </a:spcBef>
              <a:spcAft>
                <a:spcPts val="0"/>
              </a:spcAft>
              <a:buFont typeface="Arial" pitchFamily="34" charset="0"/>
              <a:buChar char="•"/>
              <a:defRPr/>
            </a:pPr>
            <a:r>
              <a:rPr lang="en-US" sz="1200" dirty="0"/>
              <a:t>Design and Build the Network Connectivity and Topology</a:t>
            </a:r>
          </a:p>
        </p:txBody>
      </p:sp>
      <p:sp>
        <p:nvSpPr>
          <p:cNvPr id="17" name="Rectangle 16"/>
          <p:cNvSpPr/>
          <p:nvPr/>
        </p:nvSpPr>
        <p:spPr>
          <a:xfrm rot="10800000" flipV="1">
            <a:off x="533400" y="5105400"/>
            <a:ext cx="7848600" cy="12192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r>
              <a:rPr lang="en-US" sz="1600" b="1" dirty="0"/>
              <a:t>Implementation</a:t>
            </a:r>
          </a:p>
          <a:p>
            <a:pPr fontAlgn="auto">
              <a:spcBef>
                <a:spcPts val="0"/>
              </a:spcBef>
              <a:spcAft>
                <a:spcPts val="0"/>
              </a:spcAft>
              <a:buFont typeface="Arial" pitchFamily="34" charset="0"/>
              <a:buChar char="•"/>
              <a:defRPr/>
            </a:pPr>
            <a:r>
              <a:rPr lang="en-US" sz="1200" dirty="0"/>
              <a:t>Operational Analysis and Network Assessment</a:t>
            </a:r>
          </a:p>
          <a:p>
            <a:pPr fontAlgn="auto">
              <a:spcBef>
                <a:spcPts val="0"/>
              </a:spcBef>
              <a:spcAft>
                <a:spcPts val="0"/>
              </a:spcAft>
              <a:buFont typeface="Arial" pitchFamily="34" charset="0"/>
              <a:buChar char="•"/>
              <a:defRPr/>
            </a:pPr>
            <a:r>
              <a:rPr lang="en-US" sz="1200" dirty="0"/>
              <a:t>Migration Strategy and Planning</a:t>
            </a:r>
          </a:p>
          <a:p>
            <a:pPr fontAlgn="auto">
              <a:spcBef>
                <a:spcPts val="0"/>
              </a:spcBef>
              <a:spcAft>
                <a:spcPts val="0"/>
              </a:spcAft>
              <a:buFont typeface="Arial" pitchFamily="34" charset="0"/>
              <a:buChar char="•"/>
              <a:defRPr/>
            </a:pPr>
            <a:r>
              <a:rPr lang="en-US" sz="1200" dirty="0"/>
              <a:t>Architecture Design Review, Validation and Development</a:t>
            </a:r>
          </a:p>
          <a:p>
            <a:pPr fontAlgn="auto">
              <a:spcBef>
                <a:spcPts val="0"/>
              </a:spcBef>
              <a:spcAft>
                <a:spcPts val="0"/>
              </a:spcAft>
              <a:buFont typeface="Arial" pitchFamily="34" charset="0"/>
              <a:buChar char="•"/>
              <a:defRPr/>
            </a:pPr>
            <a:r>
              <a:rPr lang="en-US" sz="1200" dirty="0"/>
              <a:t>Implementation Plan, Service Test Plan, Acceptance Plan and Implementation</a:t>
            </a:r>
          </a:p>
          <a:p>
            <a:pPr fontAlgn="auto">
              <a:spcBef>
                <a:spcPts val="0"/>
              </a:spcBef>
              <a:spcAft>
                <a:spcPts val="0"/>
              </a:spcAft>
              <a:buFont typeface="Arial" pitchFamily="34" charset="0"/>
              <a:buChar char="•"/>
              <a:defRPr/>
            </a:pPr>
            <a:r>
              <a:rPr lang="en-US" sz="1200" dirty="0"/>
              <a:t>Operation and Optimization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eaLnBrk="1" fontAlgn="auto" hangingPunct="1">
              <a:spcAft>
                <a:spcPts val="0"/>
              </a:spcAft>
              <a:defRPr/>
            </a:pPr>
            <a:r>
              <a:rPr lang="en-US" sz="2800" dirty="0" smtClean="0"/>
              <a:t>Build a Redundant Data Center Topology </a:t>
            </a:r>
            <a:r>
              <a:rPr lang="en-US" dirty="0" smtClean="0"/>
              <a:t> </a:t>
            </a:r>
            <a:endParaRPr lang="en-US" dirty="0"/>
          </a:p>
        </p:txBody>
      </p:sp>
      <p:pic>
        <p:nvPicPr>
          <p:cNvPr id="15363" name="Picture 12" descr="icon_color"/>
          <p:cNvPicPr>
            <a:picLocks noChangeAspect="1" noChangeArrowheads="1"/>
          </p:cNvPicPr>
          <p:nvPr/>
        </p:nvPicPr>
        <p:blipFill>
          <a:blip r:embed="rId3"/>
          <a:srcRect/>
          <a:stretch>
            <a:fillRect/>
          </a:stretch>
        </p:blipFill>
        <p:spPr bwMode="auto">
          <a:xfrm>
            <a:off x="8229600" y="609600"/>
            <a:ext cx="500063" cy="479425"/>
          </a:xfrm>
          <a:prstGeom prst="rect">
            <a:avLst/>
          </a:prstGeom>
          <a:noFill/>
          <a:ln w="9525">
            <a:noFill/>
            <a:miter lim="800000"/>
            <a:headEnd/>
            <a:tailEnd/>
          </a:ln>
        </p:spPr>
      </p:pic>
      <p:pic>
        <p:nvPicPr>
          <p:cNvPr id="15364" name="Picture 24"/>
          <p:cNvPicPr>
            <a:picLocks noChangeArrowheads="1"/>
          </p:cNvPicPr>
          <p:nvPr/>
        </p:nvPicPr>
        <p:blipFill>
          <a:blip r:embed="rId4"/>
          <a:srcRect/>
          <a:stretch>
            <a:fillRect/>
          </a:stretch>
        </p:blipFill>
        <p:spPr bwMode="auto">
          <a:xfrm>
            <a:off x="8229600" y="1371600"/>
            <a:ext cx="588963" cy="341313"/>
          </a:xfrm>
          <a:prstGeom prst="rect">
            <a:avLst/>
          </a:prstGeom>
          <a:noFill/>
          <a:ln w="9525">
            <a:noFill/>
            <a:miter lim="800000"/>
            <a:headEnd/>
            <a:tailEnd/>
          </a:ln>
        </p:spPr>
      </p:pic>
      <p:pic>
        <p:nvPicPr>
          <p:cNvPr id="15365" name="Picture 23" descr="NetRanger"/>
          <p:cNvPicPr>
            <a:picLocks noChangeAspect="1" noChangeArrowheads="1"/>
          </p:cNvPicPr>
          <p:nvPr/>
        </p:nvPicPr>
        <p:blipFill>
          <a:blip r:embed="rId5"/>
          <a:srcRect/>
          <a:stretch>
            <a:fillRect/>
          </a:stretch>
        </p:blipFill>
        <p:spPr bwMode="auto">
          <a:xfrm>
            <a:off x="8229600" y="2514600"/>
            <a:ext cx="619125" cy="354013"/>
          </a:xfrm>
          <a:prstGeom prst="rect">
            <a:avLst/>
          </a:prstGeom>
          <a:noFill/>
          <a:ln w="9525">
            <a:noFill/>
            <a:miter lim="800000"/>
            <a:headEnd/>
            <a:tailEnd/>
          </a:ln>
        </p:spPr>
      </p:pic>
      <p:pic>
        <p:nvPicPr>
          <p:cNvPr id="15366" name="Picture 11" descr="10436_11_2004_WWAC_ Giancarlo_final.ppt"/>
          <p:cNvPicPr preferRelativeResize="0">
            <a:picLocks noChangeAspect="1" noChangeArrowheads="1"/>
          </p:cNvPicPr>
          <p:nvPr/>
        </p:nvPicPr>
        <p:blipFill>
          <a:blip r:embed="rId6"/>
          <a:srcRect/>
          <a:stretch>
            <a:fillRect/>
          </a:stretch>
        </p:blipFill>
        <p:spPr bwMode="auto">
          <a:xfrm>
            <a:off x="8229600" y="1905000"/>
            <a:ext cx="554038" cy="471488"/>
          </a:xfrm>
          <a:prstGeom prst="rect">
            <a:avLst/>
          </a:prstGeom>
          <a:noFill/>
          <a:ln w="9525">
            <a:noFill/>
            <a:miter lim="800000"/>
            <a:headEnd/>
            <a:tailEnd/>
          </a:ln>
        </p:spPr>
      </p:pic>
      <p:sp>
        <p:nvSpPr>
          <p:cNvPr id="1536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15361" name="Object 1"/>
          <p:cNvGraphicFramePr>
            <a:graphicFrameLocks noChangeAspect="1"/>
          </p:cNvGraphicFramePr>
          <p:nvPr/>
        </p:nvGraphicFramePr>
        <p:xfrm>
          <a:off x="1066800" y="1295400"/>
          <a:ext cx="6705600" cy="5181600"/>
        </p:xfrm>
        <a:graphic>
          <a:graphicData uri="http://schemas.openxmlformats.org/presentationml/2006/ole">
            <p:oleObj spid="_x0000_s15361" r:id="rId7" imgW="9739549" imgH="6147938"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152400"/>
            <a:ext cx="8229600" cy="609600"/>
          </a:xfrm>
        </p:spPr>
        <p:txBody>
          <a:bodyPr/>
          <a:lstStyle/>
          <a:p>
            <a:pPr eaLnBrk="1" hangingPunct="1"/>
            <a:r>
              <a:rPr lang="en-US" sz="2800" smtClean="0"/>
              <a:t>Architectural Requirements</a:t>
            </a:r>
          </a:p>
        </p:txBody>
      </p:sp>
      <p:sp>
        <p:nvSpPr>
          <p:cNvPr id="39938" name="Content Placeholder 2"/>
          <p:cNvSpPr>
            <a:spLocks noGrp="1"/>
          </p:cNvSpPr>
          <p:nvPr>
            <p:ph idx="1"/>
          </p:nvPr>
        </p:nvSpPr>
        <p:spPr>
          <a:xfrm>
            <a:off x="457200" y="762000"/>
            <a:ext cx="8229600" cy="5867400"/>
          </a:xfrm>
        </p:spPr>
        <p:txBody>
          <a:bodyPr/>
          <a:lstStyle/>
          <a:p>
            <a:pPr eaLnBrk="1" hangingPunct="1"/>
            <a:r>
              <a:rPr lang="en-US" sz="2400" smtClean="0"/>
              <a:t>Assess the current environment</a:t>
            </a:r>
          </a:p>
          <a:p>
            <a:pPr lvl="1" eaLnBrk="1" hangingPunct="1"/>
            <a:r>
              <a:rPr lang="en-US" sz="2000" smtClean="0"/>
              <a:t>Current Network Topology</a:t>
            </a:r>
          </a:p>
          <a:p>
            <a:pPr lvl="1" eaLnBrk="1" hangingPunct="1"/>
            <a:r>
              <a:rPr lang="en-US" sz="2000" smtClean="0"/>
              <a:t>Discovery data from current switches and routers</a:t>
            </a:r>
          </a:p>
          <a:p>
            <a:pPr eaLnBrk="1" hangingPunct="1"/>
            <a:r>
              <a:rPr lang="en-US" sz="2400" smtClean="0"/>
              <a:t>Identify areas of vulnerability and Risk</a:t>
            </a:r>
          </a:p>
          <a:p>
            <a:pPr lvl="1" eaLnBrk="1" hangingPunct="1"/>
            <a:r>
              <a:rPr lang="en-US" sz="2000" smtClean="0"/>
              <a:t>Single point of failure</a:t>
            </a:r>
          </a:p>
          <a:p>
            <a:pPr lvl="1" eaLnBrk="1" hangingPunct="1"/>
            <a:r>
              <a:rPr lang="en-US" sz="2000" smtClean="0"/>
              <a:t>Redundancy and Data Center locations</a:t>
            </a:r>
          </a:p>
          <a:p>
            <a:pPr lvl="1" eaLnBrk="1" hangingPunct="1"/>
            <a:r>
              <a:rPr lang="en-US" sz="2000" smtClean="0"/>
              <a:t>Environmental concerns</a:t>
            </a:r>
          </a:p>
          <a:p>
            <a:pPr eaLnBrk="1" hangingPunct="1"/>
            <a:r>
              <a:rPr lang="en-US" sz="2400" smtClean="0"/>
              <a:t>Identify the business needs</a:t>
            </a:r>
          </a:p>
          <a:p>
            <a:pPr lvl="1" eaLnBrk="1" hangingPunct="1"/>
            <a:r>
              <a:rPr lang="en-US" sz="2000" smtClean="0"/>
              <a:t>Features and solutions</a:t>
            </a:r>
          </a:p>
          <a:p>
            <a:pPr lvl="1" eaLnBrk="1" hangingPunct="1"/>
            <a:r>
              <a:rPr lang="en-US" sz="2000" smtClean="0"/>
              <a:t>Capacity considerations</a:t>
            </a:r>
          </a:p>
          <a:p>
            <a:pPr eaLnBrk="1" hangingPunct="1"/>
            <a:r>
              <a:rPr lang="en-US" sz="2400" smtClean="0"/>
              <a:t>Design the solution</a:t>
            </a:r>
          </a:p>
          <a:p>
            <a:pPr lvl="1" eaLnBrk="1" hangingPunct="1"/>
            <a:r>
              <a:rPr lang="en-US" sz="2000" smtClean="0"/>
              <a:t>Architect the solution using IETF and best practices</a:t>
            </a:r>
          </a:p>
          <a:p>
            <a:pPr lvl="1" eaLnBrk="1" hangingPunct="1"/>
            <a:r>
              <a:rPr lang="en-US" sz="2000" smtClean="0"/>
              <a:t>Follow the Plan Design Implement Operate Model</a:t>
            </a:r>
          </a:p>
          <a:p>
            <a:pPr lvl="1" eaLnBrk="1" hangingPunct="1"/>
            <a:endParaRPr lang="en-US" sz="2000" smtClean="0"/>
          </a:p>
          <a:p>
            <a:pPr eaLnBrk="1" hangingPunct="1"/>
            <a:endParaRPr lang="en-US" sz="2400" smtClean="0"/>
          </a:p>
          <a:p>
            <a:pPr eaLnBrk="1" hangingPunct="1"/>
            <a:endParaRPr lang="en-US"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1"/>
          <p:cNvSpPr>
            <a:spLocks noGrp="1"/>
          </p:cNvSpPr>
          <p:nvPr>
            <p:ph type="title"/>
          </p:nvPr>
        </p:nvSpPr>
        <p:spPr>
          <a:xfrm>
            <a:off x="457200" y="274638"/>
            <a:ext cx="8229600" cy="563562"/>
          </a:xfrm>
        </p:spPr>
        <p:txBody>
          <a:bodyPr/>
          <a:lstStyle/>
          <a:p>
            <a:pPr eaLnBrk="1" hangingPunct="1"/>
            <a:r>
              <a:rPr lang="en-US" sz="2800" smtClean="0"/>
              <a:t>Build the Core Infrastructure</a:t>
            </a:r>
          </a:p>
        </p:txBody>
      </p:sp>
      <p:sp>
        <p:nvSpPr>
          <p:cNvPr id="1031" name="TextBox 5"/>
          <p:cNvSpPr txBox="1">
            <a:spLocks noChangeArrowheads="1"/>
          </p:cNvSpPr>
          <p:nvPr/>
        </p:nvSpPr>
        <p:spPr bwMode="auto">
          <a:xfrm>
            <a:off x="381000" y="1066800"/>
            <a:ext cx="8077200" cy="369888"/>
          </a:xfrm>
          <a:prstGeom prst="rect">
            <a:avLst/>
          </a:prstGeom>
          <a:noFill/>
          <a:ln w="9525">
            <a:noFill/>
            <a:miter lim="800000"/>
            <a:headEnd/>
            <a:tailEnd/>
          </a:ln>
        </p:spPr>
        <p:txBody>
          <a:bodyPr>
            <a:spAutoFit/>
          </a:bodyPr>
          <a:lstStyle/>
          <a:p>
            <a:r>
              <a:rPr lang="en-US">
                <a:latin typeface="Calibri" pitchFamily="34" charset="0"/>
              </a:rPr>
              <a:t>Implement the core network infrastructure to support services agency migration</a:t>
            </a:r>
          </a:p>
        </p:txBody>
      </p:sp>
      <p:sp>
        <p:nvSpPr>
          <p:cNvPr id="103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1029" name="Object 5"/>
          <p:cNvGraphicFramePr>
            <a:graphicFrameLocks noChangeAspect="1"/>
          </p:cNvGraphicFramePr>
          <p:nvPr/>
        </p:nvGraphicFramePr>
        <p:xfrm>
          <a:off x="609600" y="1828800"/>
          <a:ext cx="8153400" cy="3581400"/>
        </p:xfrm>
        <a:graphic>
          <a:graphicData uri="http://schemas.openxmlformats.org/presentationml/2006/ole">
            <p:oleObj spid="_x0000_s1029" r:id="rId3" imgW="9573638" imgH="3602876" progId="">
              <p:embed/>
            </p:oleObj>
          </a:graphicData>
        </a:graphic>
      </p:graphicFrame>
      <p:sp>
        <p:nvSpPr>
          <p:cNvPr id="11" name="Cloud 10"/>
          <p:cNvSpPr/>
          <p:nvPr/>
        </p:nvSpPr>
        <p:spPr>
          <a:xfrm>
            <a:off x="2057400" y="3048000"/>
            <a:ext cx="4495800" cy="1524000"/>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75000"/>
                    <a:lumOff val="25000"/>
                  </a:schemeClr>
                </a:solidFill>
              </a:rPr>
              <a:t>IP VPN Metro Optical Ethernet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563562"/>
          </a:xfrm>
        </p:spPr>
        <p:txBody>
          <a:bodyPr/>
          <a:lstStyle/>
          <a:p>
            <a:pPr eaLnBrk="1" hangingPunct="1"/>
            <a:r>
              <a:rPr lang="en-US" sz="2800" smtClean="0"/>
              <a:t>IP SIP Connections to the agencies</a:t>
            </a:r>
          </a:p>
        </p:txBody>
      </p:sp>
      <p:sp>
        <p:nvSpPr>
          <p:cNvPr id="1433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14337" name="Object 1"/>
          <p:cNvGraphicFramePr>
            <a:graphicFrameLocks noChangeAspect="1"/>
          </p:cNvGraphicFramePr>
          <p:nvPr/>
        </p:nvGraphicFramePr>
        <p:xfrm>
          <a:off x="533400" y="1143000"/>
          <a:ext cx="8077200" cy="5410200"/>
        </p:xfrm>
        <a:graphic>
          <a:graphicData uri="http://schemas.openxmlformats.org/presentationml/2006/ole">
            <p:oleObj spid="_x0000_s14337" r:id="rId3" imgW="9573638" imgH="7039963"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sz="half" idx="4294967295"/>
          </p:nvPr>
        </p:nvSpPr>
        <p:spPr>
          <a:xfrm>
            <a:off x="381000" y="1905000"/>
            <a:ext cx="4495800" cy="1600200"/>
          </a:xfrm>
        </p:spPr>
        <p:txBody>
          <a:bodyPr rtlCol="0">
            <a:normAutofit lnSpcReduction="10000"/>
          </a:bodyPr>
          <a:lstStyle/>
          <a:p>
            <a:pPr marL="0" indent="0" eaLnBrk="1" fontAlgn="auto" hangingPunct="1">
              <a:spcAft>
                <a:spcPts val="0"/>
              </a:spcAft>
              <a:buFont typeface="Arial" pitchFamily="34" charset="0"/>
              <a:buChar char="•"/>
              <a:defRPr/>
            </a:pPr>
            <a:r>
              <a:rPr lang="en-US" sz="2000" smtClean="0"/>
              <a:t>During more than 60 years of service, Clarke M. Williams laid a foundation of leadership and integrity that will forever shape our view of how to manage the Company</a:t>
            </a:r>
            <a:r>
              <a:rPr lang="en-US" sz="1600" smtClean="0"/>
              <a:t>.</a:t>
            </a:r>
          </a:p>
        </p:txBody>
      </p:sp>
      <p:pic>
        <p:nvPicPr>
          <p:cNvPr id="130052" name="Picture 4"/>
          <p:cNvPicPr>
            <a:picLocks noChangeAspect="1" noChangeArrowheads="1"/>
          </p:cNvPicPr>
          <p:nvPr/>
        </p:nvPicPr>
        <p:blipFill>
          <a:blip r:embed="rId3" cstate="print"/>
          <a:srcRect/>
          <a:stretch>
            <a:fillRect/>
          </a:stretch>
        </p:blipFill>
        <p:spPr bwMode="auto">
          <a:xfrm>
            <a:off x="5581237" y="1908688"/>
            <a:ext cx="3137604" cy="4274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7" name="Rectangle 6"/>
          <p:cNvSpPr>
            <a:spLocks noChangeArrowheads="1"/>
          </p:cNvSpPr>
          <p:nvPr/>
        </p:nvSpPr>
        <p:spPr bwMode="auto">
          <a:xfrm>
            <a:off x="381000" y="3733800"/>
            <a:ext cx="4419600" cy="2590800"/>
          </a:xfrm>
          <a:prstGeom prst="rect">
            <a:avLst/>
          </a:prstGeom>
          <a:noFill/>
          <a:ln w="9525">
            <a:noFill/>
            <a:miter lim="800000"/>
            <a:headEnd/>
            <a:tailEnd/>
          </a:ln>
        </p:spPr>
        <p:txBody>
          <a:bodyPr/>
          <a:lstStyle/>
          <a:p>
            <a:pPr eaLnBrk="0" hangingPunct="0">
              <a:lnSpc>
                <a:spcPct val="90000"/>
              </a:lnSpc>
              <a:spcBef>
                <a:spcPct val="20000"/>
              </a:spcBef>
            </a:pPr>
            <a:r>
              <a:rPr lang="en-US" sz="2200" i="1">
                <a:latin typeface="Calibri" pitchFamily="34" charset="0"/>
              </a:rPr>
              <a:t>Mr. Williams set a lasting example for our company, both in the way he conducted business and in the way he led his life. His legacy is most clearly manifested in our Unifying Principles. These attributes are the foundation upon which our company is built.</a:t>
            </a:r>
          </a:p>
        </p:txBody>
      </p:sp>
      <p:sp>
        <p:nvSpPr>
          <p:cNvPr id="16388" name="Rectangle 2"/>
          <p:cNvSpPr>
            <a:spLocks noChangeArrowheads="1"/>
          </p:cNvSpPr>
          <p:nvPr/>
        </p:nvSpPr>
        <p:spPr bwMode="auto">
          <a:xfrm>
            <a:off x="304800" y="258763"/>
            <a:ext cx="8382000" cy="612775"/>
          </a:xfrm>
          <a:prstGeom prst="rect">
            <a:avLst/>
          </a:prstGeom>
          <a:noFill/>
          <a:ln w="9525">
            <a:noFill/>
            <a:miter lim="800000"/>
            <a:headEnd/>
            <a:tailEnd/>
          </a:ln>
        </p:spPr>
        <p:txBody>
          <a:bodyPr/>
          <a:lstStyle/>
          <a:p>
            <a:r>
              <a:rPr lang="en-US" sz="3200" b="1" i="1">
                <a:solidFill>
                  <a:srgbClr val="009900"/>
                </a:solidFill>
                <a:latin typeface="Calibri" pitchFamily="34" charset="0"/>
              </a:rPr>
              <a:t>Our History</a:t>
            </a:r>
          </a:p>
        </p:txBody>
      </p:sp>
      <p:sp>
        <p:nvSpPr>
          <p:cNvPr id="130056" name="Text Box 8"/>
          <p:cNvSpPr txBox="1">
            <a:spLocks noChangeArrowheads="1"/>
          </p:cNvSpPr>
          <p:nvPr/>
        </p:nvSpPr>
        <p:spPr bwMode="auto">
          <a:xfrm>
            <a:off x="352425" y="966788"/>
            <a:ext cx="8458200" cy="76993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fontAlgn="auto">
              <a:spcBef>
                <a:spcPts val="0"/>
              </a:spcBef>
              <a:spcAft>
                <a:spcPts val="0"/>
              </a:spcAft>
              <a:tabLst>
                <a:tab pos="5094288" algn="r"/>
              </a:tabLst>
              <a:defRPr/>
            </a:pPr>
            <a:r>
              <a:rPr lang="en-US" sz="2000">
                <a:solidFill>
                  <a:schemeClr val="tx1"/>
                </a:solidFill>
              </a:rPr>
              <a:t>“If you do the right things, success will follow.” </a:t>
            </a:r>
            <a:br>
              <a:rPr lang="en-US" sz="2000">
                <a:solidFill>
                  <a:schemeClr val="tx1"/>
                </a:solidFill>
              </a:rPr>
            </a:br>
            <a:r>
              <a:rPr lang="en-US" sz="2200">
                <a:solidFill>
                  <a:schemeClr val="tx1"/>
                </a:solidFill>
              </a:rPr>
              <a:t>– </a:t>
            </a:r>
            <a:r>
              <a:rPr lang="en-US" sz="2200" i="1">
                <a:solidFill>
                  <a:schemeClr val="tx1"/>
                </a:solidFill>
              </a:rPr>
              <a:t>Clarke M. Williams, Founder</a:t>
            </a:r>
          </a:p>
        </p:txBody>
      </p:sp>
      <p:sp>
        <p:nvSpPr>
          <p:cNvPr id="16390" name="Rectangle 6"/>
          <p:cNvSpPr txBox="1">
            <a:spLocks noGrp="1" noChangeArrowheads="1"/>
          </p:cNvSpPr>
          <p:nvPr/>
        </p:nvSpPr>
        <p:spPr bwMode="auto">
          <a:xfrm>
            <a:off x="3124200" y="6553200"/>
            <a:ext cx="2895600" cy="231775"/>
          </a:xfrm>
          <a:prstGeom prst="rect">
            <a:avLst/>
          </a:prstGeom>
          <a:noFill/>
          <a:ln w="9525">
            <a:noFill/>
            <a:miter lim="800000"/>
            <a:headEnd/>
            <a:tailEnd/>
          </a:ln>
        </p:spPr>
        <p:txBody>
          <a:bodyPr/>
          <a:lstStyle/>
          <a:p>
            <a:pPr algn="ctr"/>
            <a:fld id="{5E03FCEB-6CC2-4B42-9744-9586F73817B4}" type="slidenum">
              <a:rPr lang="en-US" sz="800" b="1" i="1">
                <a:latin typeface="Calibri" pitchFamily="34" charset="0"/>
              </a:rPr>
              <a:pPr algn="ctr"/>
              <a:t>2</a:t>
            </a:fld>
            <a:endParaRPr lang="en-US" sz="800" b="1" i="1">
              <a:latin typeface="Calibri"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228600" y="1600200"/>
            <a:ext cx="8382000" cy="376238"/>
          </a:xfrm>
          <a:prstGeom prst="rect">
            <a:avLst/>
          </a:prstGeom>
          <a:noFill/>
          <a:ln w="9525" algn="ctr">
            <a:noFill/>
            <a:miter lim="800000"/>
            <a:headEnd/>
            <a:tailEnd/>
          </a:ln>
        </p:spPr>
        <p:txBody>
          <a:bodyPr lIns="82296" tIns="36576" rIns="82296" bIns="36576">
            <a:spAutoFit/>
          </a:bodyPr>
          <a:lstStyle/>
          <a:p>
            <a:pPr algn="ctr">
              <a:lnSpc>
                <a:spcPct val="70000"/>
              </a:lnSpc>
              <a:spcBef>
                <a:spcPct val="50000"/>
              </a:spcBef>
            </a:pPr>
            <a:r>
              <a:rPr lang="en-US" sz="2800">
                <a:latin typeface="Calibri" pitchFamily="34" charset="0"/>
              </a:rPr>
              <a:t>Implementation and Transition to Service</a:t>
            </a:r>
            <a:endParaRPr lang="en-US" sz="2800">
              <a:solidFill>
                <a:schemeClr val="bg1"/>
              </a:solidFill>
              <a:latin typeface="Calibri" pitchFamily="34" charset="0"/>
            </a:endParaRPr>
          </a:p>
        </p:txBody>
      </p:sp>
      <p:sp>
        <p:nvSpPr>
          <p:cNvPr id="11264003" name="Rectangle 3"/>
          <p:cNvSpPr>
            <a:spLocks noGrp="1" noChangeArrowheads="1"/>
          </p:cNvSpPr>
          <p:nvPr>
            <p:ph type="title"/>
          </p:nvPr>
        </p:nvSpPr>
        <p:spPr>
          <a:xfrm>
            <a:off x="152400" y="152400"/>
            <a:ext cx="8610600" cy="838200"/>
          </a:xfrm>
        </p:spPr>
        <p:txBody>
          <a:bodyPr rtlCol="0">
            <a:normAutofit fontScale="90000"/>
          </a:bodyPr>
          <a:lstStyle/>
          <a:p>
            <a:pPr eaLnBrk="1" fontAlgn="auto" hangingPunct="1">
              <a:spcAft>
                <a:spcPts val="0"/>
              </a:spcAft>
              <a:defRPr/>
            </a:pPr>
            <a:r>
              <a:rPr lang="en-US" sz="3200" dirty="0">
                <a:solidFill>
                  <a:schemeClr val="bg1"/>
                </a:solidFill>
              </a:rPr>
              <a:t>AS for Service Provider</a:t>
            </a:r>
            <a:r>
              <a:rPr lang="en-US" dirty="0">
                <a:solidFill>
                  <a:schemeClr val="bg1"/>
                </a:solidFill>
              </a:rPr>
              <a:t/>
            </a:r>
            <a:br>
              <a:rPr lang="en-US" dirty="0">
                <a:solidFill>
                  <a:schemeClr val="bg1"/>
                </a:solidFill>
              </a:rPr>
            </a:br>
            <a:r>
              <a:rPr lang="en-US" sz="2800" i="1" dirty="0">
                <a:solidFill>
                  <a:schemeClr val="bg1"/>
                </a:solidFill>
              </a:rPr>
              <a:t>PDIOO Framework</a:t>
            </a:r>
          </a:p>
        </p:txBody>
      </p:sp>
      <p:grpSp>
        <p:nvGrpSpPr>
          <p:cNvPr id="45059" name="Group 6"/>
          <p:cNvGrpSpPr>
            <a:grpSpLocks/>
          </p:cNvGrpSpPr>
          <p:nvPr/>
        </p:nvGrpSpPr>
        <p:grpSpPr bwMode="auto">
          <a:xfrm>
            <a:off x="152400" y="5969000"/>
            <a:ext cx="8978900" cy="736600"/>
            <a:chOff x="96" y="2928"/>
            <a:chExt cx="5656" cy="560"/>
          </a:xfrm>
        </p:grpSpPr>
        <p:sp>
          <p:nvSpPr>
            <p:cNvPr id="11264007" name="AutoShape 7"/>
            <p:cNvSpPr>
              <a:spLocks noChangeArrowheads="1"/>
            </p:cNvSpPr>
            <p:nvPr/>
          </p:nvSpPr>
          <p:spPr bwMode="auto">
            <a:xfrm>
              <a:off x="96" y="2928"/>
              <a:ext cx="5656" cy="560"/>
            </a:xfrm>
            <a:prstGeom prst="rightArrow">
              <a:avLst>
                <a:gd name="adj1" fmla="val 47139"/>
                <a:gd name="adj2" fmla="val 23941"/>
              </a:avLst>
            </a:prstGeom>
            <a:ln>
              <a:headEnd/>
              <a:tailEnd/>
            </a:ln>
          </p:spPr>
          <p:style>
            <a:lnRef idx="0">
              <a:schemeClr val="accent1"/>
            </a:lnRef>
            <a:fillRef idx="3">
              <a:schemeClr val="accent1"/>
            </a:fillRef>
            <a:effectRef idx="3">
              <a:schemeClr val="accent1"/>
            </a:effectRef>
            <a:fontRef idx="minor">
              <a:schemeClr val="lt1"/>
            </a:fontRef>
          </p:style>
          <p:txBody>
            <a:bodyPr wrap="none" lIns="73025" tIns="36512" rIns="73025" bIns="36512" anchor="ctr"/>
            <a:lstStyle/>
            <a:p>
              <a:pPr fontAlgn="auto">
                <a:spcBef>
                  <a:spcPts val="0"/>
                </a:spcBef>
                <a:spcAft>
                  <a:spcPts val="0"/>
                </a:spcAft>
                <a:defRPr/>
              </a:pPr>
              <a:endParaRPr lang="en-US" dirty="0"/>
            </a:p>
          </p:txBody>
        </p:sp>
        <p:sp>
          <p:nvSpPr>
            <p:cNvPr id="45126" name="Line 8"/>
            <p:cNvSpPr>
              <a:spLocks noChangeShapeType="1"/>
            </p:cNvSpPr>
            <p:nvPr/>
          </p:nvSpPr>
          <p:spPr bwMode="auto">
            <a:xfrm flipH="1" flipV="1">
              <a:off x="1440" y="3088"/>
              <a:ext cx="0" cy="248"/>
            </a:xfrm>
            <a:prstGeom prst="line">
              <a:avLst/>
            </a:prstGeom>
            <a:noFill/>
            <a:ln w="9525">
              <a:solidFill>
                <a:schemeClr val="tx1"/>
              </a:solidFill>
              <a:round/>
              <a:headEnd/>
              <a:tailEnd/>
            </a:ln>
          </p:spPr>
          <p:txBody>
            <a:bodyPr lIns="73025" tIns="36512" rIns="73025" bIns="36512"/>
            <a:lstStyle/>
            <a:p>
              <a:endParaRPr lang="en-US"/>
            </a:p>
          </p:txBody>
        </p:sp>
        <p:sp>
          <p:nvSpPr>
            <p:cNvPr id="45127" name="Text Box 9"/>
            <p:cNvSpPr txBox="1">
              <a:spLocks noChangeArrowheads="1"/>
            </p:cNvSpPr>
            <p:nvPr/>
          </p:nvSpPr>
          <p:spPr bwMode="auto">
            <a:xfrm>
              <a:off x="370" y="3085"/>
              <a:ext cx="347" cy="267"/>
            </a:xfrm>
            <a:prstGeom prst="rect">
              <a:avLst/>
            </a:prstGeom>
            <a:noFill/>
            <a:ln w="9525">
              <a:noFill/>
              <a:miter lim="800000"/>
              <a:headEnd/>
              <a:tailEnd/>
            </a:ln>
          </p:spPr>
          <p:txBody>
            <a:bodyPr wrap="none" lIns="73025" tIns="36512" rIns="73025" bIns="36512">
              <a:spAutoFit/>
            </a:bodyPr>
            <a:lstStyle/>
            <a:p>
              <a:r>
                <a:rPr lang="en-GB">
                  <a:solidFill>
                    <a:srgbClr val="FFFF00"/>
                  </a:solidFill>
                  <a:latin typeface="Calibri" pitchFamily="34" charset="0"/>
                  <a:cs typeface="Times New Roman" pitchFamily="18" charset="0"/>
                </a:rPr>
                <a:t>Plan</a:t>
              </a:r>
            </a:p>
          </p:txBody>
        </p:sp>
        <p:sp>
          <p:nvSpPr>
            <p:cNvPr id="45128" name="Text Box 10"/>
            <p:cNvSpPr txBox="1">
              <a:spLocks noChangeArrowheads="1"/>
            </p:cNvSpPr>
            <p:nvPr/>
          </p:nvSpPr>
          <p:spPr bwMode="auto">
            <a:xfrm>
              <a:off x="1842" y="3085"/>
              <a:ext cx="491" cy="267"/>
            </a:xfrm>
            <a:prstGeom prst="rect">
              <a:avLst/>
            </a:prstGeom>
            <a:noFill/>
            <a:ln w="9525">
              <a:noFill/>
              <a:miter lim="800000"/>
              <a:headEnd/>
              <a:tailEnd/>
            </a:ln>
          </p:spPr>
          <p:txBody>
            <a:bodyPr wrap="none" lIns="73025" tIns="36512" rIns="73025" bIns="36512">
              <a:spAutoFit/>
            </a:bodyPr>
            <a:lstStyle/>
            <a:p>
              <a:r>
                <a:rPr lang="en-GB">
                  <a:solidFill>
                    <a:srgbClr val="FFFF00"/>
                  </a:solidFill>
                  <a:latin typeface="Calibri" pitchFamily="34" charset="0"/>
                  <a:cs typeface="Times New Roman" pitchFamily="18" charset="0"/>
                </a:rPr>
                <a:t>Design</a:t>
              </a:r>
            </a:p>
          </p:txBody>
        </p:sp>
        <p:sp>
          <p:nvSpPr>
            <p:cNvPr id="45129" name="Text Box 11"/>
            <p:cNvSpPr txBox="1">
              <a:spLocks noChangeArrowheads="1"/>
            </p:cNvSpPr>
            <p:nvPr/>
          </p:nvSpPr>
          <p:spPr bwMode="auto">
            <a:xfrm>
              <a:off x="3066" y="3076"/>
              <a:ext cx="741" cy="267"/>
            </a:xfrm>
            <a:prstGeom prst="rect">
              <a:avLst/>
            </a:prstGeom>
            <a:noFill/>
            <a:ln w="9525">
              <a:noFill/>
              <a:miter lim="800000"/>
              <a:headEnd/>
              <a:tailEnd/>
            </a:ln>
          </p:spPr>
          <p:txBody>
            <a:bodyPr wrap="none" lIns="73025" tIns="36512" rIns="73025" bIns="36512">
              <a:spAutoFit/>
            </a:bodyPr>
            <a:lstStyle/>
            <a:p>
              <a:r>
                <a:rPr lang="en-GB">
                  <a:solidFill>
                    <a:srgbClr val="FFFF00"/>
                  </a:solidFill>
                  <a:latin typeface="Calibri" pitchFamily="34" charset="0"/>
                  <a:cs typeface="Times New Roman" pitchFamily="18" charset="0"/>
                </a:rPr>
                <a:t>Implement</a:t>
              </a:r>
            </a:p>
          </p:txBody>
        </p:sp>
        <p:sp>
          <p:nvSpPr>
            <p:cNvPr id="45130" name="Text Box 12"/>
            <p:cNvSpPr txBox="1">
              <a:spLocks noChangeArrowheads="1"/>
            </p:cNvSpPr>
            <p:nvPr/>
          </p:nvSpPr>
          <p:spPr bwMode="auto">
            <a:xfrm>
              <a:off x="4224" y="3076"/>
              <a:ext cx="623" cy="267"/>
            </a:xfrm>
            <a:prstGeom prst="rect">
              <a:avLst/>
            </a:prstGeom>
            <a:noFill/>
            <a:ln w="9525">
              <a:noFill/>
              <a:miter lim="800000"/>
              <a:headEnd/>
              <a:tailEnd/>
            </a:ln>
          </p:spPr>
          <p:txBody>
            <a:bodyPr wrap="none" lIns="73025" tIns="36512" rIns="73025" bIns="36512">
              <a:spAutoFit/>
            </a:bodyPr>
            <a:lstStyle/>
            <a:p>
              <a:r>
                <a:rPr lang="en-GB">
                  <a:solidFill>
                    <a:srgbClr val="FFFF00"/>
                  </a:solidFill>
                  <a:latin typeface="Calibri" pitchFamily="34" charset="0"/>
                  <a:cs typeface="Times New Roman" pitchFamily="18" charset="0"/>
                </a:rPr>
                <a:t>Optimize</a:t>
              </a:r>
            </a:p>
          </p:txBody>
        </p:sp>
        <p:sp>
          <p:nvSpPr>
            <p:cNvPr id="45131" name="Line 13"/>
            <p:cNvSpPr>
              <a:spLocks noChangeShapeType="1"/>
            </p:cNvSpPr>
            <p:nvPr/>
          </p:nvSpPr>
          <p:spPr bwMode="auto">
            <a:xfrm flipH="1" flipV="1">
              <a:off x="4168" y="3088"/>
              <a:ext cx="0" cy="248"/>
            </a:xfrm>
            <a:prstGeom prst="line">
              <a:avLst/>
            </a:prstGeom>
            <a:noFill/>
            <a:ln w="9525">
              <a:solidFill>
                <a:schemeClr val="tx1"/>
              </a:solidFill>
              <a:round/>
              <a:headEnd/>
              <a:tailEnd/>
            </a:ln>
          </p:spPr>
          <p:txBody>
            <a:bodyPr lIns="73025" tIns="36512" rIns="73025" bIns="36512"/>
            <a:lstStyle/>
            <a:p>
              <a:endParaRPr lang="en-US"/>
            </a:p>
          </p:txBody>
        </p:sp>
        <p:sp>
          <p:nvSpPr>
            <p:cNvPr id="45132" name="Line 14"/>
            <p:cNvSpPr>
              <a:spLocks noChangeShapeType="1"/>
            </p:cNvSpPr>
            <p:nvPr/>
          </p:nvSpPr>
          <p:spPr bwMode="auto">
            <a:xfrm flipH="1" flipV="1">
              <a:off x="2816" y="3088"/>
              <a:ext cx="0" cy="248"/>
            </a:xfrm>
            <a:prstGeom prst="line">
              <a:avLst/>
            </a:prstGeom>
            <a:noFill/>
            <a:ln w="9525">
              <a:solidFill>
                <a:schemeClr val="tx1"/>
              </a:solidFill>
              <a:round/>
              <a:headEnd/>
              <a:tailEnd/>
            </a:ln>
          </p:spPr>
          <p:txBody>
            <a:bodyPr lIns="73025" tIns="36512" rIns="73025" bIns="36512"/>
            <a:lstStyle/>
            <a:p>
              <a:endParaRPr lang="en-US"/>
            </a:p>
          </p:txBody>
        </p:sp>
      </p:grpSp>
      <p:sp>
        <p:nvSpPr>
          <p:cNvPr id="11264015" name="Rectangle 15"/>
          <p:cNvSpPr>
            <a:spLocks noChangeArrowheads="1"/>
          </p:cNvSpPr>
          <p:nvPr/>
        </p:nvSpPr>
        <p:spPr bwMode="auto">
          <a:xfrm>
            <a:off x="220663" y="4940300"/>
            <a:ext cx="1836737" cy="3937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Migration Strategy</a:t>
            </a:r>
          </a:p>
        </p:txBody>
      </p:sp>
      <p:sp>
        <p:nvSpPr>
          <p:cNvPr id="11264016" name="Rectangle 16"/>
          <p:cNvSpPr>
            <a:spLocks noChangeArrowheads="1"/>
          </p:cNvSpPr>
          <p:nvPr/>
        </p:nvSpPr>
        <p:spPr bwMode="auto">
          <a:xfrm>
            <a:off x="220663" y="4484688"/>
            <a:ext cx="1836737" cy="3937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Network Architecture</a:t>
            </a:r>
          </a:p>
          <a:p>
            <a:pPr algn="ctr" fontAlgn="auto">
              <a:spcBef>
                <a:spcPts val="0"/>
              </a:spcBef>
              <a:spcAft>
                <a:spcPts val="0"/>
              </a:spcAft>
              <a:defRPr/>
            </a:pPr>
            <a:r>
              <a:rPr lang="en-GB" sz="1200" dirty="0">
                <a:solidFill>
                  <a:schemeClr val="bg1"/>
                </a:solidFill>
              </a:rPr>
              <a:t>Strategy/Review</a:t>
            </a:r>
          </a:p>
        </p:txBody>
      </p:sp>
      <p:sp>
        <p:nvSpPr>
          <p:cNvPr id="11264017" name="Rectangle 17"/>
          <p:cNvSpPr>
            <a:spLocks noChangeArrowheads="1"/>
          </p:cNvSpPr>
          <p:nvPr/>
        </p:nvSpPr>
        <p:spPr bwMode="auto">
          <a:xfrm>
            <a:off x="220663" y="4030663"/>
            <a:ext cx="1836737" cy="3937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Network Reliability</a:t>
            </a:r>
          </a:p>
          <a:p>
            <a:pPr algn="ctr" fontAlgn="auto">
              <a:spcBef>
                <a:spcPts val="0"/>
              </a:spcBef>
              <a:spcAft>
                <a:spcPts val="0"/>
              </a:spcAft>
              <a:defRPr/>
            </a:pPr>
            <a:r>
              <a:rPr lang="en-GB" sz="1200" dirty="0">
                <a:solidFill>
                  <a:schemeClr val="bg1"/>
                </a:solidFill>
              </a:rPr>
              <a:t>Improvement Analysis</a:t>
            </a:r>
          </a:p>
        </p:txBody>
      </p:sp>
      <p:sp>
        <p:nvSpPr>
          <p:cNvPr id="11264018" name="Rectangle 18"/>
          <p:cNvSpPr>
            <a:spLocks noChangeArrowheads="1"/>
          </p:cNvSpPr>
          <p:nvPr/>
        </p:nvSpPr>
        <p:spPr bwMode="auto">
          <a:xfrm>
            <a:off x="220663" y="3575050"/>
            <a:ext cx="1836737" cy="3937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Operational Readiness</a:t>
            </a:r>
          </a:p>
          <a:p>
            <a:pPr algn="ctr" fontAlgn="auto">
              <a:spcBef>
                <a:spcPts val="0"/>
              </a:spcBef>
              <a:spcAft>
                <a:spcPts val="0"/>
              </a:spcAft>
              <a:defRPr/>
            </a:pPr>
            <a:r>
              <a:rPr lang="en-GB" sz="1200" dirty="0">
                <a:solidFill>
                  <a:schemeClr val="bg1"/>
                </a:solidFill>
              </a:rPr>
              <a:t>Assessment</a:t>
            </a:r>
          </a:p>
        </p:txBody>
      </p:sp>
      <p:sp>
        <p:nvSpPr>
          <p:cNvPr id="11264021" name="Rectangle 21"/>
          <p:cNvSpPr>
            <a:spLocks noChangeArrowheads="1"/>
          </p:cNvSpPr>
          <p:nvPr/>
        </p:nvSpPr>
        <p:spPr bwMode="auto">
          <a:xfrm>
            <a:off x="2438400" y="4940300"/>
            <a:ext cx="1836738" cy="393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Detailed Design</a:t>
            </a:r>
          </a:p>
          <a:p>
            <a:pPr algn="ctr" fontAlgn="auto">
              <a:spcBef>
                <a:spcPts val="0"/>
              </a:spcBef>
              <a:spcAft>
                <a:spcPts val="0"/>
              </a:spcAft>
              <a:defRPr/>
            </a:pPr>
            <a:r>
              <a:rPr lang="en-GB" sz="1200" dirty="0">
                <a:solidFill>
                  <a:schemeClr val="bg1"/>
                </a:solidFill>
              </a:rPr>
              <a:t>Development</a:t>
            </a:r>
          </a:p>
        </p:txBody>
      </p:sp>
      <p:sp>
        <p:nvSpPr>
          <p:cNvPr id="11264022" name="Rectangle 22"/>
          <p:cNvSpPr>
            <a:spLocks noChangeArrowheads="1"/>
          </p:cNvSpPr>
          <p:nvPr/>
        </p:nvSpPr>
        <p:spPr bwMode="auto">
          <a:xfrm>
            <a:off x="2438400" y="4486275"/>
            <a:ext cx="1836738" cy="393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Detailed</a:t>
            </a:r>
            <a:r>
              <a:rPr lang="en-GB" sz="1200" dirty="0"/>
              <a:t> </a:t>
            </a:r>
            <a:r>
              <a:rPr lang="en-GB" sz="1200" dirty="0">
                <a:solidFill>
                  <a:schemeClr val="bg1"/>
                </a:solidFill>
              </a:rPr>
              <a:t>Design</a:t>
            </a:r>
            <a:r>
              <a:rPr lang="en-GB" sz="1200" dirty="0"/>
              <a:t> </a:t>
            </a:r>
          </a:p>
          <a:p>
            <a:pPr algn="ctr" fontAlgn="auto">
              <a:spcBef>
                <a:spcPts val="0"/>
              </a:spcBef>
              <a:spcAft>
                <a:spcPts val="0"/>
              </a:spcAft>
              <a:defRPr/>
            </a:pPr>
            <a:r>
              <a:rPr lang="en-GB" sz="1200" dirty="0">
                <a:solidFill>
                  <a:schemeClr val="bg1"/>
                </a:solidFill>
              </a:rPr>
              <a:t>Review</a:t>
            </a:r>
          </a:p>
        </p:txBody>
      </p:sp>
      <p:sp>
        <p:nvSpPr>
          <p:cNvPr id="11264024" name="Rectangle 24"/>
          <p:cNvSpPr>
            <a:spLocks noChangeArrowheads="1"/>
          </p:cNvSpPr>
          <p:nvPr/>
        </p:nvSpPr>
        <p:spPr bwMode="auto">
          <a:xfrm>
            <a:off x="2438400" y="4038600"/>
            <a:ext cx="1836738" cy="3809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Design Validation</a:t>
            </a:r>
          </a:p>
        </p:txBody>
      </p:sp>
      <p:sp>
        <p:nvSpPr>
          <p:cNvPr id="11264026" name="Rectangle 26"/>
          <p:cNvSpPr>
            <a:spLocks noChangeArrowheads="1"/>
          </p:cNvSpPr>
          <p:nvPr/>
        </p:nvSpPr>
        <p:spPr bwMode="auto">
          <a:xfrm>
            <a:off x="4640263" y="4940300"/>
            <a:ext cx="1836737" cy="3937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Implementation</a:t>
            </a:r>
          </a:p>
        </p:txBody>
      </p:sp>
      <p:sp>
        <p:nvSpPr>
          <p:cNvPr id="11264027" name="Rectangle 27"/>
          <p:cNvSpPr>
            <a:spLocks noChangeArrowheads="1"/>
          </p:cNvSpPr>
          <p:nvPr/>
        </p:nvSpPr>
        <p:spPr bwMode="auto">
          <a:xfrm>
            <a:off x="4640263" y="4484688"/>
            <a:ext cx="1836737" cy="3937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Implementation Plan</a:t>
            </a:r>
          </a:p>
          <a:p>
            <a:pPr algn="ctr" fontAlgn="auto">
              <a:spcBef>
                <a:spcPts val="0"/>
              </a:spcBef>
              <a:spcAft>
                <a:spcPts val="0"/>
              </a:spcAft>
              <a:defRPr/>
            </a:pPr>
            <a:r>
              <a:rPr lang="en-GB" sz="1200" dirty="0">
                <a:solidFill>
                  <a:schemeClr val="bg1"/>
                </a:solidFill>
              </a:rPr>
              <a:t>Development</a:t>
            </a:r>
          </a:p>
        </p:txBody>
      </p:sp>
      <p:sp>
        <p:nvSpPr>
          <p:cNvPr id="11264028" name="Rectangle 28"/>
          <p:cNvSpPr>
            <a:spLocks noChangeArrowheads="1"/>
          </p:cNvSpPr>
          <p:nvPr/>
        </p:nvSpPr>
        <p:spPr bwMode="auto">
          <a:xfrm>
            <a:off x="4640263" y="4030663"/>
            <a:ext cx="1836737" cy="3937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Implementation Plan</a:t>
            </a:r>
          </a:p>
          <a:p>
            <a:pPr algn="ctr" fontAlgn="auto">
              <a:spcBef>
                <a:spcPts val="0"/>
              </a:spcBef>
              <a:spcAft>
                <a:spcPts val="0"/>
              </a:spcAft>
              <a:defRPr/>
            </a:pPr>
            <a:r>
              <a:rPr lang="en-GB" sz="1200" dirty="0">
                <a:solidFill>
                  <a:schemeClr val="bg1"/>
                </a:solidFill>
              </a:rPr>
              <a:t>Review</a:t>
            </a:r>
          </a:p>
        </p:txBody>
      </p:sp>
      <p:sp>
        <p:nvSpPr>
          <p:cNvPr id="11264029" name="Rectangle 29"/>
          <p:cNvSpPr>
            <a:spLocks noChangeArrowheads="1"/>
          </p:cNvSpPr>
          <p:nvPr/>
        </p:nvSpPr>
        <p:spPr bwMode="auto">
          <a:xfrm>
            <a:off x="4640263" y="3575050"/>
            <a:ext cx="1836737" cy="3937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Acceptance Test Plan</a:t>
            </a:r>
          </a:p>
          <a:p>
            <a:pPr algn="ctr" fontAlgn="auto">
              <a:spcBef>
                <a:spcPts val="0"/>
              </a:spcBef>
              <a:spcAft>
                <a:spcPts val="0"/>
              </a:spcAft>
              <a:defRPr/>
            </a:pPr>
            <a:r>
              <a:rPr lang="en-GB" sz="1200" dirty="0">
                <a:solidFill>
                  <a:schemeClr val="bg1"/>
                </a:solidFill>
              </a:rPr>
              <a:t>Review</a:t>
            </a:r>
          </a:p>
        </p:txBody>
      </p:sp>
      <p:sp>
        <p:nvSpPr>
          <p:cNvPr id="11264030" name="Rectangle 30"/>
          <p:cNvSpPr>
            <a:spLocks noChangeArrowheads="1"/>
          </p:cNvSpPr>
          <p:nvPr/>
        </p:nvSpPr>
        <p:spPr bwMode="auto">
          <a:xfrm>
            <a:off x="4640263" y="3121025"/>
            <a:ext cx="1836737" cy="3937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Acceptance Test Plan</a:t>
            </a:r>
          </a:p>
          <a:p>
            <a:pPr algn="ctr" fontAlgn="auto">
              <a:spcBef>
                <a:spcPts val="0"/>
              </a:spcBef>
              <a:spcAft>
                <a:spcPts val="0"/>
              </a:spcAft>
              <a:defRPr/>
            </a:pPr>
            <a:r>
              <a:rPr lang="en-GB" sz="1200" dirty="0">
                <a:solidFill>
                  <a:schemeClr val="bg1"/>
                </a:solidFill>
              </a:rPr>
              <a:t>Development</a:t>
            </a:r>
          </a:p>
        </p:txBody>
      </p:sp>
      <p:sp>
        <p:nvSpPr>
          <p:cNvPr id="11264032" name="Rectangle 32"/>
          <p:cNvSpPr>
            <a:spLocks noChangeArrowheads="1"/>
          </p:cNvSpPr>
          <p:nvPr/>
        </p:nvSpPr>
        <p:spPr bwMode="auto">
          <a:xfrm>
            <a:off x="228600" y="5791200"/>
            <a:ext cx="8534400" cy="2286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73025" tIns="36512" rIns="73025" bIns="36512" anchor="ctr"/>
          <a:lstStyle/>
          <a:p>
            <a:pPr algn="ctr" fontAlgn="auto">
              <a:spcBef>
                <a:spcPts val="0"/>
              </a:spcBef>
              <a:spcAft>
                <a:spcPts val="0"/>
              </a:spcAft>
              <a:defRPr/>
            </a:pPr>
            <a:r>
              <a:rPr lang="en-GB" sz="1400" dirty="0"/>
              <a:t>Operations Teams Performance Management and Service Management</a:t>
            </a:r>
          </a:p>
        </p:txBody>
      </p:sp>
      <p:sp>
        <p:nvSpPr>
          <p:cNvPr id="11264033" name="Rectangle 33"/>
          <p:cNvSpPr>
            <a:spLocks noChangeArrowheads="1"/>
          </p:cNvSpPr>
          <p:nvPr/>
        </p:nvSpPr>
        <p:spPr bwMode="auto">
          <a:xfrm>
            <a:off x="6926263" y="4940300"/>
            <a:ext cx="1836737" cy="3937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Key Performance Measures</a:t>
            </a:r>
          </a:p>
        </p:txBody>
      </p:sp>
      <p:sp>
        <p:nvSpPr>
          <p:cNvPr id="11264034" name="Rectangle 34"/>
          <p:cNvSpPr>
            <a:spLocks noChangeArrowheads="1"/>
          </p:cNvSpPr>
          <p:nvPr/>
        </p:nvSpPr>
        <p:spPr bwMode="auto">
          <a:xfrm>
            <a:off x="6926263" y="4484688"/>
            <a:ext cx="1836737" cy="3937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Operations </a:t>
            </a:r>
          </a:p>
          <a:p>
            <a:pPr algn="ctr" fontAlgn="auto">
              <a:spcBef>
                <a:spcPts val="0"/>
              </a:spcBef>
              <a:spcAft>
                <a:spcPts val="0"/>
              </a:spcAft>
              <a:defRPr/>
            </a:pPr>
            <a:r>
              <a:rPr lang="en-GB" sz="1200" dirty="0">
                <a:solidFill>
                  <a:schemeClr val="bg1"/>
                </a:solidFill>
              </a:rPr>
              <a:t>Management</a:t>
            </a:r>
          </a:p>
        </p:txBody>
      </p:sp>
      <p:sp>
        <p:nvSpPr>
          <p:cNvPr id="11264035" name="Rectangle 35"/>
          <p:cNvSpPr>
            <a:spLocks noChangeArrowheads="1"/>
          </p:cNvSpPr>
          <p:nvPr/>
        </p:nvSpPr>
        <p:spPr bwMode="auto">
          <a:xfrm>
            <a:off x="6926263" y="4029075"/>
            <a:ext cx="1836737" cy="3937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Lifecycle Management</a:t>
            </a:r>
          </a:p>
        </p:txBody>
      </p:sp>
      <p:sp>
        <p:nvSpPr>
          <p:cNvPr id="11264036" name="Rectangle 36"/>
          <p:cNvSpPr>
            <a:spLocks noChangeArrowheads="1"/>
          </p:cNvSpPr>
          <p:nvPr/>
        </p:nvSpPr>
        <p:spPr bwMode="auto">
          <a:xfrm>
            <a:off x="6926263" y="3573463"/>
            <a:ext cx="1836737" cy="3937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Software Strategy</a:t>
            </a:r>
          </a:p>
        </p:txBody>
      </p:sp>
      <p:sp>
        <p:nvSpPr>
          <p:cNvPr id="11264037" name="Rectangle 37"/>
          <p:cNvSpPr>
            <a:spLocks noChangeArrowheads="1"/>
          </p:cNvSpPr>
          <p:nvPr/>
        </p:nvSpPr>
        <p:spPr bwMode="auto">
          <a:xfrm>
            <a:off x="6926263" y="3117850"/>
            <a:ext cx="1836737" cy="3937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Performance Engineering</a:t>
            </a:r>
          </a:p>
          <a:p>
            <a:pPr algn="ctr" fontAlgn="auto">
              <a:spcBef>
                <a:spcPts val="0"/>
              </a:spcBef>
              <a:spcAft>
                <a:spcPts val="0"/>
              </a:spcAft>
              <a:defRPr/>
            </a:pPr>
            <a:r>
              <a:rPr lang="en-GB" sz="1200" dirty="0">
                <a:solidFill>
                  <a:schemeClr val="bg1"/>
                </a:solidFill>
              </a:rPr>
              <a:t>&amp; Optimization</a:t>
            </a:r>
          </a:p>
        </p:txBody>
      </p:sp>
      <p:sp>
        <p:nvSpPr>
          <p:cNvPr id="11264038" name="Rectangle 38"/>
          <p:cNvSpPr>
            <a:spLocks noChangeArrowheads="1"/>
          </p:cNvSpPr>
          <p:nvPr/>
        </p:nvSpPr>
        <p:spPr bwMode="auto">
          <a:xfrm>
            <a:off x="6926263" y="2662238"/>
            <a:ext cx="1836737" cy="3937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Performance Monitoring</a:t>
            </a:r>
          </a:p>
        </p:txBody>
      </p:sp>
      <p:sp>
        <p:nvSpPr>
          <p:cNvPr id="11264041" name="Rectangle 41"/>
          <p:cNvSpPr>
            <a:spLocks noChangeArrowheads="1"/>
          </p:cNvSpPr>
          <p:nvPr/>
        </p:nvSpPr>
        <p:spPr bwMode="auto">
          <a:xfrm>
            <a:off x="228600" y="5486400"/>
            <a:ext cx="6400800" cy="2286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73025" tIns="36512" rIns="73025" bIns="36512" anchor="ctr"/>
          <a:lstStyle/>
          <a:p>
            <a:pPr algn="ctr" fontAlgn="auto">
              <a:spcBef>
                <a:spcPts val="0"/>
              </a:spcBef>
              <a:spcAft>
                <a:spcPts val="0"/>
              </a:spcAft>
              <a:defRPr/>
            </a:pPr>
            <a:r>
              <a:rPr lang="en-GB" sz="1400" dirty="0"/>
              <a:t>Deployment Engineering and Project Management Support Teams</a:t>
            </a:r>
          </a:p>
        </p:txBody>
      </p:sp>
      <p:sp>
        <p:nvSpPr>
          <p:cNvPr id="11264042" name="Rectangle 42"/>
          <p:cNvSpPr>
            <a:spLocks noChangeArrowheads="1"/>
          </p:cNvSpPr>
          <p:nvPr/>
        </p:nvSpPr>
        <p:spPr bwMode="auto">
          <a:xfrm>
            <a:off x="2438400" y="3581400"/>
            <a:ext cx="1836738"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73025" tIns="36512" rIns="73025" bIns="36512" anchor="ctr"/>
          <a:lstStyle/>
          <a:p>
            <a:pPr algn="ctr" fontAlgn="auto">
              <a:spcBef>
                <a:spcPts val="0"/>
              </a:spcBef>
              <a:spcAft>
                <a:spcPts val="0"/>
              </a:spcAft>
              <a:defRPr/>
            </a:pPr>
            <a:r>
              <a:rPr lang="en-GB" sz="1200" dirty="0">
                <a:solidFill>
                  <a:schemeClr val="bg1"/>
                </a:solidFill>
              </a:rPr>
              <a:t>Architecture</a:t>
            </a:r>
          </a:p>
          <a:p>
            <a:pPr algn="ctr" fontAlgn="auto">
              <a:spcBef>
                <a:spcPts val="0"/>
              </a:spcBef>
              <a:spcAft>
                <a:spcPts val="0"/>
              </a:spcAft>
              <a:defRPr/>
            </a:pPr>
            <a:r>
              <a:rPr lang="en-GB" sz="1200" dirty="0">
                <a:solidFill>
                  <a:schemeClr val="bg1"/>
                </a:solidFill>
              </a:rPr>
              <a:t>Design</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52400"/>
            <a:ext cx="8229600" cy="457200"/>
          </a:xfrm>
        </p:spPr>
        <p:txBody>
          <a:bodyPr/>
          <a:lstStyle/>
          <a:p>
            <a:pPr eaLnBrk="1" hangingPunct="1"/>
            <a:r>
              <a:rPr lang="en-US" sz="2800" smtClean="0"/>
              <a:t>Technology Refresh Timeline</a:t>
            </a:r>
          </a:p>
        </p:txBody>
      </p:sp>
      <p:sp>
        <p:nvSpPr>
          <p:cNvPr id="47106" name="Content Placeholder 2"/>
          <p:cNvSpPr>
            <a:spLocks noGrp="1"/>
          </p:cNvSpPr>
          <p:nvPr>
            <p:ph idx="1"/>
          </p:nvPr>
        </p:nvSpPr>
        <p:spPr>
          <a:xfrm>
            <a:off x="457200" y="685800"/>
            <a:ext cx="8229600" cy="5943600"/>
          </a:xfrm>
        </p:spPr>
        <p:txBody>
          <a:bodyPr/>
          <a:lstStyle/>
          <a:p>
            <a:pPr eaLnBrk="1" hangingPunct="1">
              <a:buFont typeface="Arial" charset="0"/>
              <a:buNone/>
            </a:pPr>
            <a:r>
              <a:rPr lang="en-US" sz="1600" smtClean="0"/>
              <a:t>Network</a:t>
            </a:r>
          </a:p>
          <a:p>
            <a:pPr eaLnBrk="1" hangingPunct="1"/>
            <a:r>
              <a:rPr lang="en-US" sz="1600" smtClean="0"/>
              <a:t>Network Discovery </a:t>
            </a:r>
            <a:r>
              <a:rPr lang="en-US" sz="1600" b="1" smtClean="0"/>
              <a:t>July 9-27</a:t>
            </a:r>
          </a:p>
          <a:p>
            <a:pPr eaLnBrk="1" hangingPunct="1"/>
            <a:r>
              <a:rPr lang="en-US" sz="1600" smtClean="0"/>
              <a:t>Review and Analysis of the network discovery findings </a:t>
            </a:r>
            <a:r>
              <a:rPr lang="en-US" sz="1600" b="1" smtClean="0"/>
              <a:t>August 6-21</a:t>
            </a:r>
          </a:p>
          <a:p>
            <a:pPr eaLnBrk="1" hangingPunct="1"/>
            <a:r>
              <a:rPr lang="en-US" sz="1600" smtClean="0"/>
              <a:t>Identify network users (voice/data migration) </a:t>
            </a:r>
            <a:r>
              <a:rPr lang="en-US" sz="1600" b="1" smtClean="0"/>
              <a:t>August 6-24</a:t>
            </a:r>
          </a:p>
          <a:p>
            <a:pPr eaLnBrk="1" hangingPunct="1"/>
            <a:r>
              <a:rPr lang="en-US" sz="1600" smtClean="0"/>
              <a:t>Design the required network capacity </a:t>
            </a:r>
            <a:r>
              <a:rPr lang="en-US" sz="1600" b="1" smtClean="0"/>
              <a:t>August 28-September 14</a:t>
            </a:r>
          </a:p>
          <a:p>
            <a:pPr eaLnBrk="1" hangingPunct="1"/>
            <a:r>
              <a:rPr lang="en-US" sz="1600" smtClean="0"/>
              <a:t>Collect input from the State’s representative’s/stakeholders for prioritization </a:t>
            </a:r>
            <a:r>
              <a:rPr lang="en-US" sz="1600" b="1" smtClean="0"/>
              <a:t>August 27-31</a:t>
            </a:r>
          </a:p>
          <a:p>
            <a:pPr eaLnBrk="1" hangingPunct="1"/>
            <a:r>
              <a:rPr lang="en-US" sz="1600" smtClean="0"/>
              <a:t>Place network orders for core network infrastructure </a:t>
            </a:r>
            <a:r>
              <a:rPr lang="en-US" sz="1600" b="1" smtClean="0"/>
              <a:t>September 7</a:t>
            </a:r>
          </a:p>
          <a:p>
            <a:pPr eaLnBrk="1" hangingPunct="1">
              <a:buFont typeface="Arial" charset="0"/>
              <a:buNone/>
            </a:pPr>
            <a:endParaRPr lang="en-US" sz="1600" smtClean="0"/>
          </a:p>
          <a:p>
            <a:pPr eaLnBrk="1" hangingPunct="1">
              <a:buFont typeface="Arial" charset="0"/>
              <a:buNone/>
            </a:pPr>
            <a:r>
              <a:rPr lang="en-US" sz="1600" smtClean="0"/>
              <a:t>Voice</a:t>
            </a:r>
          </a:p>
          <a:p>
            <a:pPr eaLnBrk="1" hangingPunct="1"/>
            <a:r>
              <a:rPr lang="en-US" sz="1600" smtClean="0"/>
              <a:t>Assume responsibility for current voice systems. </a:t>
            </a:r>
            <a:r>
              <a:rPr lang="en-US" sz="1600" b="1" smtClean="0"/>
              <a:t>July 31</a:t>
            </a:r>
          </a:p>
          <a:p>
            <a:pPr eaLnBrk="1" hangingPunct="1"/>
            <a:r>
              <a:rPr lang="en-US" sz="1600" smtClean="0"/>
              <a:t>Assess the potential concerns and shortfalls for the existing voice systems </a:t>
            </a:r>
            <a:r>
              <a:rPr lang="en-US" sz="1600" b="1" smtClean="0"/>
              <a:t>July 23-August 17</a:t>
            </a:r>
          </a:p>
          <a:p>
            <a:pPr eaLnBrk="1" hangingPunct="1"/>
            <a:r>
              <a:rPr lang="en-US" sz="1600" smtClean="0"/>
              <a:t>Use the discovery information to evaluate the  functionality, usability, reliability, and potential problems the systems might have. </a:t>
            </a:r>
            <a:r>
              <a:rPr lang="en-US" sz="1600" b="1" smtClean="0"/>
              <a:t>On-going</a:t>
            </a:r>
          </a:p>
          <a:p>
            <a:pPr eaLnBrk="1" hangingPunct="1"/>
            <a:r>
              <a:rPr lang="en-US" sz="1600" smtClean="0"/>
              <a:t>Identify the system as Critical-High-Medium or Low Risk-</a:t>
            </a:r>
            <a:r>
              <a:rPr lang="en-US" sz="1600" b="1" smtClean="0"/>
              <a:t>Complete</a:t>
            </a:r>
          </a:p>
          <a:p>
            <a:pPr eaLnBrk="1" hangingPunct="1"/>
            <a:r>
              <a:rPr lang="en-US" sz="1600" smtClean="0"/>
              <a:t>Develop the platform/system solution </a:t>
            </a:r>
            <a:r>
              <a:rPr lang="en-US" sz="1600" b="1" smtClean="0"/>
              <a:t>September 7-28</a:t>
            </a:r>
          </a:p>
          <a:p>
            <a:pPr eaLnBrk="1" hangingPunct="1"/>
            <a:r>
              <a:rPr lang="en-US" sz="1600" smtClean="0"/>
              <a:t>Develop the migration plan and resources </a:t>
            </a:r>
            <a:r>
              <a:rPr lang="en-US" sz="1600" b="1" smtClean="0"/>
              <a:t>September 7-28</a:t>
            </a:r>
          </a:p>
          <a:p>
            <a:pPr eaLnBrk="1" hangingPunct="1"/>
            <a:r>
              <a:rPr lang="en-US" sz="1600" smtClean="0"/>
              <a:t>Implementation of the core phone system </a:t>
            </a:r>
            <a:r>
              <a:rPr lang="en-US" sz="1600" b="1" smtClean="0"/>
              <a:t>October 1-November 20</a:t>
            </a:r>
          </a:p>
          <a:p>
            <a:pPr eaLnBrk="1" hangingPunct="1"/>
            <a:r>
              <a:rPr lang="en-US" sz="1600" smtClean="0"/>
              <a:t>CenturyLink will have the core phone system installed </a:t>
            </a:r>
            <a:r>
              <a:rPr lang="en-US" sz="1600" b="1" smtClean="0"/>
              <a:t>within 90 days </a:t>
            </a:r>
            <a:r>
              <a:rPr lang="en-US" sz="1600" smtClean="0"/>
              <a:t>of the network portion being completed.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152400"/>
            <a:ext cx="8229600" cy="457200"/>
          </a:xfrm>
        </p:spPr>
        <p:txBody>
          <a:bodyPr/>
          <a:lstStyle/>
          <a:p>
            <a:pPr eaLnBrk="1" hangingPunct="1"/>
            <a:r>
              <a:rPr lang="en-US" sz="2800" smtClean="0"/>
              <a:t>Technology Refresh Timeline</a:t>
            </a:r>
          </a:p>
        </p:txBody>
      </p:sp>
      <p:sp>
        <p:nvSpPr>
          <p:cNvPr id="48130" name="Content Placeholder 2"/>
          <p:cNvSpPr>
            <a:spLocks noGrp="1"/>
          </p:cNvSpPr>
          <p:nvPr>
            <p:ph idx="1"/>
          </p:nvPr>
        </p:nvSpPr>
        <p:spPr>
          <a:xfrm>
            <a:off x="457200" y="685800"/>
            <a:ext cx="8229600" cy="5943600"/>
          </a:xfrm>
        </p:spPr>
        <p:txBody>
          <a:bodyPr/>
          <a:lstStyle/>
          <a:p>
            <a:pPr eaLnBrk="1" hangingPunct="1">
              <a:buFont typeface="Arial" charset="0"/>
              <a:buNone/>
            </a:pPr>
            <a:r>
              <a:rPr lang="en-US" sz="1600" smtClean="0"/>
              <a:t>Network</a:t>
            </a:r>
          </a:p>
          <a:p>
            <a:pPr eaLnBrk="1" hangingPunct="1"/>
            <a:r>
              <a:rPr lang="en-US" sz="1600" smtClean="0"/>
              <a:t>Upon contract award, CenturyLink will meet with representatives and stakeholders from the State and Agencies and the current vendor to jointly define the transition timeline and milestones. CenturyLink will propose a baseline Transition Plan based on our proven processes and experience with customers of similar scope and size. CenturyLink will then collect input from the State’s representatives and stakeholders to identify and prioritize transition activities that will least impact the State’s critical business requirements and mission critical applications. If current processes and operational standards align with CenturyLink’s current methodologies, they may be adopted and directly transitioned</a:t>
            </a:r>
          </a:p>
          <a:p>
            <a:pPr eaLnBrk="1" hangingPunct="1">
              <a:buFont typeface="Arial" charset="0"/>
              <a:buNone/>
            </a:pPr>
            <a:r>
              <a:rPr lang="en-US" sz="1600" smtClean="0"/>
              <a:t>Voice</a:t>
            </a:r>
          </a:p>
          <a:p>
            <a:pPr eaLnBrk="1" hangingPunct="1"/>
            <a:r>
              <a:rPr lang="en-US" sz="1600" smtClean="0"/>
              <a:t>Upon contract award, CenturyLink will assume responsibility for all voice systems. CenturyLink will use the discovery phase of the contract to work with the State to determine the potential concerns and shortfalls the State has for the existing voice systems and assess the current systems to evaluate the condition and continued usability for each system. The discovery phase allows CenturyLink to evaluate the major components of the State’s voice systems in place today and with the State prioritize the refresh of the equipment during the life of the contract. This allows us to determine functionality, usability, reliability, and potential problems the systems might have. Our findings during the discovery phase will not impact the seat price or what is considered in scope. CenturyLink has built in a complete voice refresh in the response. This includes refreshing all handsets and phone systems that are in place today. CenturyLink will have the core phone system installed within 90 days of the network portion being completed.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23850" y="371475"/>
            <a:ext cx="8229600" cy="685800"/>
          </a:xfrm>
        </p:spPr>
        <p:txBody>
          <a:bodyPr/>
          <a:lstStyle/>
          <a:p>
            <a:pPr algn="l" eaLnBrk="1" hangingPunct="1"/>
            <a:r>
              <a:rPr lang="en-US" sz="3200" b="1" i="1" smtClean="0">
                <a:solidFill>
                  <a:srgbClr val="009900"/>
                </a:solidFill>
              </a:rPr>
              <a:t>Our Unifying Principles</a:t>
            </a:r>
          </a:p>
        </p:txBody>
      </p:sp>
      <p:sp>
        <p:nvSpPr>
          <p:cNvPr id="18434" name="Rectangle 3"/>
          <p:cNvSpPr>
            <a:spLocks noGrp="1" noChangeArrowheads="1"/>
          </p:cNvSpPr>
          <p:nvPr>
            <p:ph type="body" idx="4294967295"/>
          </p:nvPr>
        </p:nvSpPr>
        <p:spPr>
          <a:xfrm>
            <a:off x="533400" y="1219200"/>
            <a:ext cx="7772400" cy="4648200"/>
          </a:xfrm>
        </p:spPr>
        <p:txBody>
          <a:bodyPr/>
          <a:lstStyle/>
          <a:p>
            <a:pPr marL="0" indent="0" eaLnBrk="1" hangingPunct="1">
              <a:spcAft>
                <a:spcPct val="15000"/>
              </a:spcAft>
            </a:pPr>
            <a:r>
              <a:rPr lang="en-US" smtClean="0"/>
              <a:t>Fairness </a:t>
            </a:r>
          </a:p>
          <a:p>
            <a:pPr marL="0" indent="0" eaLnBrk="1" hangingPunct="1">
              <a:spcAft>
                <a:spcPct val="15000"/>
              </a:spcAft>
            </a:pPr>
            <a:r>
              <a:rPr lang="en-US" smtClean="0"/>
              <a:t>Honesty &amp; Integrity </a:t>
            </a:r>
          </a:p>
          <a:p>
            <a:pPr marL="0" indent="0" eaLnBrk="1" hangingPunct="1">
              <a:spcAft>
                <a:spcPct val="15000"/>
              </a:spcAft>
            </a:pPr>
            <a:r>
              <a:rPr lang="en-US" smtClean="0"/>
              <a:t>Commitment to Excellence </a:t>
            </a:r>
          </a:p>
          <a:p>
            <a:pPr marL="0" indent="0" eaLnBrk="1" hangingPunct="1">
              <a:spcAft>
                <a:spcPct val="15000"/>
              </a:spcAft>
            </a:pPr>
            <a:r>
              <a:rPr lang="en-US" smtClean="0"/>
              <a:t>Positive Attitude </a:t>
            </a:r>
          </a:p>
          <a:p>
            <a:pPr marL="0" indent="0" eaLnBrk="1" hangingPunct="1">
              <a:spcAft>
                <a:spcPct val="15000"/>
              </a:spcAft>
            </a:pPr>
            <a:r>
              <a:rPr lang="en-US" smtClean="0"/>
              <a:t>Respect </a:t>
            </a:r>
          </a:p>
          <a:p>
            <a:pPr marL="0" indent="0" eaLnBrk="1" hangingPunct="1">
              <a:spcAft>
                <a:spcPct val="15000"/>
              </a:spcAft>
            </a:pPr>
            <a:r>
              <a:rPr lang="en-US" smtClean="0"/>
              <a:t>Faith</a:t>
            </a:r>
          </a:p>
          <a:p>
            <a:pPr marL="0" indent="0" eaLnBrk="1" hangingPunct="1">
              <a:spcAft>
                <a:spcPct val="15000"/>
              </a:spcAft>
            </a:pPr>
            <a:r>
              <a:rPr lang="en-US" smtClean="0"/>
              <a:t>Perseverance</a:t>
            </a:r>
            <a:r>
              <a:rPr lang="en-US" sz="2800" smtClean="0"/>
              <a:t> </a:t>
            </a:r>
            <a:endParaRPr lang="en-US" sz="2000" smtClean="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7800" y="228600"/>
            <a:ext cx="7975600" cy="762000"/>
          </a:xfrm>
        </p:spPr>
        <p:txBody>
          <a:bodyPr/>
          <a:lstStyle/>
          <a:p>
            <a:pPr algn="l" eaLnBrk="1" hangingPunct="1"/>
            <a:r>
              <a:rPr lang="en-US" sz="3200" b="1" i="1" smtClean="0">
                <a:solidFill>
                  <a:srgbClr val="008000"/>
                </a:solidFill>
              </a:rPr>
              <a:t>CenturyLink is an industry leader </a:t>
            </a:r>
          </a:p>
        </p:txBody>
      </p:sp>
      <p:pic>
        <p:nvPicPr>
          <p:cNvPr id="20482" name="Picture 3" descr="Fiber"/>
          <p:cNvPicPr>
            <a:picLocks noChangeAspect="1" noChangeArrowheads="1"/>
          </p:cNvPicPr>
          <p:nvPr/>
        </p:nvPicPr>
        <p:blipFill>
          <a:blip r:embed="rId3"/>
          <a:srcRect/>
          <a:stretch>
            <a:fillRect/>
          </a:stretch>
        </p:blipFill>
        <p:spPr bwMode="auto">
          <a:xfrm>
            <a:off x="304800" y="4733925"/>
            <a:ext cx="1249363" cy="1155700"/>
          </a:xfrm>
          <a:prstGeom prst="rect">
            <a:avLst/>
          </a:prstGeom>
          <a:noFill/>
          <a:ln w="9525">
            <a:noFill/>
            <a:miter lim="800000"/>
            <a:headEnd/>
            <a:tailEnd/>
          </a:ln>
        </p:spPr>
      </p:pic>
      <p:pic>
        <p:nvPicPr>
          <p:cNvPr id="20483" name="Picture 4" descr="Woman_Phone"/>
          <p:cNvPicPr>
            <a:picLocks noChangeAspect="1" noChangeArrowheads="1"/>
          </p:cNvPicPr>
          <p:nvPr/>
        </p:nvPicPr>
        <p:blipFill>
          <a:blip r:embed="rId4"/>
          <a:srcRect/>
          <a:stretch>
            <a:fillRect/>
          </a:stretch>
        </p:blipFill>
        <p:spPr bwMode="auto">
          <a:xfrm>
            <a:off x="304800" y="2343150"/>
            <a:ext cx="1243013" cy="1155700"/>
          </a:xfrm>
          <a:prstGeom prst="rect">
            <a:avLst/>
          </a:prstGeom>
          <a:noFill/>
          <a:ln w="9525">
            <a:noFill/>
            <a:miter lim="800000"/>
            <a:headEnd/>
            <a:tailEnd/>
          </a:ln>
        </p:spPr>
      </p:pic>
      <p:pic>
        <p:nvPicPr>
          <p:cNvPr id="20484" name="Picture 5" descr="Hand_Keyboard_kids"/>
          <p:cNvPicPr>
            <a:picLocks noChangeAspect="1" noChangeArrowheads="1"/>
          </p:cNvPicPr>
          <p:nvPr/>
        </p:nvPicPr>
        <p:blipFill>
          <a:blip r:embed="rId5"/>
          <a:srcRect/>
          <a:stretch>
            <a:fillRect/>
          </a:stretch>
        </p:blipFill>
        <p:spPr bwMode="auto">
          <a:xfrm>
            <a:off x="304800" y="3533775"/>
            <a:ext cx="1243013" cy="1154113"/>
          </a:xfrm>
          <a:prstGeom prst="rect">
            <a:avLst/>
          </a:prstGeom>
          <a:noFill/>
          <a:ln w="9525">
            <a:noFill/>
            <a:miter lim="800000"/>
            <a:headEnd/>
            <a:tailEnd/>
          </a:ln>
        </p:spPr>
      </p:pic>
      <p:pic>
        <p:nvPicPr>
          <p:cNvPr id="20485" name="Picture 6" descr="Bus_Phone"/>
          <p:cNvPicPr>
            <a:picLocks noChangeAspect="1" noChangeArrowheads="1"/>
          </p:cNvPicPr>
          <p:nvPr/>
        </p:nvPicPr>
        <p:blipFill>
          <a:blip r:embed="rId6"/>
          <a:srcRect/>
          <a:stretch>
            <a:fillRect/>
          </a:stretch>
        </p:blipFill>
        <p:spPr bwMode="auto">
          <a:xfrm>
            <a:off x="304800" y="1143000"/>
            <a:ext cx="1243013" cy="1150938"/>
          </a:xfrm>
          <a:prstGeom prst="rect">
            <a:avLst/>
          </a:prstGeom>
          <a:noFill/>
          <a:ln w="9525">
            <a:noFill/>
            <a:miter lim="800000"/>
            <a:headEnd/>
            <a:tailEnd/>
          </a:ln>
        </p:spPr>
      </p:pic>
      <p:sp>
        <p:nvSpPr>
          <p:cNvPr id="20486" name="Text Box 7"/>
          <p:cNvSpPr txBox="1">
            <a:spLocks noChangeArrowheads="1"/>
          </p:cNvSpPr>
          <p:nvPr/>
        </p:nvSpPr>
        <p:spPr bwMode="auto">
          <a:xfrm>
            <a:off x="1600200" y="1466850"/>
            <a:ext cx="7467600" cy="3598863"/>
          </a:xfrm>
          <a:prstGeom prst="rect">
            <a:avLst/>
          </a:prstGeom>
          <a:noFill/>
          <a:ln w="9525">
            <a:noFill/>
            <a:miter lim="800000"/>
            <a:headEnd/>
            <a:tailEnd/>
          </a:ln>
        </p:spPr>
        <p:txBody>
          <a:bodyPr>
            <a:spAutoFit/>
          </a:bodyPr>
          <a:lstStyle/>
          <a:p>
            <a:pPr marL="342900" indent="-342900">
              <a:buFontTx/>
              <a:buChar char="•"/>
            </a:pPr>
            <a:r>
              <a:rPr lang="en-US" sz="2000" b="1">
                <a:latin typeface="Calibri" pitchFamily="34" charset="0"/>
              </a:rPr>
              <a:t>Pro forma 2011 annual revenues of $18.5 to $18.8 billion*</a:t>
            </a:r>
          </a:p>
          <a:p>
            <a:pPr marL="342900" indent="-342900">
              <a:buFontTx/>
              <a:buChar char="•"/>
            </a:pPr>
            <a:r>
              <a:rPr lang="en-US" sz="2000" b="1">
                <a:latin typeface="Calibri" pitchFamily="34" charset="0"/>
              </a:rPr>
              <a:t>Serve customers ranging from Fortune 500 companies to families in rural America</a:t>
            </a:r>
          </a:p>
          <a:p>
            <a:pPr marL="342900" indent="-342900">
              <a:buFontTx/>
              <a:buChar char="•"/>
            </a:pPr>
            <a:endParaRPr lang="en-US" sz="2000" b="1">
              <a:latin typeface="Calibri" pitchFamily="34" charset="0"/>
            </a:endParaRPr>
          </a:p>
          <a:p>
            <a:pPr marL="342900" indent="-342900"/>
            <a:r>
              <a:rPr lang="en-US" b="1">
                <a:latin typeface="Times New Roman" pitchFamily="18" charset="0"/>
              </a:rPr>
              <a:t>Customers as of September 30, 2011</a:t>
            </a:r>
          </a:p>
          <a:p>
            <a:pPr marL="803275" lvl="1" indent="-346075"/>
            <a:r>
              <a:rPr lang="en-US" b="1">
                <a:latin typeface="Times New Roman" pitchFamily="18" charset="0"/>
              </a:rPr>
              <a:t>14.8 million access lines</a:t>
            </a:r>
          </a:p>
          <a:p>
            <a:pPr marL="803275" lvl="1" indent="-346075"/>
            <a:r>
              <a:rPr lang="en-US" b="1">
                <a:latin typeface="Times New Roman" pitchFamily="18" charset="0"/>
              </a:rPr>
              <a:t>5.5 million broadband customers </a:t>
            </a:r>
          </a:p>
          <a:p>
            <a:pPr marL="803275" lvl="1" indent="-346075"/>
            <a:r>
              <a:rPr lang="en-US" b="1">
                <a:latin typeface="Times New Roman" pitchFamily="18" charset="0"/>
              </a:rPr>
              <a:t>1.8 million video customers</a:t>
            </a:r>
          </a:p>
          <a:p>
            <a:pPr marL="803275" lvl="1" indent="-346075"/>
            <a:endParaRPr lang="en-US" b="1">
              <a:latin typeface="Calibri" pitchFamily="34" charset="0"/>
            </a:endParaRPr>
          </a:p>
          <a:p>
            <a:pPr marL="342900" indent="-342900">
              <a:buFontTx/>
              <a:buChar char="•"/>
            </a:pPr>
            <a:r>
              <a:rPr lang="en-US" sz="2000" b="1">
                <a:latin typeface="Calibri" pitchFamily="34" charset="0"/>
              </a:rPr>
              <a:t>210,000 route mile national fiber network </a:t>
            </a:r>
          </a:p>
          <a:p>
            <a:pPr marL="342900" indent="-342900">
              <a:buFontTx/>
              <a:buChar char="•"/>
            </a:pPr>
            <a:r>
              <a:rPr lang="en-US" sz="2000" b="1">
                <a:latin typeface="Calibri" pitchFamily="34" charset="0"/>
              </a:rPr>
              <a:t>Committed to being the broadband leader in our markets</a:t>
            </a:r>
          </a:p>
          <a:p>
            <a:pPr marL="342900" indent="-342900">
              <a:buFontTx/>
              <a:buChar char="•"/>
            </a:pPr>
            <a:r>
              <a:rPr lang="en-US" sz="2000" b="1">
                <a:latin typeface="Calibri" pitchFamily="34" charset="0"/>
              </a:rPr>
              <a:t>Global leader in managed hosting and cloud services</a:t>
            </a:r>
          </a:p>
        </p:txBody>
      </p:sp>
      <p:sp>
        <p:nvSpPr>
          <p:cNvPr id="20487" name="TextBox 7"/>
          <p:cNvSpPr txBox="1">
            <a:spLocks noChangeArrowheads="1"/>
          </p:cNvSpPr>
          <p:nvPr/>
        </p:nvSpPr>
        <p:spPr bwMode="auto">
          <a:xfrm>
            <a:off x="280988" y="5862638"/>
            <a:ext cx="6843712" cy="517525"/>
          </a:xfrm>
          <a:prstGeom prst="rect">
            <a:avLst/>
          </a:prstGeom>
          <a:noFill/>
          <a:ln w="9525">
            <a:noFill/>
            <a:miter lim="800000"/>
            <a:headEnd/>
            <a:tailEnd/>
          </a:ln>
        </p:spPr>
        <p:txBody>
          <a:bodyPr>
            <a:spAutoFit/>
          </a:bodyPr>
          <a:lstStyle/>
          <a:p>
            <a:r>
              <a:rPr lang="en-US" sz="1400" b="1">
                <a:latin typeface="Calibri" pitchFamily="34" charset="0"/>
              </a:rPr>
              <a:t>*Pro forma guidance for FY2011 as of November 2, 2011, which is valid only as of that date. Includes purchase accounting adjustments.</a:t>
            </a:r>
            <a:r>
              <a:rPr lang="en-US" sz="1400">
                <a:latin typeface="Calibri"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8" descr="All Green Regn Mstr_LRz.jpg"/>
          <p:cNvPicPr>
            <a:picLocks noChangeAspect="1"/>
          </p:cNvPicPr>
          <p:nvPr/>
        </p:nvPicPr>
        <p:blipFill>
          <a:blip r:embed="rId3"/>
          <a:srcRect/>
          <a:stretch>
            <a:fillRect/>
          </a:stretch>
        </p:blipFill>
        <p:spPr bwMode="auto">
          <a:xfrm>
            <a:off x="849313" y="1993900"/>
            <a:ext cx="7142162" cy="3683000"/>
          </a:xfrm>
          <a:prstGeom prst="rect">
            <a:avLst/>
          </a:prstGeom>
          <a:noFill/>
          <a:ln w="9525">
            <a:noFill/>
            <a:miter lim="800000"/>
            <a:headEnd/>
            <a:tailEnd/>
          </a:ln>
        </p:spPr>
      </p:pic>
      <p:sp>
        <p:nvSpPr>
          <p:cNvPr id="22530" name="Text Box 46"/>
          <p:cNvSpPr txBox="1">
            <a:spLocks noChangeArrowheads="1"/>
          </p:cNvSpPr>
          <p:nvPr/>
        </p:nvSpPr>
        <p:spPr bwMode="auto">
          <a:xfrm>
            <a:off x="304800" y="304800"/>
            <a:ext cx="8448675" cy="487363"/>
          </a:xfrm>
          <a:prstGeom prst="rect">
            <a:avLst/>
          </a:prstGeom>
          <a:noFill/>
          <a:ln w="9525" algn="ctr">
            <a:noFill/>
            <a:miter lim="800000"/>
            <a:headEnd/>
            <a:tailEnd/>
          </a:ln>
          <a:effectLst>
            <a:prstShdw prst="shdw17" dist="17961" dir="2700000">
              <a:srgbClr val="00411F"/>
            </a:prstShdw>
          </a:effectLst>
        </p:spPr>
        <p:txBody>
          <a:bodyPr lIns="0" tIns="0" rIns="0" bIns="0">
            <a:spAutoFit/>
          </a:bodyPr>
          <a:lstStyle/>
          <a:p>
            <a:pPr eaLnBrk="0" hangingPunct="0">
              <a:spcBef>
                <a:spcPct val="50000"/>
              </a:spcBef>
              <a:buClr>
                <a:schemeClr val="accent1"/>
              </a:buClr>
              <a:buSzPct val="90000"/>
              <a:buFont typeface="Wingdings" pitchFamily="2" charset="2"/>
              <a:buNone/>
            </a:pPr>
            <a:r>
              <a:rPr lang="en-US" sz="3200" b="1" i="1">
                <a:solidFill>
                  <a:srgbClr val="008000"/>
                </a:solidFill>
                <a:latin typeface="Calibri" pitchFamily="34" charset="0"/>
                <a:ea typeface="MS PGothic"/>
                <a:cs typeface="MS PGothic"/>
              </a:rPr>
              <a:t>CenturyLink is a local company</a:t>
            </a:r>
          </a:p>
        </p:txBody>
      </p:sp>
      <p:sp>
        <p:nvSpPr>
          <p:cNvPr id="22531" name="Text Box 47"/>
          <p:cNvSpPr txBox="1">
            <a:spLocks noChangeArrowheads="1"/>
          </p:cNvSpPr>
          <p:nvPr/>
        </p:nvSpPr>
        <p:spPr bwMode="auto">
          <a:xfrm>
            <a:off x="166688" y="1416050"/>
            <a:ext cx="1843087" cy="573088"/>
          </a:xfrm>
          <a:prstGeom prst="rect">
            <a:avLst/>
          </a:prstGeom>
          <a:noFill/>
          <a:ln w="9525" algn="ctr">
            <a:noFill/>
            <a:miter lim="800000"/>
            <a:headEnd/>
            <a:tailEnd/>
          </a:ln>
          <a:effectLst>
            <a:prstShdw prst="shdw17" dist="17961" dir="2700000">
              <a:srgbClr val="00411F"/>
            </a:prstShdw>
          </a:effectLst>
        </p:spPr>
        <p:txBody>
          <a:bodyPr lIns="0" tIns="0" rIns="0" bIns="0">
            <a:spAutoFit/>
          </a:bodyPr>
          <a:lstStyle/>
          <a:p>
            <a:pPr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Northwest Region</a:t>
            </a:r>
          </a:p>
          <a:p>
            <a:pPr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HQ: Seattle, Wash.</a:t>
            </a:r>
          </a:p>
          <a:p>
            <a:pPr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President: Brian Stading</a:t>
            </a:r>
          </a:p>
        </p:txBody>
      </p:sp>
      <p:sp>
        <p:nvSpPr>
          <p:cNvPr id="22532" name="Text Box 48"/>
          <p:cNvSpPr txBox="1">
            <a:spLocks noChangeArrowheads="1"/>
          </p:cNvSpPr>
          <p:nvPr/>
        </p:nvSpPr>
        <p:spPr bwMode="auto">
          <a:xfrm>
            <a:off x="2484438" y="5106988"/>
            <a:ext cx="1735137" cy="573087"/>
          </a:xfrm>
          <a:prstGeom prst="rect">
            <a:avLst/>
          </a:prstGeom>
          <a:noFill/>
          <a:ln w="9525" algn="ctr">
            <a:noFill/>
            <a:miter lim="800000"/>
            <a:headEnd/>
            <a:tailEnd/>
          </a:ln>
          <a:effectLst>
            <a:prstShdw prst="shdw17" dist="17961" dir="2700000">
              <a:srgbClr val="00411F"/>
            </a:prstShdw>
          </a:effectLst>
        </p:spPr>
        <p:txBody>
          <a:bodyPr lIns="0" tIns="0" rIns="0" bIns="0">
            <a:spAutoFit/>
          </a:bodyPr>
          <a:lstStyle/>
          <a:p>
            <a:pPr marL="114300" indent="-114300"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Southwest Region</a:t>
            </a:r>
          </a:p>
          <a:p>
            <a:pPr marL="114300" indent="-114300"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HQ: Phoenix, Ariz.</a:t>
            </a:r>
          </a:p>
          <a:p>
            <a:pPr marL="114300" indent="-114300"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President: Terry Beeler</a:t>
            </a:r>
            <a:endParaRPr lang="en-US" sz="1200">
              <a:latin typeface="Calibri" pitchFamily="34" charset="0"/>
              <a:ea typeface="MS PGothic"/>
              <a:cs typeface="MS PGothic"/>
            </a:endParaRPr>
          </a:p>
        </p:txBody>
      </p:sp>
      <p:sp>
        <p:nvSpPr>
          <p:cNvPr id="22533" name="Text Box 49"/>
          <p:cNvSpPr txBox="1">
            <a:spLocks noChangeArrowheads="1"/>
          </p:cNvSpPr>
          <p:nvPr/>
        </p:nvSpPr>
        <p:spPr bwMode="auto">
          <a:xfrm>
            <a:off x="2352675" y="1385888"/>
            <a:ext cx="1762125" cy="573087"/>
          </a:xfrm>
          <a:prstGeom prst="rect">
            <a:avLst/>
          </a:prstGeom>
          <a:noFill/>
          <a:ln w="9525" algn="ctr">
            <a:noFill/>
            <a:miter lim="800000"/>
            <a:headEnd/>
            <a:tailEnd/>
          </a:ln>
          <a:effectLst>
            <a:prstShdw prst="shdw17" dist="17961" dir="2700000">
              <a:srgbClr val="00411F"/>
            </a:prstShdw>
          </a:effectLst>
        </p:spPr>
        <p:txBody>
          <a:bodyPr lIns="0" tIns="0" rIns="0" bIns="0">
            <a:spAutoFit/>
          </a:bodyPr>
          <a:lstStyle/>
          <a:p>
            <a:pPr marL="114300" indent="-114300"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Mountain Region</a:t>
            </a:r>
          </a:p>
          <a:p>
            <a:pPr marL="114300" indent="-114300"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HQ: Denver, Colo.</a:t>
            </a:r>
          </a:p>
          <a:p>
            <a:pPr marL="114300" indent="-114300"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President: Kenny Wyatt</a:t>
            </a:r>
          </a:p>
        </p:txBody>
      </p:sp>
      <p:sp>
        <p:nvSpPr>
          <p:cNvPr id="22534" name="Text Box 50"/>
          <p:cNvSpPr txBox="1">
            <a:spLocks noChangeArrowheads="1"/>
          </p:cNvSpPr>
          <p:nvPr/>
        </p:nvSpPr>
        <p:spPr bwMode="auto">
          <a:xfrm>
            <a:off x="5651500" y="1547813"/>
            <a:ext cx="1863725" cy="573087"/>
          </a:xfrm>
          <a:prstGeom prst="rect">
            <a:avLst/>
          </a:prstGeom>
          <a:noFill/>
          <a:ln w="9525" algn="ctr">
            <a:noFill/>
            <a:miter lim="800000"/>
            <a:headEnd/>
            <a:tailEnd/>
          </a:ln>
          <a:effectLst>
            <a:prstShdw prst="shdw17" dist="17961" dir="2700000">
              <a:srgbClr val="00411F"/>
            </a:prstShdw>
          </a:effectLst>
        </p:spPr>
        <p:txBody>
          <a:bodyPr lIns="0" tIns="0" rIns="0" bIns="0">
            <a:spAutoFit/>
          </a:bodyPr>
          <a:lstStyle/>
          <a:p>
            <a:pPr marL="114300" indent="-114300"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Midwest Region</a:t>
            </a:r>
          </a:p>
          <a:p>
            <a:pPr marL="114300" indent="-114300"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HQ: Minneapolis, Minn.</a:t>
            </a:r>
          </a:p>
          <a:p>
            <a:pPr marL="114300" indent="-114300"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President: Duane Ring</a:t>
            </a:r>
          </a:p>
        </p:txBody>
      </p:sp>
      <p:sp>
        <p:nvSpPr>
          <p:cNvPr id="22535" name="Text Box 51"/>
          <p:cNvSpPr txBox="1">
            <a:spLocks noChangeArrowheads="1"/>
          </p:cNvSpPr>
          <p:nvPr/>
        </p:nvSpPr>
        <p:spPr bwMode="auto">
          <a:xfrm>
            <a:off x="7138988" y="4057650"/>
            <a:ext cx="1909762" cy="573088"/>
          </a:xfrm>
          <a:prstGeom prst="rect">
            <a:avLst/>
          </a:prstGeom>
          <a:noFill/>
          <a:ln w="9525" algn="ctr">
            <a:noFill/>
            <a:miter lim="800000"/>
            <a:headEnd/>
            <a:tailEnd/>
          </a:ln>
          <a:effectLst>
            <a:prstShdw prst="shdw17" dist="17961" dir="2700000">
              <a:srgbClr val="00411F"/>
            </a:prstShdw>
          </a:effectLst>
        </p:spPr>
        <p:txBody>
          <a:bodyPr lIns="0" tIns="0" rIns="0" bIns="0">
            <a:spAutoFit/>
          </a:bodyPr>
          <a:lstStyle/>
          <a:p>
            <a:pPr marL="114300" indent="-114300"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Eastern Region</a:t>
            </a:r>
          </a:p>
          <a:p>
            <a:pPr marL="114300" indent="-114300"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HQ: Wake Forest, N.C.</a:t>
            </a:r>
          </a:p>
          <a:p>
            <a:pPr marL="114300" indent="-114300" eaLnBrk="0" hangingPunct="0">
              <a:spcBef>
                <a:spcPct val="5000"/>
              </a:spcBef>
              <a:buClr>
                <a:schemeClr val="accent1"/>
              </a:buClr>
              <a:buSzPct val="90000"/>
              <a:buFont typeface="Wingdings" pitchFamily="2" charset="2"/>
              <a:buNone/>
            </a:pPr>
            <a:r>
              <a:rPr lang="en-US" sz="1200" b="1">
                <a:latin typeface="Calibri" pitchFamily="34" charset="0"/>
                <a:ea typeface="MS PGothic"/>
                <a:cs typeface="MS PGothic"/>
              </a:rPr>
              <a:t>President: Todd Schafer</a:t>
            </a:r>
          </a:p>
        </p:txBody>
      </p:sp>
      <p:sp>
        <p:nvSpPr>
          <p:cNvPr id="22536" name="Text Box 52"/>
          <p:cNvSpPr txBox="1">
            <a:spLocks noChangeArrowheads="1"/>
          </p:cNvSpPr>
          <p:nvPr/>
        </p:nvSpPr>
        <p:spPr bwMode="auto">
          <a:xfrm>
            <a:off x="66675" y="4594225"/>
            <a:ext cx="1866900" cy="461963"/>
          </a:xfrm>
          <a:prstGeom prst="rect">
            <a:avLst/>
          </a:prstGeom>
          <a:noFill/>
          <a:ln w="9525" algn="ctr">
            <a:noFill/>
            <a:miter lim="800000"/>
            <a:headEnd/>
            <a:tailEnd/>
          </a:ln>
          <a:effectLst>
            <a:prstShdw prst="shdw17" dist="17961" dir="2700000">
              <a:srgbClr val="00411F"/>
            </a:prstShdw>
          </a:effectLst>
        </p:spPr>
        <p:txBody>
          <a:bodyPr lIns="0" tIns="0" rIns="0" bIns="0">
            <a:spAutoFit/>
          </a:bodyPr>
          <a:lstStyle/>
          <a:p>
            <a:pPr algn="r" eaLnBrk="0" hangingPunct="0">
              <a:spcBef>
                <a:spcPct val="50000"/>
              </a:spcBef>
              <a:buClr>
                <a:schemeClr val="accent1"/>
              </a:buClr>
              <a:buSzPct val="90000"/>
              <a:buFont typeface="Wingdings" pitchFamily="2" charset="2"/>
              <a:buNone/>
            </a:pPr>
            <a:r>
              <a:rPr lang="en-US" sz="1200" b="1">
                <a:latin typeface="Calibri" pitchFamily="34" charset="0"/>
                <a:ea typeface="MS PGothic"/>
                <a:cs typeface="MS PGothic"/>
              </a:rPr>
              <a:t>CenturyLink Local Territories</a:t>
            </a:r>
          </a:p>
          <a:p>
            <a:pPr algn="r" eaLnBrk="0" hangingPunct="0">
              <a:spcBef>
                <a:spcPct val="50000"/>
              </a:spcBef>
              <a:buClr>
                <a:schemeClr val="accent1"/>
              </a:buClr>
              <a:buSzPct val="90000"/>
              <a:buFont typeface="Wingdings" pitchFamily="2" charset="2"/>
              <a:buNone/>
            </a:pPr>
            <a:r>
              <a:rPr lang="en-US" sz="1200" b="1">
                <a:latin typeface="Calibri" pitchFamily="34" charset="0"/>
                <a:ea typeface="MS PGothic"/>
                <a:cs typeface="MS PGothic"/>
              </a:rPr>
              <a:t>Region HQs</a:t>
            </a:r>
          </a:p>
        </p:txBody>
      </p:sp>
      <p:sp>
        <p:nvSpPr>
          <p:cNvPr id="22537" name="Text Box 57"/>
          <p:cNvSpPr txBox="1">
            <a:spLocks noChangeArrowheads="1"/>
          </p:cNvSpPr>
          <p:nvPr/>
        </p:nvSpPr>
        <p:spPr bwMode="auto">
          <a:xfrm>
            <a:off x="6602413" y="5113338"/>
            <a:ext cx="1893887" cy="646112"/>
          </a:xfrm>
          <a:prstGeom prst="rect">
            <a:avLst/>
          </a:prstGeom>
          <a:noFill/>
          <a:ln w="9525">
            <a:noFill/>
            <a:miter lim="800000"/>
            <a:headEnd/>
            <a:tailEnd/>
          </a:ln>
        </p:spPr>
        <p:txBody>
          <a:bodyPr>
            <a:spAutoFit/>
          </a:bodyPr>
          <a:lstStyle/>
          <a:p>
            <a:pPr marL="119063" indent="-119063"/>
            <a:r>
              <a:rPr lang="en-US" sz="1200" b="1">
                <a:latin typeface="Calibri" pitchFamily="34" charset="0"/>
                <a:ea typeface="MS PGothic"/>
                <a:cs typeface="MS PGothic"/>
              </a:rPr>
              <a:t>Southern Region</a:t>
            </a:r>
          </a:p>
          <a:p>
            <a:pPr marL="119063" indent="-119063"/>
            <a:r>
              <a:rPr lang="en-US" sz="1200" b="1">
                <a:latin typeface="Calibri" pitchFamily="34" charset="0"/>
                <a:ea typeface="MS PGothic"/>
                <a:cs typeface="MS PGothic"/>
              </a:rPr>
              <a:t>HQ: Apopka, Fla.</a:t>
            </a:r>
          </a:p>
          <a:p>
            <a:pPr marL="119063" indent="-119063"/>
            <a:r>
              <a:rPr lang="en-US" sz="1200" b="1">
                <a:latin typeface="Calibri" pitchFamily="34" charset="0"/>
                <a:ea typeface="MS PGothic"/>
                <a:cs typeface="MS PGothic"/>
              </a:rPr>
              <a:t>President: Dana Chase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00025" y="331788"/>
            <a:ext cx="8229600" cy="382587"/>
          </a:xfrm>
        </p:spPr>
        <p:txBody>
          <a:bodyPr rtlCol="0">
            <a:normAutofit fontScale="90000"/>
          </a:bodyPr>
          <a:lstStyle/>
          <a:p>
            <a:pPr algn="l" eaLnBrk="1" fontAlgn="auto" hangingPunct="1">
              <a:spcAft>
                <a:spcPts val="0"/>
              </a:spcAft>
              <a:defRPr/>
            </a:pPr>
            <a:r>
              <a:rPr lang="en-US" sz="2800" b="1" i="1" dirty="0" smtClean="0">
                <a:solidFill>
                  <a:srgbClr val="009900"/>
                </a:solidFill>
              </a:rPr>
              <a:t>Local Depth Arizona</a:t>
            </a:r>
          </a:p>
        </p:txBody>
      </p:sp>
      <p:sp>
        <p:nvSpPr>
          <p:cNvPr id="24578" name="Rectangle 5"/>
          <p:cNvSpPr>
            <a:spLocks noChangeArrowheads="1"/>
          </p:cNvSpPr>
          <p:nvPr/>
        </p:nvSpPr>
        <p:spPr bwMode="auto">
          <a:xfrm>
            <a:off x="1447800" y="5532438"/>
            <a:ext cx="0" cy="365125"/>
          </a:xfrm>
          <a:prstGeom prst="rect">
            <a:avLst/>
          </a:prstGeom>
          <a:solidFill>
            <a:srgbClr val="008000"/>
          </a:solidFill>
          <a:ln w="9525" algn="ctr">
            <a:noFill/>
            <a:miter lim="800000"/>
            <a:headEnd/>
            <a:tailEnd/>
          </a:ln>
          <a:effectLst>
            <a:prstShdw prst="shdw17" dist="17961" dir="2700000">
              <a:srgbClr val="547726"/>
            </a:prstShdw>
          </a:effectLst>
        </p:spPr>
        <p:txBody>
          <a:bodyPr wrap="none" lIns="0" tIns="0" rIns="0" bIns="0" anchor="ctr">
            <a:spAutoFit/>
          </a:bodyPr>
          <a:lstStyle/>
          <a:p>
            <a:endParaRPr lang="en-US" sz="2400">
              <a:latin typeface="Calibri" pitchFamily="34" charset="0"/>
            </a:endParaRPr>
          </a:p>
        </p:txBody>
      </p:sp>
      <p:pic>
        <p:nvPicPr>
          <p:cNvPr id="24579" name="Picture 29"/>
          <p:cNvPicPr>
            <a:picLocks noChangeAspect="1" noChangeArrowheads="1"/>
          </p:cNvPicPr>
          <p:nvPr/>
        </p:nvPicPr>
        <p:blipFill>
          <a:blip r:embed="rId3"/>
          <a:srcRect/>
          <a:stretch>
            <a:fillRect/>
          </a:stretch>
        </p:blipFill>
        <p:spPr bwMode="auto">
          <a:xfrm>
            <a:off x="0" y="762000"/>
            <a:ext cx="7772400" cy="5378450"/>
          </a:xfrm>
          <a:prstGeom prst="rect">
            <a:avLst/>
          </a:prstGeom>
          <a:noFill/>
          <a:ln w="9525">
            <a:noFill/>
            <a:miter lim="800000"/>
            <a:headEnd/>
            <a:tailEnd/>
          </a:ln>
        </p:spPr>
      </p:pic>
      <p:sp>
        <p:nvSpPr>
          <p:cNvPr id="24580" name="Text Box 3"/>
          <p:cNvSpPr txBox="1">
            <a:spLocks noChangeArrowheads="1"/>
          </p:cNvSpPr>
          <p:nvPr/>
        </p:nvSpPr>
        <p:spPr bwMode="auto">
          <a:xfrm>
            <a:off x="4724400" y="2743200"/>
            <a:ext cx="4267200" cy="3675063"/>
          </a:xfrm>
          <a:prstGeom prst="rect">
            <a:avLst/>
          </a:prstGeom>
          <a:solidFill>
            <a:schemeClr val="bg1"/>
          </a:solidFill>
          <a:ln w="9525" algn="ctr">
            <a:noFill/>
            <a:miter lim="800000"/>
            <a:headEnd/>
            <a:tailEnd/>
          </a:ln>
          <a:effectLst>
            <a:prstShdw prst="shdw17" dist="17961" dir="2700000">
              <a:srgbClr val="00411F"/>
            </a:prstShdw>
          </a:effectLst>
        </p:spPr>
        <p:txBody>
          <a:bodyPr lIns="0" tIns="0" rIns="0" bIns="0">
            <a:spAutoFit/>
          </a:bodyPr>
          <a:lstStyle/>
          <a:p>
            <a:pPr marL="233363" indent="-233363">
              <a:spcBef>
                <a:spcPct val="5000"/>
              </a:spcBef>
            </a:pPr>
            <a:r>
              <a:rPr lang="en-US" sz="1200" b="1">
                <a:latin typeface="Calibri" pitchFamily="34" charset="0"/>
              </a:rPr>
              <a:t>Local Presence:</a:t>
            </a:r>
            <a:endParaRPr lang="en-US" sz="1200">
              <a:latin typeface="Calibri" pitchFamily="34" charset="0"/>
            </a:endParaRPr>
          </a:p>
          <a:p>
            <a:pPr marL="233363" indent="-233363">
              <a:spcBef>
                <a:spcPct val="5000"/>
              </a:spcBef>
            </a:pPr>
            <a:endParaRPr lang="en-US" sz="1200">
              <a:latin typeface="Calibri" pitchFamily="34" charset="0"/>
            </a:endParaRPr>
          </a:p>
          <a:p>
            <a:pPr marL="233363" indent="-233363">
              <a:spcBef>
                <a:spcPct val="5000"/>
              </a:spcBef>
              <a:buFontTx/>
              <a:buChar char="•"/>
            </a:pPr>
            <a:r>
              <a:rPr lang="en-US" sz="1200" b="1">
                <a:latin typeface="Calibri" pitchFamily="34" charset="0"/>
              </a:rPr>
              <a:t>Employees: 3,140 in Arizona</a:t>
            </a:r>
          </a:p>
          <a:p>
            <a:pPr marL="233363" indent="-233363">
              <a:spcBef>
                <a:spcPct val="5000"/>
              </a:spcBef>
              <a:buFontTx/>
              <a:buChar char="•"/>
            </a:pPr>
            <a:r>
              <a:rPr lang="en-US" sz="1200" b="1">
                <a:latin typeface="Calibri" pitchFamily="34" charset="0"/>
              </a:rPr>
              <a:t>Annual Payroll: $232M,  $7M Annual Payroll Tax</a:t>
            </a:r>
          </a:p>
          <a:p>
            <a:pPr marL="233363" indent="-233363">
              <a:spcBef>
                <a:spcPct val="5000"/>
              </a:spcBef>
              <a:buFontTx/>
              <a:buChar char="•"/>
            </a:pPr>
            <a:r>
              <a:rPr lang="en-US" sz="1200" b="1">
                <a:latin typeface="Calibri" pitchFamily="34" charset="0"/>
              </a:rPr>
              <a:t>City of Phoenix Revenue: $6.9M</a:t>
            </a:r>
          </a:p>
          <a:p>
            <a:pPr marL="233363" indent="-233363">
              <a:spcBef>
                <a:spcPct val="5000"/>
              </a:spcBef>
              <a:buFontTx/>
              <a:buChar char="•"/>
            </a:pPr>
            <a:r>
              <a:rPr lang="en-US" sz="1200" b="1">
                <a:latin typeface="Calibri" pitchFamily="34" charset="0"/>
              </a:rPr>
              <a:t>State of Arizona Revenue: $35M</a:t>
            </a:r>
          </a:p>
          <a:p>
            <a:pPr marL="233363" indent="-233363">
              <a:spcBef>
                <a:spcPct val="5000"/>
              </a:spcBef>
              <a:buFontTx/>
              <a:buChar char="•"/>
            </a:pPr>
            <a:r>
              <a:rPr lang="en-US" sz="1200" b="1">
                <a:latin typeface="Calibri" pitchFamily="34" charset="0"/>
              </a:rPr>
              <a:t>AZ Network Investment: $7.3B</a:t>
            </a:r>
          </a:p>
          <a:p>
            <a:pPr marL="233363" indent="-233363">
              <a:spcBef>
                <a:spcPct val="5000"/>
              </a:spcBef>
              <a:buFontTx/>
              <a:buChar char="•"/>
            </a:pPr>
            <a:r>
              <a:rPr lang="en-US" sz="1200" b="1">
                <a:latin typeface="Calibri" pitchFamily="34" charset="0"/>
              </a:rPr>
              <a:t>Local Contributions: $685K</a:t>
            </a:r>
          </a:p>
          <a:p>
            <a:pPr marL="233363" indent="-233363">
              <a:spcBef>
                <a:spcPct val="5000"/>
              </a:spcBef>
            </a:pPr>
            <a:endParaRPr lang="en-US" sz="1200" b="1">
              <a:latin typeface="Calibri" pitchFamily="34" charset="0"/>
            </a:endParaRPr>
          </a:p>
          <a:p>
            <a:pPr marL="233363" indent="-233363">
              <a:spcBef>
                <a:spcPct val="5000"/>
              </a:spcBef>
            </a:pPr>
            <a:r>
              <a:rPr lang="en-US" sz="1200" b="1">
                <a:latin typeface="Calibri" pitchFamily="34" charset="0"/>
              </a:rPr>
              <a:t>Local Leadership:</a:t>
            </a:r>
          </a:p>
          <a:p>
            <a:pPr marL="233363" indent="-233363">
              <a:spcBef>
                <a:spcPct val="5000"/>
              </a:spcBef>
            </a:pPr>
            <a:r>
              <a:rPr lang="en-US" sz="1200" b="1">
                <a:latin typeface="Calibri" pitchFamily="34" charset="0"/>
              </a:rPr>
              <a:t>	Region President: </a:t>
            </a:r>
            <a:r>
              <a:rPr lang="en-US" sz="1200">
                <a:latin typeface="Calibri" pitchFamily="34" charset="0"/>
              </a:rPr>
              <a:t>Terry Beeler</a:t>
            </a:r>
          </a:p>
          <a:p>
            <a:pPr marL="233363" indent="-233363">
              <a:spcBef>
                <a:spcPct val="5000"/>
              </a:spcBef>
            </a:pPr>
            <a:r>
              <a:rPr lang="en-US" sz="1200" b="1">
                <a:latin typeface="Calibri" pitchFamily="34" charset="0"/>
              </a:rPr>
              <a:t>	Vice President/General Manager: </a:t>
            </a:r>
            <a:r>
              <a:rPr lang="en-US" sz="1200">
                <a:latin typeface="Calibri" pitchFamily="34" charset="0"/>
              </a:rPr>
              <a:t>Ken McMahon</a:t>
            </a:r>
          </a:p>
          <a:p>
            <a:pPr marL="233363" indent="-233363">
              <a:spcBef>
                <a:spcPct val="5000"/>
              </a:spcBef>
            </a:pPr>
            <a:r>
              <a:rPr lang="en-US" sz="1200">
                <a:latin typeface="Calibri" pitchFamily="34" charset="0"/>
              </a:rPr>
              <a:t>	</a:t>
            </a:r>
            <a:r>
              <a:rPr lang="en-US" sz="1200" b="1">
                <a:latin typeface="Calibri" pitchFamily="34" charset="0"/>
              </a:rPr>
              <a:t>Vice President/General Manager: </a:t>
            </a:r>
            <a:r>
              <a:rPr lang="en-US" sz="1200">
                <a:latin typeface="Calibri" pitchFamily="34" charset="0"/>
              </a:rPr>
              <a:t>Guy Gunther</a:t>
            </a:r>
          </a:p>
          <a:p>
            <a:pPr marL="233363" indent="-233363">
              <a:spcBef>
                <a:spcPct val="5000"/>
              </a:spcBef>
            </a:pPr>
            <a:r>
              <a:rPr lang="en-US" sz="1200" b="1">
                <a:latin typeface="Calibri" pitchFamily="34" charset="0"/>
              </a:rPr>
              <a:t>	VP Regulatory and Legislative Affairs: </a:t>
            </a:r>
            <a:r>
              <a:rPr lang="en-US" sz="1200">
                <a:latin typeface="Calibri" pitchFamily="34" charset="0"/>
              </a:rPr>
              <a:t>Jerry Fenn</a:t>
            </a:r>
          </a:p>
          <a:p>
            <a:pPr marL="233363" indent="-233363">
              <a:spcBef>
                <a:spcPct val="5000"/>
              </a:spcBef>
            </a:pPr>
            <a:r>
              <a:rPr lang="en-US" sz="1200" b="1">
                <a:latin typeface="Calibri" pitchFamily="34" charset="0"/>
              </a:rPr>
              <a:t>	VP  SOHO/Mid-Market Sales: </a:t>
            </a:r>
            <a:r>
              <a:rPr lang="en-US" sz="1200">
                <a:latin typeface="Calibri" pitchFamily="34" charset="0"/>
              </a:rPr>
              <a:t>Betty Reynolds</a:t>
            </a:r>
          </a:p>
          <a:p>
            <a:pPr marL="233363" indent="-233363">
              <a:spcBef>
                <a:spcPct val="5000"/>
              </a:spcBef>
            </a:pPr>
            <a:r>
              <a:rPr lang="en-US" sz="1200" b="1">
                <a:latin typeface="Calibri" pitchFamily="34" charset="0"/>
              </a:rPr>
              <a:t>	Director Sales Government and Education: </a:t>
            </a:r>
            <a:r>
              <a:rPr lang="en-US" sz="1200">
                <a:latin typeface="Calibri" pitchFamily="34" charset="0"/>
              </a:rPr>
              <a:t>Al Macaluso</a:t>
            </a:r>
          </a:p>
          <a:p>
            <a:pPr marL="233363" indent="-233363">
              <a:spcBef>
                <a:spcPct val="5000"/>
              </a:spcBef>
            </a:pPr>
            <a:r>
              <a:rPr lang="en-US" sz="1200" b="1">
                <a:latin typeface="Calibri" pitchFamily="34" charset="0"/>
              </a:rPr>
              <a:t>	Director Sales Business Markets Group: </a:t>
            </a:r>
            <a:r>
              <a:rPr lang="en-US" sz="1200">
                <a:latin typeface="Calibri" pitchFamily="34" charset="0"/>
              </a:rPr>
              <a:t>Matt Fassnacht</a:t>
            </a:r>
          </a:p>
          <a:p>
            <a:pPr marL="233363" indent="-233363">
              <a:spcBef>
                <a:spcPct val="5000"/>
              </a:spcBef>
            </a:pPr>
            <a:endParaRPr lang="en-US" sz="1200">
              <a:latin typeface="Calibri" pitchFamily="34" charset="0"/>
            </a:endParaRPr>
          </a:p>
          <a:p>
            <a:pPr marL="233363" indent="-233363">
              <a:spcBef>
                <a:spcPct val="5000"/>
              </a:spcBef>
            </a:pPr>
            <a:r>
              <a:rPr lang="en-US" sz="1200" b="1">
                <a:latin typeface="Calibri" pitchFamily="34" charset="0"/>
              </a:rPr>
              <a:t>Decisions about Phoenix are made in Phoenix!</a:t>
            </a:r>
            <a:endParaRPr lang="en-US" sz="1600" b="1">
              <a:latin typeface="Calibri" pitchFamily="34"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p:nvPr>
        </p:nvSpPr>
        <p:spPr/>
        <p:txBody>
          <a:bodyPr/>
          <a:lstStyle/>
          <a:p>
            <a:pPr eaLnBrk="1" hangingPunct="1"/>
            <a:r>
              <a:rPr lang="en-US" smtClean="0"/>
              <a:t>AZNetII Technology Evolution</a:t>
            </a:r>
          </a:p>
        </p:txBody>
      </p:sp>
      <p:sp>
        <p:nvSpPr>
          <p:cNvPr id="3" name="Subtitle 2"/>
          <p:cNvSpPr>
            <a:spLocks noGrp="1"/>
          </p:cNvSpPr>
          <p:nvPr>
            <p:ph type="subTitle" idx="1"/>
          </p:nvPr>
        </p:nvSpPr>
        <p:spPr>
          <a:xfrm>
            <a:off x="1371600" y="5105400"/>
            <a:ext cx="6400800" cy="533400"/>
          </a:xfrm>
        </p:spPr>
        <p:txBody>
          <a:bodyPr rtlCol="0">
            <a:normAutofit/>
          </a:bodyPr>
          <a:lstStyle/>
          <a:p>
            <a:pPr eaLnBrk="1" fontAlgn="auto" hangingPunct="1">
              <a:spcAft>
                <a:spcPts val="0"/>
              </a:spcAft>
              <a:buFont typeface="Arial" pitchFamily="34" charset="0"/>
              <a:buNone/>
              <a:defRPr/>
            </a:pPr>
            <a:r>
              <a:rPr lang="en-US" sz="1600" dirty="0" smtClean="0"/>
              <a:t>July 16, 2012</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274638"/>
            <a:ext cx="8229600" cy="639762"/>
          </a:xfrm>
        </p:spPr>
        <p:txBody>
          <a:bodyPr/>
          <a:lstStyle/>
          <a:p>
            <a:pPr eaLnBrk="1" hangingPunct="1"/>
            <a:r>
              <a:rPr lang="en-US" sz="2800" smtClean="0"/>
              <a:t>CenturyLink Vision</a:t>
            </a:r>
          </a:p>
        </p:txBody>
      </p:sp>
      <p:sp>
        <p:nvSpPr>
          <p:cNvPr id="27650" name="Content Placeholder 2"/>
          <p:cNvSpPr>
            <a:spLocks noGrp="1"/>
          </p:cNvSpPr>
          <p:nvPr>
            <p:ph idx="1"/>
          </p:nvPr>
        </p:nvSpPr>
        <p:spPr>
          <a:xfrm>
            <a:off x="457200" y="1143000"/>
            <a:ext cx="8229600" cy="4983163"/>
          </a:xfrm>
        </p:spPr>
        <p:txBody>
          <a:bodyPr/>
          <a:lstStyle/>
          <a:p>
            <a:pPr eaLnBrk="1" hangingPunct="1"/>
            <a:r>
              <a:rPr lang="en-US" sz="2000" smtClean="0"/>
              <a:t>Transition existing data and voice service and support to the Centurylink Operations team.</a:t>
            </a:r>
          </a:p>
          <a:p>
            <a:pPr eaLnBrk="1" hangingPunct="1"/>
            <a:r>
              <a:rPr lang="en-US" sz="2000" smtClean="0"/>
              <a:t>Stabilize existing service through chronics reviews and action plans</a:t>
            </a:r>
          </a:p>
          <a:p>
            <a:pPr eaLnBrk="1" hangingPunct="1"/>
            <a:r>
              <a:rPr lang="en-US" sz="2000" smtClean="0"/>
              <a:t>Design a redundant state of the art core and data center infrastructure adding increase business value to the State of Arizona Stakeholders</a:t>
            </a:r>
          </a:p>
          <a:p>
            <a:pPr eaLnBrk="1" hangingPunct="1"/>
            <a:r>
              <a:rPr lang="en-US" sz="2000" smtClean="0"/>
              <a:t>Implement Technology with the features and services that meet the Design and Engineering Principles of AZNetII</a:t>
            </a:r>
          </a:p>
          <a:p>
            <a:pPr eaLnBrk="1" hangingPunct="1"/>
            <a:r>
              <a:rPr lang="en-US" sz="2000" smtClean="0"/>
              <a:t>Meet and exceed the contract service level requirements (SLR’s)</a:t>
            </a:r>
          </a:p>
          <a:p>
            <a:pPr eaLnBrk="1" hangingPunct="1"/>
            <a:r>
              <a:rPr lang="en-US" sz="2000" smtClean="0"/>
              <a:t>Provide Excellent Customer Service</a:t>
            </a:r>
          </a:p>
          <a:p>
            <a:pPr eaLnBrk="1" hangingPunct="1"/>
            <a:r>
              <a:rPr lang="en-US" sz="2000" smtClean="0"/>
              <a:t>Maintain High Service and Network Reliability</a:t>
            </a:r>
          </a:p>
          <a:p>
            <a:pPr eaLnBrk="1" hangingPunct="1"/>
            <a:r>
              <a:rPr lang="en-US" sz="2000" smtClean="0"/>
              <a:t>Provide “increased value” to the State of Arizona Stakeholders</a:t>
            </a:r>
          </a:p>
          <a:p>
            <a:pPr eaLnBrk="1" hangingPunct="1"/>
            <a:r>
              <a:rPr lang="en-US" sz="2000" smtClean="0"/>
              <a:t>Perform technology refresh projects within contract timelines</a:t>
            </a:r>
          </a:p>
          <a:p>
            <a:pPr eaLnBrk="1" hangingPunct="1">
              <a:buFont typeface="Arial" charset="0"/>
              <a:buNone/>
            </a:pPr>
            <a:endParaRPr lang="en-US" sz="2000" smtClean="0"/>
          </a:p>
          <a:p>
            <a:pPr eaLnBrk="1" hangingPunct="1">
              <a:buFont typeface="Arial" charset="0"/>
              <a:buNone/>
            </a:pPr>
            <a:endParaRPr 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52400" y="1371600"/>
            <a:ext cx="2181225" cy="5181600"/>
          </a:xfrm>
          <a:prstGeom prst="rect">
            <a:avLst/>
          </a:prstGeom>
          <a:solidFill>
            <a:srgbClr val="4B87C3">
              <a:alpha val="41960"/>
            </a:srgbClr>
          </a:solidFill>
          <a:ln w="9525" algn="ctr">
            <a:noFill/>
            <a:miter lim="800000"/>
            <a:headEnd/>
            <a:tailEnd/>
          </a:ln>
        </p:spPr>
        <p:txBody>
          <a:bodyPr wrap="none" lIns="82124" tIns="41061" rIns="82124" bIns="41061" anchor="ctr"/>
          <a:lstStyle/>
          <a:p>
            <a:endParaRPr lang="en-US">
              <a:latin typeface="Calibri" pitchFamily="34" charset="0"/>
            </a:endParaRPr>
          </a:p>
        </p:txBody>
      </p:sp>
      <p:sp>
        <p:nvSpPr>
          <p:cNvPr id="28674" name="Rectangle 3"/>
          <p:cNvSpPr>
            <a:spLocks noChangeArrowheads="1"/>
          </p:cNvSpPr>
          <p:nvPr/>
        </p:nvSpPr>
        <p:spPr bwMode="auto">
          <a:xfrm>
            <a:off x="2362200" y="1371600"/>
            <a:ext cx="2181225" cy="5181600"/>
          </a:xfrm>
          <a:prstGeom prst="rect">
            <a:avLst/>
          </a:prstGeom>
          <a:solidFill>
            <a:srgbClr val="4B87C3">
              <a:alpha val="41960"/>
            </a:srgbClr>
          </a:solidFill>
          <a:ln w="9525" algn="ctr">
            <a:noFill/>
            <a:miter lim="800000"/>
            <a:headEnd/>
            <a:tailEnd/>
          </a:ln>
        </p:spPr>
        <p:txBody>
          <a:bodyPr wrap="none" lIns="82124" tIns="41061" rIns="82124" bIns="41061" anchor="ctr"/>
          <a:lstStyle/>
          <a:p>
            <a:endParaRPr lang="en-US">
              <a:latin typeface="Calibri" pitchFamily="34" charset="0"/>
            </a:endParaRPr>
          </a:p>
        </p:txBody>
      </p:sp>
      <p:sp>
        <p:nvSpPr>
          <p:cNvPr id="28675" name="Rectangle 4"/>
          <p:cNvSpPr>
            <a:spLocks noChangeArrowheads="1"/>
          </p:cNvSpPr>
          <p:nvPr/>
        </p:nvSpPr>
        <p:spPr bwMode="auto">
          <a:xfrm>
            <a:off x="4581525" y="1371600"/>
            <a:ext cx="2171700" cy="5181600"/>
          </a:xfrm>
          <a:prstGeom prst="rect">
            <a:avLst/>
          </a:prstGeom>
          <a:solidFill>
            <a:srgbClr val="4B87C3">
              <a:alpha val="41960"/>
            </a:srgbClr>
          </a:solidFill>
          <a:ln w="9525" algn="ctr">
            <a:noFill/>
            <a:miter lim="800000"/>
            <a:headEnd/>
            <a:tailEnd/>
          </a:ln>
        </p:spPr>
        <p:txBody>
          <a:bodyPr wrap="none" lIns="82124" tIns="41061" rIns="82124" bIns="41061" anchor="ctr"/>
          <a:lstStyle/>
          <a:p>
            <a:endParaRPr lang="en-US">
              <a:latin typeface="Calibri" pitchFamily="34" charset="0"/>
            </a:endParaRPr>
          </a:p>
        </p:txBody>
      </p:sp>
      <p:sp>
        <p:nvSpPr>
          <p:cNvPr id="28676" name="Rectangle 5"/>
          <p:cNvSpPr>
            <a:spLocks noChangeArrowheads="1"/>
          </p:cNvSpPr>
          <p:nvPr/>
        </p:nvSpPr>
        <p:spPr bwMode="auto">
          <a:xfrm>
            <a:off x="6791325" y="1371600"/>
            <a:ext cx="2171700" cy="4495800"/>
          </a:xfrm>
          <a:prstGeom prst="rect">
            <a:avLst/>
          </a:prstGeom>
          <a:solidFill>
            <a:srgbClr val="4B87C3">
              <a:alpha val="41960"/>
            </a:srgbClr>
          </a:solidFill>
          <a:ln w="9525" algn="ctr">
            <a:noFill/>
            <a:miter lim="800000"/>
            <a:headEnd/>
            <a:tailEnd/>
          </a:ln>
        </p:spPr>
        <p:txBody>
          <a:bodyPr wrap="none" lIns="82124" tIns="41061" rIns="82124" bIns="41061" anchor="ctr"/>
          <a:lstStyle/>
          <a:p>
            <a:endParaRPr lang="en-US">
              <a:latin typeface="Calibri" pitchFamily="34" charset="0"/>
            </a:endParaRPr>
          </a:p>
        </p:txBody>
      </p:sp>
      <p:sp>
        <p:nvSpPr>
          <p:cNvPr id="28677" name="Rectangle 6"/>
          <p:cNvSpPr>
            <a:spLocks noGrp="1" noChangeArrowheads="1"/>
          </p:cNvSpPr>
          <p:nvPr>
            <p:ph type="title"/>
          </p:nvPr>
        </p:nvSpPr>
        <p:spPr>
          <a:xfrm>
            <a:off x="457200" y="304800"/>
            <a:ext cx="8229600" cy="457200"/>
          </a:xfrm>
        </p:spPr>
        <p:txBody>
          <a:bodyPr/>
          <a:lstStyle/>
          <a:p>
            <a:pPr eaLnBrk="1" hangingPunct="1"/>
            <a:r>
              <a:rPr lang="en-US" sz="2800" smtClean="0"/>
              <a:t>Increase Value to the State of Arizona Stakeholders </a:t>
            </a:r>
          </a:p>
        </p:txBody>
      </p:sp>
      <p:sp>
        <p:nvSpPr>
          <p:cNvPr id="28678" name="Text Box 7"/>
          <p:cNvSpPr txBox="1">
            <a:spLocks noChangeArrowheads="1"/>
          </p:cNvSpPr>
          <p:nvPr/>
        </p:nvSpPr>
        <p:spPr bwMode="auto">
          <a:xfrm>
            <a:off x="238125" y="1828800"/>
            <a:ext cx="2047875" cy="3654425"/>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600">
                <a:solidFill>
                  <a:srgbClr val="FFFF00"/>
                </a:solidFill>
                <a:latin typeface="Calibri" pitchFamily="34" charset="0"/>
              </a:rPr>
              <a:t>Lower the Total Cost </a:t>
            </a:r>
            <a:br>
              <a:rPr lang="en-US" sz="1600">
                <a:solidFill>
                  <a:srgbClr val="FFFF00"/>
                </a:solidFill>
                <a:latin typeface="Calibri" pitchFamily="34" charset="0"/>
              </a:rPr>
            </a:br>
            <a:r>
              <a:rPr lang="en-US" sz="1600">
                <a:solidFill>
                  <a:srgbClr val="FFFF00"/>
                </a:solidFill>
                <a:latin typeface="Calibri" pitchFamily="34" charset="0"/>
              </a:rPr>
              <a:t>of  Ownership</a:t>
            </a:r>
          </a:p>
          <a:p>
            <a:pPr defTabSz="814388">
              <a:lnSpc>
                <a:spcPct val="85000"/>
              </a:lnSpc>
              <a:spcBef>
                <a:spcPct val="45000"/>
              </a:spcBef>
            </a:pPr>
            <a:r>
              <a:rPr lang="en-US" sz="1400">
                <a:latin typeface="Calibri" pitchFamily="34" charset="0"/>
              </a:rPr>
              <a:t>Reduce operating expenses</a:t>
            </a:r>
          </a:p>
          <a:p>
            <a:pPr defTabSz="814388">
              <a:lnSpc>
                <a:spcPct val="85000"/>
              </a:lnSpc>
              <a:spcBef>
                <a:spcPct val="45000"/>
              </a:spcBef>
            </a:pPr>
            <a:r>
              <a:rPr lang="en-US" sz="1400">
                <a:latin typeface="Calibri" pitchFamily="34" charset="0"/>
              </a:rPr>
              <a:t>Improve network  efficiency</a:t>
            </a:r>
          </a:p>
          <a:p>
            <a:pPr defTabSz="814388">
              <a:lnSpc>
                <a:spcPct val="85000"/>
              </a:lnSpc>
              <a:spcBef>
                <a:spcPct val="45000"/>
              </a:spcBef>
            </a:pPr>
            <a:r>
              <a:rPr lang="en-US" sz="1400">
                <a:latin typeface="Calibri" pitchFamily="34" charset="0"/>
              </a:rPr>
              <a:t>Build a flexible and adaptable network topology</a:t>
            </a:r>
          </a:p>
          <a:p>
            <a:pPr defTabSz="814388">
              <a:lnSpc>
                <a:spcPct val="85000"/>
              </a:lnSpc>
              <a:spcBef>
                <a:spcPct val="45000"/>
              </a:spcBef>
            </a:pPr>
            <a:r>
              <a:rPr lang="en-US" sz="1400">
                <a:latin typeface="Calibri" pitchFamily="34" charset="0"/>
              </a:rPr>
              <a:t>Develop recommendations for technology strategies</a:t>
            </a:r>
          </a:p>
          <a:p>
            <a:pPr defTabSz="814388">
              <a:lnSpc>
                <a:spcPct val="85000"/>
              </a:lnSpc>
              <a:spcBef>
                <a:spcPct val="45000"/>
              </a:spcBef>
            </a:pPr>
            <a:r>
              <a:rPr lang="en-US" sz="1400">
                <a:latin typeface="Calibri" pitchFamily="34" charset="0"/>
              </a:rPr>
              <a:t>Migration and implementation to approved technology to improve standardization</a:t>
            </a:r>
          </a:p>
        </p:txBody>
      </p:sp>
      <p:sp>
        <p:nvSpPr>
          <p:cNvPr id="28679" name="Text Box 8"/>
          <p:cNvSpPr txBox="1">
            <a:spLocks noChangeArrowheads="1"/>
          </p:cNvSpPr>
          <p:nvPr/>
        </p:nvSpPr>
        <p:spPr bwMode="auto">
          <a:xfrm>
            <a:off x="2447925" y="1905000"/>
            <a:ext cx="2057400" cy="4600575"/>
          </a:xfrm>
          <a:prstGeom prst="rect">
            <a:avLst/>
          </a:prstGeom>
          <a:noFill/>
          <a:ln w="9525" algn="ctr">
            <a:noFill/>
            <a:miter lim="800000"/>
            <a:headEnd/>
            <a:tailEnd/>
          </a:ln>
        </p:spPr>
        <p:txBody>
          <a:bodyPr lIns="82124" tIns="41061" rIns="82124" bIns="41061">
            <a:spAutoFit/>
          </a:bodyPr>
          <a:lstStyle/>
          <a:p>
            <a:pPr defTabSz="814388">
              <a:spcBef>
                <a:spcPct val="45000"/>
              </a:spcBef>
            </a:pPr>
            <a:r>
              <a:rPr lang="en-US" sz="1600">
                <a:solidFill>
                  <a:srgbClr val="FFFF00"/>
                </a:solidFill>
                <a:latin typeface="Calibri" pitchFamily="34" charset="0"/>
              </a:rPr>
              <a:t>Increase </a:t>
            </a:r>
            <a:br>
              <a:rPr lang="en-US" sz="1600">
                <a:solidFill>
                  <a:srgbClr val="FFFF00"/>
                </a:solidFill>
                <a:latin typeface="Calibri" pitchFamily="34" charset="0"/>
              </a:rPr>
            </a:br>
            <a:r>
              <a:rPr lang="en-US" sz="1600">
                <a:solidFill>
                  <a:srgbClr val="FFFF00"/>
                </a:solidFill>
                <a:latin typeface="Calibri" pitchFamily="34" charset="0"/>
              </a:rPr>
              <a:t>Network Reliabili</a:t>
            </a:r>
            <a:r>
              <a:rPr lang="en-US">
                <a:solidFill>
                  <a:srgbClr val="FFFF00"/>
                </a:solidFill>
                <a:latin typeface="Calibri" pitchFamily="34" charset="0"/>
              </a:rPr>
              <a:t>ty</a:t>
            </a:r>
          </a:p>
          <a:p>
            <a:pPr defTabSz="814388">
              <a:lnSpc>
                <a:spcPct val="85000"/>
              </a:lnSpc>
              <a:spcBef>
                <a:spcPct val="45000"/>
              </a:spcBef>
            </a:pPr>
            <a:r>
              <a:rPr lang="en-US" sz="1400">
                <a:latin typeface="Calibri" pitchFamily="34" charset="0"/>
              </a:rPr>
              <a:t>Assess the current network capability to accommodate the proposed system</a:t>
            </a:r>
          </a:p>
          <a:p>
            <a:pPr defTabSz="814388">
              <a:lnSpc>
                <a:spcPct val="85000"/>
              </a:lnSpc>
              <a:spcBef>
                <a:spcPct val="45000"/>
              </a:spcBef>
            </a:pPr>
            <a:r>
              <a:rPr lang="en-US" sz="1400">
                <a:latin typeface="Calibri" pitchFamily="34" charset="0"/>
              </a:rPr>
              <a:t>Produce an optimal network design to prevent network congestion, delay and errors.</a:t>
            </a:r>
          </a:p>
          <a:p>
            <a:pPr defTabSz="814388">
              <a:lnSpc>
                <a:spcPct val="85000"/>
              </a:lnSpc>
              <a:spcBef>
                <a:spcPct val="45000"/>
              </a:spcBef>
            </a:pPr>
            <a:r>
              <a:rPr lang="en-US" sz="1400">
                <a:latin typeface="Calibri" pitchFamily="34" charset="0"/>
              </a:rPr>
              <a:t>Validate the network performance for the expected network performance and operation</a:t>
            </a:r>
          </a:p>
          <a:p>
            <a:pPr defTabSz="814388">
              <a:lnSpc>
                <a:spcPct val="85000"/>
              </a:lnSpc>
              <a:spcBef>
                <a:spcPct val="45000"/>
              </a:spcBef>
            </a:pPr>
            <a:r>
              <a:rPr lang="en-US" sz="1400">
                <a:latin typeface="Calibri" pitchFamily="34" charset="0"/>
              </a:rPr>
              <a:t>Proactively monitor and address availability, security</a:t>
            </a:r>
          </a:p>
          <a:p>
            <a:pPr defTabSz="814388">
              <a:lnSpc>
                <a:spcPct val="85000"/>
              </a:lnSpc>
              <a:spcBef>
                <a:spcPct val="45000"/>
              </a:spcBef>
            </a:pPr>
            <a:r>
              <a:rPr lang="en-US" sz="1400">
                <a:latin typeface="Calibri" pitchFamily="34" charset="0"/>
              </a:rPr>
              <a:t>Optimize the network to enhance performance</a:t>
            </a:r>
          </a:p>
        </p:txBody>
      </p:sp>
      <p:sp>
        <p:nvSpPr>
          <p:cNvPr id="28680" name="Text Box 9"/>
          <p:cNvSpPr txBox="1">
            <a:spLocks noChangeArrowheads="1"/>
          </p:cNvSpPr>
          <p:nvPr/>
        </p:nvSpPr>
        <p:spPr bwMode="auto">
          <a:xfrm>
            <a:off x="4657725" y="1905000"/>
            <a:ext cx="2057400" cy="3486150"/>
          </a:xfrm>
          <a:prstGeom prst="rect">
            <a:avLst/>
          </a:prstGeom>
          <a:noFill/>
          <a:ln w="9525" algn="ctr">
            <a:noFill/>
            <a:miter lim="800000"/>
            <a:headEnd/>
            <a:tailEnd/>
          </a:ln>
        </p:spPr>
        <p:txBody>
          <a:bodyPr lIns="82124" tIns="41061" rIns="82124" bIns="41061">
            <a:spAutoFit/>
          </a:bodyPr>
          <a:lstStyle/>
          <a:p>
            <a:pPr defTabSz="814388">
              <a:spcBef>
                <a:spcPct val="45000"/>
              </a:spcBef>
            </a:pPr>
            <a:r>
              <a:rPr lang="en-US" sz="1600">
                <a:solidFill>
                  <a:srgbClr val="FFFF00"/>
                </a:solidFill>
                <a:latin typeface="Calibri" pitchFamily="34" charset="0"/>
              </a:rPr>
              <a:t>Improve Agility</a:t>
            </a:r>
          </a:p>
          <a:p>
            <a:pPr defTabSz="814388">
              <a:spcBef>
                <a:spcPct val="45000"/>
              </a:spcBef>
            </a:pPr>
            <a:endParaRPr lang="en-US">
              <a:solidFill>
                <a:srgbClr val="FFFF00"/>
              </a:solidFill>
              <a:latin typeface="Calibri" pitchFamily="34" charset="0"/>
            </a:endParaRPr>
          </a:p>
          <a:p>
            <a:pPr defTabSz="814388">
              <a:lnSpc>
                <a:spcPct val="85000"/>
              </a:lnSpc>
              <a:spcBef>
                <a:spcPct val="40000"/>
              </a:spcBef>
            </a:pPr>
            <a:r>
              <a:rPr lang="en-US" sz="1400">
                <a:latin typeface="Calibri" pitchFamily="34" charset="0"/>
              </a:rPr>
              <a:t>Establish business requirements and standards</a:t>
            </a:r>
          </a:p>
          <a:p>
            <a:pPr defTabSz="814388">
              <a:lnSpc>
                <a:spcPct val="85000"/>
              </a:lnSpc>
              <a:spcBef>
                <a:spcPct val="40000"/>
              </a:spcBef>
            </a:pPr>
            <a:r>
              <a:rPr lang="en-US" sz="1400">
                <a:latin typeface="Calibri" pitchFamily="34" charset="0"/>
              </a:rPr>
              <a:t>Provide for future interconnectivity</a:t>
            </a:r>
          </a:p>
          <a:p>
            <a:pPr defTabSz="814388">
              <a:lnSpc>
                <a:spcPct val="85000"/>
              </a:lnSpc>
              <a:spcBef>
                <a:spcPct val="40000"/>
              </a:spcBef>
            </a:pPr>
            <a:r>
              <a:rPr lang="en-US" sz="1400">
                <a:latin typeface="Calibri" pitchFamily="34" charset="0"/>
              </a:rPr>
              <a:t>Develop a migration path to future network technologies without redesign</a:t>
            </a:r>
          </a:p>
          <a:p>
            <a:pPr defTabSz="814388">
              <a:lnSpc>
                <a:spcPct val="85000"/>
              </a:lnSpc>
              <a:spcBef>
                <a:spcPct val="40000"/>
              </a:spcBef>
            </a:pPr>
            <a:r>
              <a:rPr lang="en-US" sz="1400">
                <a:latin typeface="Calibri" pitchFamily="34" charset="0"/>
              </a:rPr>
              <a:t>Use technology that complies with industry standards and is a leader in that technology</a:t>
            </a:r>
            <a:endParaRPr lang="en-US" sz="1600">
              <a:latin typeface="Calibri" pitchFamily="34" charset="0"/>
            </a:endParaRPr>
          </a:p>
        </p:txBody>
      </p:sp>
      <p:sp>
        <p:nvSpPr>
          <p:cNvPr id="28681" name="Text Box 10"/>
          <p:cNvSpPr txBox="1">
            <a:spLocks noChangeArrowheads="1"/>
          </p:cNvSpPr>
          <p:nvPr/>
        </p:nvSpPr>
        <p:spPr bwMode="auto">
          <a:xfrm>
            <a:off x="6943725" y="1981200"/>
            <a:ext cx="1981200" cy="3003550"/>
          </a:xfrm>
          <a:prstGeom prst="rect">
            <a:avLst/>
          </a:prstGeom>
          <a:noFill/>
          <a:ln w="9525" algn="ctr">
            <a:noFill/>
            <a:miter lim="800000"/>
            <a:headEnd/>
            <a:tailEnd/>
          </a:ln>
        </p:spPr>
        <p:txBody>
          <a:bodyPr lIns="82124" tIns="41061" rIns="82124" bIns="41061">
            <a:spAutoFit/>
          </a:bodyPr>
          <a:lstStyle/>
          <a:p>
            <a:pPr defTabSz="814388">
              <a:spcBef>
                <a:spcPct val="45000"/>
              </a:spcBef>
            </a:pPr>
            <a:r>
              <a:rPr lang="en-US" sz="1600">
                <a:solidFill>
                  <a:srgbClr val="FFFF00"/>
                </a:solidFill>
                <a:latin typeface="Calibri" pitchFamily="34" charset="0"/>
              </a:rPr>
              <a:t>Enable Services, Features and Applications</a:t>
            </a:r>
          </a:p>
          <a:p>
            <a:pPr defTabSz="814388">
              <a:lnSpc>
                <a:spcPct val="85000"/>
              </a:lnSpc>
              <a:spcBef>
                <a:spcPct val="40000"/>
              </a:spcBef>
            </a:pPr>
            <a:r>
              <a:rPr lang="en-US" altLang="ja-JP" sz="1400">
                <a:latin typeface="Calibri" pitchFamily="34" charset="0"/>
                <a:cs typeface="MS PGothic"/>
              </a:rPr>
              <a:t>Improve operational readiness</a:t>
            </a:r>
          </a:p>
          <a:p>
            <a:pPr defTabSz="814388">
              <a:lnSpc>
                <a:spcPct val="85000"/>
              </a:lnSpc>
              <a:spcBef>
                <a:spcPct val="40000"/>
              </a:spcBef>
            </a:pPr>
            <a:r>
              <a:rPr lang="en-US" altLang="ja-JP" sz="1400">
                <a:latin typeface="Calibri" pitchFamily="34" charset="0"/>
                <a:cs typeface="MS PGothic"/>
              </a:rPr>
              <a:t>Improve service-delivery efficiency and effectiveness through standardization</a:t>
            </a:r>
          </a:p>
          <a:p>
            <a:pPr defTabSz="814388">
              <a:lnSpc>
                <a:spcPct val="85000"/>
              </a:lnSpc>
              <a:spcBef>
                <a:spcPct val="40000"/>
              </a:spcBef>
            </a:pPr>
            <a:r>
              <a:rPr lang="en-US" altLang="ja-JP" sz="1400">
                <a:latin typeface="Calibri" pitchFamily="34" charset="0"/>
                <a:cs typeface="MS PGothic"/>
              </a:rPr>
              <a:t>Improve availability, reliability, and stability of the network and applications</a:t>
            </a:r>
            <a:endParaRPr lang="en-US" sz="1400">
              <a:latin typeface="Calibri" pitchFamily="34" charset="0"/>
            </a:endParaRPr>
          </a:p>
        </p:txBody>
      </p:sp>
      <p:sp>
        <p:nvSpPr>
          <p:cNvPr id="1043467" name="Rectangle 11"/>
          <p:cNvSpPr>
            <a:spLocks noChangeArrowheads="1"/>
          </p:cNvSpPr>
          <p:nvPr/>
        </p:nvSpPr>
        <p:spPr bwMode="auto">
          <a:xfrm>
            <a:off x="0" y="1676400"/>
            <a:ext cx="9144000" cy="152400"/>
          </a:xfrm>
          <a:prstGeom prst="rect">
            <a:avLst/>
          </a:prstGeom>
          <a:gradFill rotWithShape="1">
            <a:gsLst>
              <a:gs pos="0">
                <a:schemeClr val="bg1">
                  <a:alpha val="56000"/>
                </a:schemeClr>
              </a:gs>
              <a:gs pos="100000">
                <a:schemeClr val="bg1">
                  <a:gamma/>
                  <a:tint val="0"/>
                  <a:invGamma/>
                  <a:alpha val="0"/>
                </a:schemeClr>
              </a:gs>
            </a:gsLst>
            <a:lin ang="5400000" scaled="1"/>
          </a:gradFill>
          <a:ln w="9525" algn="ctr">
            <a:noFill/>
            <a:miter lim="800000"/>
            <a:headEnd/>
            <a:tailEnd/>
          </a:ln>
          <a:effectLst/>
        </p:spPr>
        <p:txBody>
          <a:bodyPr wrap="none" lIns="82124" tIns="41061" rIns="82124" bIns="41061" anchor="ctr"/>
          <a:lstStyle/>
          <a:p>
            <a:pPr fontAlgn="auto">
              <a:spcBef>
                <a:spcPts val="0"/>
              </a:spcBef>
              <a:spcAft>
                <a:spcPts val="0"/>
              </a:spcAft>
              <a:defRPr/>
            </a:pPr>
            <a:endParaRPr lang="en-US" dirty="0">
              <a:latin typeface="+mn-lt"/>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4291</TotalTime>
  <Words>2887</Words>
  <Application>Microsoft Office PowerPoint</Application>
  <PresentationFormat>On-screen Show (4:3)</PresentationFormat>
  <Paragraphs>327</Paragraphs>
  <Slides>22</Slides>
  <Notes>9</Notes>
  <HiddenSlides>0</HiddenSlides>
  <MMClips>0</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0</vt:i4>
      </vt:variant>
      <vt:variant>
        <vt:lpstr>Slide Titles</vt:lpstr>
      </vt:variant>
      <vt:variant>
        <vt:i4>22</vt:i4>
      </vt:variant>
    </vt:vector>
  </HeadingPairs>
  <TitlesOfParts>
    <vt:vector size="28" baseType="lpstr">
      <vt:lpstr>Arial</vt:lpstr>
      <vt:lpstr>Calibri</vt:lpstr>
      <vt:lpstr>MS PGothic</vt:lpstr>
      <vt:lpstr>Times New Roman</vt:lpstr>
      <vt:lpstr>Wingdings</vt:lpstr>
      <vt:lpstr>Office Theme</vt:lpstr>
      <vt:lpstr>Slide 1</vt:lpstr>
      <vt:lpstr>Slide 2</vt:lpstr>
      <vt:lpstr>Our Unifying Principles</vt:lpstr>
      <vt:lpstr>CenturyLink is an industry leader </vt:lpstr>
      <vt:lpstr>Slide 5</vt:lpstr>
      <vt:lpstr>Local Depth Arizona</vt:lpstr>
      <vt:lpstr>AZNetII Technology Evolution</vt:lpstr>
      <vt:lpstr>CenturyLink Vision</vt:lpstr>
      <vt:lpstr>Increase Value to the State of Arizona Stakeholders </vt:lpstr>
      <vt:lpstr>AZNetII Engineering Principles Methodology</vt:lpstr>
      <vt:lpstr>New Site Data Architecture</vt:lpstr>
      <vt:lpstr>New Site Voice Architecture</vt:lpstr>
      <vt:lpstr>New Site Voice Architecture cont..</vt:lpstr>
      <vt:lpstr>Existing Sites</vt:lpstr>
      <vt:lpstr>Technology Refresh Strategies</vt:lpstr>
      <vt:lpstr>Build a Redundant Data Center Topology  </vt:lpstr>
      <vt:lpstr>Architectural Requirements</vt:lpstr>
      <vt:lpstr>Build the Core Infrastructure</vt:lpstr>
      <vt:lpstr>IP SIP Connections to the agencies</vt:lpstr>
      <vt:lpstr>AS for Service Provider PDIOO Framework</vt:lpstr>
      <vt:lpstr>Technology Refresh Timeline</vt:lpstr>
      <vt:lpstr>Technology Refresh Timeline</vt:lpstr>
    </vt:vector>
  </TitlesOfParts>
  <Company>CenturyLink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AZNetII Technology Evolution</dc:title>
  <dc:creator>CenturyLink Employee</dc:creator>
  <cp:lastModifiedBy>ADMORAM</cp:lastModifiedBy>
  <cp:revision>43</cp:revision>
  <dcterms:created xsi:type="dcterms:W3CDTF">2012-07-06T23:24:14Z</dcterms:created>
  <dcterms:modified xsi:type="dcterms:W3CDTF">2012-07-17T16:57:05Z</dcterms:modified>
</cp:coreProperties>
</file>