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82" r:id="rId3"/>
    <p:sldId id="331" r:id="rId4"/>
    <p:sldId id="332" r:id="rId5"/>
    <p:sldId id="335" r:id="rId6"/>
    <p:sldId id="33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201"/>
    <a:srgbClr val="444444"/>
    <a:srgbClr val="FE7E01"/>
    <a:srgbClr val="306078"/>
    <a:srgbClr val="FEF7D0"/>
    <a:srgbClr val="FFFFFF"/>
    <a:srgbClr val="216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19" autoAdjust="0"/>
  </p:normalViewPr>
  <p:slideViewPr>
    <p:cSldViewPr snapToGrid="0" snapToObjects="1">
      <p:cViewPr>
        <p:scale>
          <a:sx n="80" d="100"/>
          <a:sy n="80" d="100"/>
        </p:scale>
        <p:origin x="-86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a59285\My%20Documents\Project%20Folders\Weekly%20Reporting\Weekly%20Ticket%20Accumlatives%20for%20Mthly%20Rpts\Weekly%20Status%20Tracking_Mar_23_data_New_Assigned.xlsm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a59285\My%20Documents\Project%20Folders\Weekly%20Reporting\Sev1%20and%20Sev%202s\Sev1-2s-Master_MARCH_2013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a59285\My%20Documents\Project%20Folders\Weekly%20Reporting\Weekly%20Ticket%20Accumlatives%20for%20Mthly%20Rpts\Weekly%20Status%20Tracking_Apr_06_data_New_Assigned.xlsm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a59285\My%20Documents\Project%20Folders\Weekly%20Reporting\Weekly%20Ticket%20Accumlatives%20for%20Mthly%20Rpts\Weekly%20Status%20Tracking_Apr_06_data_New_Assigned.xlsm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45735354509217"/>
          <c:y val="0.13834658814559744"/>
          <c:w val="0.70885681148810464"/>
          <c:h val="0.7252391781578221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'Month_Week-Comparison'!$A$31</c:f>
              <c:strCache>
                <c:ptCount val="1"/>
                <c:pt idx="0">
                  <c:v>March 2013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elete val="1"/>
          </c:dLbls>
          <c:cat>
            <c:strRef>
              <c:f>'Month_Week-Comparison'!$B$25:$F$25</c:f>
              <c:strCache>
                <c:ptCount val="5"/>
                <c:pt idx="0">
                  <c:v>Created</c:v>
                </c:pt>
                <c:pt idx="1">
                  <c:v>Resolved/Closed</c:v>
                </c:pt>
                <c:pt idx="2">
                  <c:v>Cancelled</c:v>
                </c:pt>
                <c:pt idx="3">
                  <c:v>In Progress</c:v>
                </c:pt>
                <c:pt idx="4">
                  <c:v>On Hold</c:v>
                </c:pt>
              </c:strCache>
            </c:strRef>
          </c:cat>
          <c:val>
            <c:numRef>
              <c:f>'Month_Week-Comparison'!$B$31:$F$31</c:f>
              <c:numCache>
                <c:formatCode>General</c:formatCode>
                <c:ptCount val="5"/>
                <c:pt idx="0">
                  <c:v>1740</c:v>
                </c:pt>
                <c:pt idx="1">
                  <c:v>1688</c:v>
                </c:pt>
                <c:pt idx="2">
                  <c:v>74</c:v>
                </c:pt>
                <c:pt idx="3">
                  <c:v>88</c:v>
                </c:pt>
                <c:pt idx="4">
                  <c:v>247</c:v>
                </c:pt>
              </c:numCache>
            </c:numRef>
          </c:val>
        </c:ser>
        <c:ser>
          <c:idx val="0"/>
          <c:order val="1"/>
          <c:tx>
            <c:strRef>
              <c:f>'Month_Week-Comparison'!$A$30</c:f>
              <c:strCache>
                <c:ptCount val="1"/>
                <c:pt idx="0">
                  <c:v>February 2013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elete val="1"/>
          </c:dLbls>
          <c:cat>
            <c:strRef>
              <c:f>'Month_Week-Comparison'!$B$25:$F$25</c:f>
              <c:strCache>
                <c:ptCount val="5"/>
                <c:pt idx="0">
                  <c:v>Created</c:v>
                </c:pt>
                <c:pt idx="1">
                  <c:v>Resolved/Closed</c:v>
                </c:pt>
                <c:pt idx="2">
                  <c:v>Cancelled</c:v>
                </c:pt>
                <c:pt idx="3">
                  <c:v>In Progress</c:v>
                </c:pt>
                <c:pt idx="4">
                  <c:v>On Hold</c:v>
                </c:pt>
              </c:strCache>
            </c:strRef>
          </c:cat>
          <c:val>
            <c:numRef>
              <c:f>'Month_Week-Comparison'!$B$30:$F$30</c:f>
              <c:numCache>
                <c:formatCode>General</c:formatCode>
                <c:ptCount val="5"/>
                <c:pt idx="0">
                  <c:v>1831</c:v>
                </c:pt>
                <c:pt idx="1">
                  <c:v>1693</c:v>
                </c:pt>
                <c:pt idx="2">
                  <c:v>85</c:v>
                </c:pt>
                <c:pt idx="3">
                  <c:v>15</c:v>
                </c:pt>
                <c:pt idx="4">
                  <c:v>120</c:v>
                </c:pt>
              </c:numCache>
            </c:numRef>
          </c:val>
        </c:ser>
        <c:ser>
          <c:idx val="3"/>
          <c:order val="2"/>
          <c:tx>
            <c:strRef>
              <c:f>'Month_Week-Comparison'!$A$29</c:f>
              <c:strCache>
                <c:ptCount val="1"/>
                <c:pt idx="0">
                  <c:v>January 2013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elete val="1"/>
          </c:dLbls>
          <c:cat>
            <c:strRef>
              <c:f>'Month_Week-Comparison'!$B$25:$F$25</c:f>
              <c:strCache>
                <c:ptCount val="5"/>
                <c:pt idx="0">
                  <c:v>Created</c:v>
                </c:pt>
                <c:pt idx="1">
                  <c:v>Resolved/Closed</c:v>
                </c:pt>
                <c:pt idx="2">
                  <c:v>Cancelled</c:v>
                </c:pt>
                <c:pt idx="3">
                  <c:v>In Progress</c:v>
                </c:pt>
                <c:pt idx="4">
                  <c:v>On Hold</c:v>
                </c:pt>
              </c:strCache>
            </c:strRef>
          </c:cat>
          <c:val>
            <c:numRef>
              <c:f>'Month_Week-Comparison'!$B$29:$F$29</c:f>
              <c:numCache>
                <c:formatCode>General</c:formatCode>
                <c:ptCount val="5"/>
                <c:pt idx="0">
                  <c:v>1933</c:v>
                </c:pt>
                <c:pt idx="1">
                  <c:v>1865</c:v>
                </c:pt>
                <c:pt idx="2">
                  <c:v>59</c:v>
                </c:pt>
                <c:pt idx="3">
                  <c:v>291</c:v>
                </c:pt>
                <c:pt idx="4">
                  <c:v>217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513856"/>
        <c:axId val="35515392"/>
      </c:barChart>
      <c:catAx>
        <c:axId val="3551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515392"/>
        <c:crosses val="autoZero"/>
        <c:auto val="1"/>
        <c:lblAlgn val="ctr"/>
        <c:lblOffset val="100"/>
        <c:noMultiLvlLbl val="0"/>
      </c:catAx>
      <c:valAx>
        <c:axId val="3551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13856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solidFill>
          <a:schemeClr val="bg1"/>
        </a:solidFill>
        <a:ln w="22225" cap="rnd">
          <a:round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ysClr val="window" lastClr="FFFFFF"/>
    </a:solidFill>
    <a:ln w="12700">
      <a:solidFill>
        <a:srgbClr val="5E9EFF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36099968636"/>
          <c:y val="8.2861511473247829E-2"/>
          <c:w val="0.70885681148810342"/>
          <c:h val="0.6596898550688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Sheet3!$A$18</c:f>
              <c:strCache>
                <c:ptCount val="1"/>
                <c:pt idx="0">
                  <c:v>March 2013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Sheet3!$B$17:$J$17</c:f>
              <c:strCache>
                <c:ptCount val="9"/>
                <c:pt idx="0">
                  <c:v>Application</c:v>
                </c:pt>
                <c:pt idx="1">
                  <c:v>Carrier</c:v>
                </c:pt>
                <c:pt idx="2">
                  <c:v>Customer</c:v>
                </c:pt>
                <c:pt idx="3">
                  <c:v>Equipment</c:v>
                </c:pt>
                <c:pt idx="4">
                  <c:v>Firewall /VPN</c:v>
                </c:pt>
                <c:pt idx="5">
                  <c:v>Other</c:v>
                </c:pt>
                <c:pt idx="6">
                  <c:v>Power</c:v>
                </c:pt>
                <c:pt idx="7">
                  <c:v>Software</c:v>
                </c:pt>
                <c:pt idx="8">
                  <c:v>Total Sev1 /Sev 2</c:v>
                </c:pt>
              </c:strCache>
            </c:strRef>
          </c:cat>
          <c:val>
            <c:numRef>
              <c:f>Sheet3!$B$18:$J$18</c:f>
              <c:numCache>
                <c:formatCode>General</c:formatCode>
                <c:ptCount val="9"/>
                <c:pt idx="0">
                  <c:v>0</c:v>
                </c:pt>
                <c:pt idx="1">
                  <c:v>14</c:v>
                </c:pt>
                <c:pt idx="2">
                  <c:v>18</c:v>
                </c:pt>
                <c:pt idx="3">
                  <c:v>13</c:v>
                </c:pt>
                <c:pt idx="4">
                  <c:v>0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Sheet3!$A$19</c:f>
              <c:strCache>
                <c:ptCount val="1"/>
                <c:pt idx="0">
                  <c:v>February 2013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Sheet3!$B$17:$J$17</c:f>
              <c:strCache>
                <c:ptCount val="9"/>
                <c:pt idx="0">
                  <c:v>Application</c:v>
                </c:pt>
                <c:pt idx="1">
                  <c:v>Carrier</c:v>
                </c:pt>
                <c:pt idx="2">
                  <c:v>Customer</c:v>
                </c:pt>
                <c:pt idx="3">
                  <c:v>Equipment</c:v>
                </c:pt>
                <c:pt idx="4">
                  <c:v>Firewall /VPN</c:v>
                </c:pt>
                <c:pt idx="5">
                  <c:v>Other</c:v>
                </c:pt>
                <c:pt idx="6">
                  <c:v>Power</c:v>
                </c:pt>
                <c:pt idx="7">
                  <c:v>Software</c:v>
                </c:pt>
                <c:pt idx="8">
                  <c:v>Total Sev1 /Sev 2</c:v>
                </c:pt>
              </c:strCache>
            </c:strRef>
          </c:cat>
          <c:val>
            <c:numRef>
              <c:f>Sheet3!$B$19:$J$19</c:f>
              <c:numCache>
                <c:formatCode>General</c:formatCode>
                <c:ptCount val="9"/>
                <c:pt idx="0">
                  <c:v>3</c:v>
                </c:pt>
                <c:pt idx="1">
                  <c:v>11</c:v>
                </c:pt>
                <c:pt idx="2">
                  <c:v>1</c:v>
                </c:pt>
                <c:pt idx="3">
                  <c:v>11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0</c:v>
                </c:pt>
                <c:pt idx="8">
                  <c:v>36</c:v>
                </c:pt>
              </c:numCache>
            </c:numRef>
          </c:val>
        </c:ser>
        <c:ser>
          <c:idx val="2"/>
          <c:order val="2"/>
          <c:tx>
            <c:strRef>
              <c:f>Sheet3!$A$20</c:f>
              <c:strCache>
                <c:ptCount val="1"/>
                <c:pt idx="0">
                  <c:v>January 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Sheet3!$B$17:$J$17</c:f>
              <c:strCache>
                <c:ptCount val="9"/>
                <c:pt idx="0">
                  <c:v>Application</c:v>
                </c:pt>
                <c:pt idx="1">
                  <c:v>Carrier</c:v>
                </c:pt>
                <c:pt idx="2">
                  <c:v>Customer</c:v>
                </c:pt>
                <c:pt idx="3">
                  <c:v>Equipment</c:v>
                </c:pt>
                <c:pt idx="4">
                  <c:v>Firewall /VPN</c:v>
                </c:pt>
                <c:pt idx="5">
                  <c:v>Other</c:v>
                </c:pt>
                <c:pt idx="6">
                  <c:v>Power</c:v>
                </c:pt>
                <c:pt idx="7">
                  <c:v>Software</c:v>
                </c:pt>
                <c:pt idx="8">
                  <c:v>Total Sev1 /Sev 2</c:v>
                </c:pt>
              </c:strCache>
            </c:strRef>
          </c:cat>
          <c:val>
            <c:numRef>
              <c:f>Sheet3!$B$20:$J$20</c:f>
              <c:numCache>
                <c:formatCode>General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6</c:v>
                </c:pt>
                <c:pt idx="3">
                  <c:v>11</c:v>
                </c:pt>
                <c:pt idx="4">
                  <c:v>0</c:v>
                </c:pt>
                <c:pt idx="5">
                  <c:v>6</c:v>
                </c:pt>
                <c:pt idx="6">
                  <c:v>3</c:v>
                </c:pt>
                <c:pt idx="7">
                  <c:v>0</c:v>
                </c:pt>
                <c:pt idx="8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73760"/>
        <c:axId val="35575296"/>
      </c:barChart>
      <c:catAx>
        <c:axId val="355737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575296"/>
        <c:crosses val="autoZero"/>
        <c:auto val="1"/>
        <c:lblAlgn val="ctr"/>
        <c:lblOffset val="100"/>
        <c:noMultiLvlLbl val="0"/>
      </c:catAx>
      <c:valAx>
        <c:axId val="35575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573760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>
            <a:solidFill>
              <a:sysClr val="windowText" lastClr="000000"/>
            </a:solidFill>
          </a:ln>
        </c:spPr>
      </c:dTable>
      <c:spPr>
        <a:solidFill>
          <a:schemeClr val="bg1"/>
        </a:solidFill>
        <a:ln w="3175" cap="rnd">
          <a:solidFill>
            <a:srgbClr val="4F81BD"/>
          </a:solidFill>
          <a:round/>
        </a:ln>
        <a:effectLst/>
      </c:spPr>
    </c:plotArea>
    <c:legend>
      <c:legendPos val="r"/>
      <c:layout>
        <c:manualLayout>
          <c:xMode val="edge"/>
          <c:yMode val="edge"/>
          <c:x val="0.8556233797644166"/>
          <c:y val="0.43090452755905639"/>
          <c:w val="0.12598455754308713"/>
          <c:h val="0.17534944974664224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 w="19050">
      <a:solidFill>
        <a:srgbClr val="5E9EFF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546618997351646E-2"/>
          <c:y val="8.1373429991335719E-2"/>
          <c:w val="0.70885681148810464"/>
          <c:h val="0.65968985506884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'Month_Week-Comparison'!$K$33</c:f>
              <c:strCache>
                <c:ptCount val="1"/>
                <c:pt idx="0">
                  <c:v>Project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'Month_Week-Comparison'!$I$44:$I$48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Created By Type</c:v>
                </c:pt>
              </c:strCache>
            </c:strRef>
          </c:cat>
          <c:val>
            <c:numRef>
              <c:f>'Month_Week-Comparison'!$K$44:$K$48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3</c:v>
                </c:pt>
                <c:pt idx="3">
                  <c:v>6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'Month_Week-Comparison'!$L$33</c:f>
              <c:strCache>
                <c:ptCount val="1"/>
                <c:pt idx="0">
                  <c:v>Repair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'Month_Week-Comparison'!$I$44:$I$48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Created By Type</c:v>
                </c:pt>
              </c:strCache>
            </c:strRef>
          </c:cat>
          <c:val>
            <c:numRef>
              <c:f>'Month_Week-Comparison'!$L$44:$L$48</c:f>
              <c:numCache>
                <c:formatCode>General</c:formatCode>
                <c:ptCount val="5"/>
                <c:pt idx="0">
                  <c:v>163</c:v>
                </c:pt>
                <c:pt idx="1">
                  <c:v>130</c:v>
                </c:pt>
                <c:pt idx="2">
                  <c:v>144</c:v>
                </c:pt>
                <c:pt idx="3">
                  <c:v>172</c:v>
                </c:pt>
                <c:pt idx="4">
                  <c:v>609</c:v>
                </c:pt>
              </c:numCache>
            </c:numRef>
          </c:val>
        </c:ser>
        <c:ser>
          <c:idx val="2"/>
          <c:order val="2"/>
          <c:tx>
            <c:strRef>
              <c:f>'Month_Week-Comparison'!$M$33</c:f>
              <c:strCache>
                <c:ptCount val="1"/>
                <c:pt idx="0">
                  <c:v>RFI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'Month_Week-Comparison'!$I$44:$I$48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Created By Type</c:v>
                </c:pt>
              </c:strCache>
            </c:strRef>
          </c:cat>
          <c:val>
            <c:numRef>
              <c:f>'Month_Week-Comparison'!$M$44:$M$48</c:f>
              <c:numCache>
                <c:formatCode>General</c:formatCode>
                <c:ptCount val="5"/>
                <c:pt idx="0">
                  <c:v>19</c:v>
                </c:pt>
                <c:pt idx="1">
                  <c:v>17</c:v>
                </c:pt>
                <c:pt idx="2">
                  <c:v>15</c:v>
                </c:pt>
                <c:pt idx="3">
                  <c:v>25</c:v>
                </c:pt>
                <c:pt idx="4">
                  <c:v>76</c:v>
                </c:pt>
              </c:numCache>
            </c:numRef>
          </c:val>
        </c:ser>
        <c:ser>
          <c:idx val="3"/>
          <c:order val="3"/>
          <c:tx>
            <c:strRef>
              <c:f>'Month_Week-Comparison'!$J$33</c:f>
              <c:strCache>
                <c:ptCount val="1"/>
                <c:pt idx="0">
                  <c:v>MAC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'Month_Week-Comparison'!$I$44:$I$48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Created By Type</c:v>
                </c:pt>
              </c:strCache>
            </c:strRef>
          </c:cat>
          <c:val>
            <c:numRef>
              <c:f>'Month_Week-Comparison'!$J$44:$J$48</c:f>
              <c:numCache>
                <c:formatCode>General</c:formatCode>
                <c:ptCount val="5"/>
                <c:pt idx="0">
                  <c:v>269</c:v>
                </c:pt>
                <c:pt idx="1">
                  <c:v>260</c:v>
                </c:pt>
                <c:pt idx="2">
                  <c:v>238</c:v>
                </c:pt>
                <c:pt idx="3">
                  <c:v>330</c:v>
                </c:pt>
                <c:pt idx="4">
                  <c:v>1097</c:v>
                </c:pt>
              </c:numCache>
            </c:numRef>
          </c:val>
        </c:ser>
        <c:ser>
          <c:idx val="4"/>
          <c:order val="4"/>
          <c:tx>
            <c:strRef>
              <c:f>'Month_Week-Comparison'!$N$33</c:f>
              <c:strCache>
                <c:ptCount val="1"/>
                <c:pt idx="0">
                  <c:v>Total Created</c:v>
                </c:pt>
              </c:strCache>
            </c:strRef>
          </c:tx>
          <c:spPr>
            <a:solidFill>
              <a:srgbClr val="EEECE1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'Month_Week-Comparison'!$I$44:$I$48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Created By Type</c:v>
                </c:pt>
              </c:strCache>
            </c:strRef>
          </c:cat>
          <c:val>
            <c:numRef>
              <c:f>'Month_Week-Comparison'!$N$44:$N$48</c:f>
              <c:numCache>
                <c:formatCode>General</c:formatCode>
                <c:ptCount val="5"/>
                <c:pt idx="0">
                  <c:v>455</c:v>
                </c:pt>
                <c:pt idx="1">
                  <c:v>414</c:v>
                </c:pt>
                <c:pt idx="2">
                  <c:v>400</c:v>
                </c:pt>
                <c:pt idx="3">
                  <c:v>533</c:v>
                </c:pt>
                <c:pt idx="4">
                  <c:v>1802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22272"/>
        <c:axId val="35628160"/>
      </c:barChart>
      <c:catAx>
        <c:axId val="35622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628160"/>
        <c:crosses val="autoZero"/>
        <c:auto val="1"/>
        <c:lblAlgn val="ctr"/>
        <c:lblOffset val="100"/>
        <c:noMultiLvlLbl val="0"/>
      </c:catAx>
      <c:valAx>
        <c:axId val="35628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622272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 rtl="0">
              <a:defRPr sz="1200" b="0"/>
            </a:pPr>
            <a:endParaRPr lang="en-US"/>
          </a:p>
        </c:txPr>
      </c:dTable>
      <c:spPr>
        <a:solidFill>
          <a:schemeClr val="bg1"/>
        </a:solidFill>
        <a:ln w="3175" cap="rnd">
          <a:solidFill>
            <a:srgbClr val="1F497D">
              <a:lumMod val="60000"/>
              <a:lumOff val="40000"/>
            </a:srgbClr>
          </a:solidFill>
          <a:round/>
        </a:ln>
        <a:effectLst/>
      </c:spPr>
    </c:plotArea>
    <c:legend>
      <c:legendPos val="r"/>
      <c:layout>
        <c:manualLayout>
          <c:xMode val="edge"/>
          <c:yMode val="edge"/>
          <c:x val="0.84345610989106745"/>
          <c:y val="0.43090452755905712"/>
          <c:w val="0.13042826135322136"/>
          <c:h val="0.21837579750481154"/>
        </c:manualLayout>
      </c:layout>
      <c:overlay val="0"/>
      <c:txPr>
        <a:bodyPr/>
        <a:lstStyle/>
        <a:p>
          <a:pPr>
            <a:defRPr sz="1200" b="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28575">
      <a:solidFill>
        <a:srgbClr val="0070C0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36099968636"/>
          <c:y val="8.2861511473247829E-2"/>
          <c:w val="0.70885681148810475"/>
          <c:h val="0.65968985506884137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'Month_Week-Comparison'!$K$98</c:f>
              <c:strCache>
                <c:ptCount val="1"/>
                <c:pt idx="0">
                  <c:v>Project</c:v>
                </c:pt>
              </c:strCache>
            </c:strRef>
          </c:tx>
          <c:spPr>
            <a:solidFill>
              <a:srgbClr val="C0504D">
                <a:lumMod val="50000"/>
              </a:srgbClr>
            </a:solidFill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'Month_Week-Comparison'!$I$109:$I$113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Closed by Type</c:v>
                </c:pt>
              </c:strCache>
            </c:strRef>
          </c:cat>
          <c:val>
            <c:numRef>
              <c:f>'Month_Week-Comparison'!$K$109:$K$113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12</c:v>
                </c:pt>
              </c:numCache>
            </c:numRef>
          </c:val>
        </c:ser>
        <c:ser>
          <c:idx val="7"/>
          <c:order val="1"/>
          <c:tx>
            <c:strRef>
              <c:f>'Month_Week-Comparison'!$L$98</c:f>
              <c:strCache>
                <c:ptCount val="1"/>
                <c:pt idx="0">
                  <c:v>Repair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'Month_Week-Comparison'!$I$109:$I$113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Closed by Type</c:v>
                </c:pt>
              </c:strCache>
            </c:strRef>
          </c:cat>
          <c:val>
            <c:numRef>
              <c:f>'Month_Week-Comparison'!$L$109:$L$113</c:f>
              <c:numCache>
                <c:formatCode>General</c:formatCode>
                <c:ptCount val="5"/>
                <c:pt idx="0">
                  <c:v>142</c:v>
                </c:pt>
                <c:pt idx="1">
                  <c:v>141</c:v>
                </c:pt>
                <c:pt idx="2">
                  <c:v>120</c:v>
                </c:pt>
                <c:pt idx="3">
                  <c:v>167</c:v>
                </c:pt>
                <c:pt idx="4">
                  <c:v>570</c:v>
                </c:pt>
              </c:numCache>
            </c:numRef>
          </c:val>
        </c:ser>
        <c:ser>
          <c:idx val="8"/>
          <c:order val="2"/>
          <c:tx>
            <c:strRef>
              <c:f>'Month_Week-Comparison'!$M$98</c:f>
              <c:strCache>
                <c:ptCount val="1"/>
                <c:pt idx="0">
                  <c:v>RFI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'Month_Week-Comparison'!$I$109:$I$113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Closed by Type</c:v>
                </c:pt>
              </c:strCache>
            </c:strRef>
          </c:cat>
          <c:val>
            <c:numRef>
              <c:f>'Month_Week-Comparison'!$M$109:$M$113</c:f>
              <c:numCache>
                <c:formatCode>General</c:formatCode>
                <c:ptCount val="5"/>
                <c:pt idx="0">
                  <c:v>11</c:v>
                </c:pt>
                <c:pt idx="1">
                  <c:v>18</c:v>
                </c:pt>
                <c:pt idx="2">
                  <c:v>11</c:v>
                </c:pt>
                <c:pt idx="3">
                  <c:v>24</c:v>
                </c:pt>
                <c:pt idx="4">
                  <c:v>64</c:v>
                </c:pt>
              </c:numCache>
            </c:numRef>
          </c:val>
        </c:ser>
        <c:ser>
          <c:idx val="5"/>
          <c:order val="3"/>
          <c:tx>
            <c:strRef>
              <c:f>'Month_Week-Comparison'!$J$98</c:f>
              <c:strCache>
                <c:ptCount val="1"/>
                <c:pt idx="0">
                  <c:v>MAC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'Month_Week-Comparison'!$I$109:$I$113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Closed by Type</c:v>
                </c:pt>
              </c:strCache>
            </c:strRef>
          </c:cat>
          <c:val>
            <c:numRef>
              <c:f>'Month_Week-Comparison'!$J$109:$J$113</c:f>
              <c:numCache>
                <c:formatCode>General</c:formatCode>
                <c:ptCount val="5"/>
                <c:pt idx="0">
                  <c:v>276</c:v>
                </c:pt>
                <c:pt idx="1">
                  <c:v>266</c:v>
                </c:pt>
                <c:pt idx="2">
                  <c:v>235</c:v>
                </c:pt>
                <c:pt idx="3">
                  <c:v>303</c:v>
                </c:pt>
                <c:pt idx="4">
                  <c:v>1080</c:v>
                </c:pt>
              </c:numCache>
            </c:numRef>
          </c:val>
        </c:ser>
        <c:ser>
          <c:idx val="0"/>
          <c:order val="4"/>
          <c:tx>
            <c:strRef>
              <c:f>'Month_Week-Comparison'!$N$98</c:f>
              <c:strCache>
                <c:ptCount val="1"/>
                <c:pt idx="0">
                  <c:v>Total Closed</c:v>
                </c:pt>
              </c:strCache>
            </c:strRef>
          </c:tx>
          <c:spPr>
            <a:solidFill>
              <a:srgbClr val="EEECE1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cat>
            <c:strRef>
              <c:f>'Month_Week-Comparison'!$I$109:$I$113</c:f>
              <c:strCache>
                <c:ptCount val="5"/>
                <c:pt idx="0">
                  <c:v>Mar.16</c:v>
                </c:pt>
                <c:pt idx="1">
                  <c:v>Mar.23</c:v>
                </c:pt>
                <c:pt idx="2">
                  <c:v>Mar.30</c:v>
                </c:pt>
                <c:pt idx="3">
                  <c:v>Apr.6</c:v>
                </c:pt>
                <c:pt idx="4">
                  <c:v>Total Closed by Type</c:v>
                </c:pt>
              </c:strCache>
            </c:strRef>
          </c:cat>
          <c:val>
            <c:numRef>
              <c:f>'Month_Week-Comparison'!$N$109:$N$113</c:f>
              <c:numCache>
                <c:formatCode>General</c:formatCode>
                <c:ptCount val="5"/>
                <c:pt idx="0">
                  <c:v>431</c:v>
                </c:pt>
                <c:pt idx="1">
                  <c:v>429</c:v>
                </c:pt>
                <c:pt idx="2">
                  <c:v>368</c:v>
                </c:pt>
                <c:pt idx="3">
                  <c:v>498</c:v>
                </c:pt>
                <c:pt idx="4">
                  <c:v>1726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77632"/>
        <c:axId val="36291712"/>
      </c:barChart>
      <c:catAx>
        <c:axId val="36277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6291712"/>
        <c:crosses val="autoZero"/>
        <c:auto val="1"/>
        <c:lblAlgn val="ctr"/>
        <c:lblOffset val="100"/>
        <c:noMultiLvlLbl val="0"/>
      </c:catAx>
      <c:valAx>
        <c:axId val="36291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277632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solidFill>
          <a:schemeClr val="bg1"/>
        </a:solidFill>
        <a:ln w="3175" cap="rnd">
          <a:solidFill>
            <a:srgbClr val="4F81BD"/>
          </a:solidFill>
          <a:round/>
        </a:ln>
        <a:effectLst/>
      </c:spPr>
    </c:plotArea>
    <c:legend>
      <c:legendPos val="r"/>
      <c:layout>
        <c:manualLayout>
          <c:xMode val="edge"/>
          <c:yMode val="edge"/>
          <c:x val="0.8556233797644166"/>
          <c:y val="0.43090452755905723"/>
          <c:w val="0.13912259277008335"/>
          <c:h val="0.25513813608167124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 w="28575">
      <a:solidFill>
        <a:srgbClr val="0070C0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9DA55-2420-F440-89EA-62D7CE58CCE9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EA169-AC87-F843-808C-D0111B102B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14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F4E3-7716-4249-8923-45F33A41E578}" type="datetimeFigureOut">
              <a:rPr lang="en-US" smtClean="0"/>
              <a:pPr/>
              <a:t>4/11/2013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0E724-1E46-8F46-BAE3-F5608F323E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82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90286" y="2130425"/>
            <a:ext cx="8623904" cy="784527"/>
          </a:xfrm>
          <a:prstGeom prst="rect">
            <a:avLst/>
          </a:prstGeom>
        </p:spPr>
        <p:txBody>
          <a:bodyPr anchor="b"/>
          <a:lstStyle>
            <a:lvl1pPr algn="l">
              <a:defRPr b="1" i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19323" y="2987523"/>
            <a:ext cx="7656285" cy="790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b="0" i="0" cap="all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7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571" y="841175"/>
            <a:ext cx="4019374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3060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197" y="841174"/>
            <a:ext cx="4193326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3060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0"/>
          </p:nvPr>
        </p:nvSpPr>
        <p:spPr>
          <a:xfrm>
            <a:off x="326571" y="1596571"/>
            <a:ext cx="4019374" cy="46881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1596571"/>
            <a:ext cx="4193326" cy="46881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5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326571" y="841175"/>
            <a:ext cx="4019374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FE7E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197" y="841174"/>
            <a:ext cx="4193326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FE7E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0"/>
          </p:nvPr>
        </p:nvSpPr>
        <p:spPr>
          <a:xfrm>
            <a:off x="326571" y="1596571"/>
            <a:ext cx="4019374" cy="46881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1596571"/>
            <a:ext cx="4193326" cy="46881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47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8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79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85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2744" y="273050"/>
            <a:ext cx="320277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5968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444444"/>
                </a:solidFill>
              </a:defRPr>
            </a:lvl1pPr>
            <a:lvl2pPr>
              <a:defRPr sz="2800">
                <a:solidFill>
                  <a:srgbClr val="444444"/>
                </a:solidFill>
              </a:defRPr>
            </a:lvl2pPr>
            <a:lvl3pPr>
              <a:defRPr sz="2400">
                <a:solidFill>
                  <a:srgbClr val="444444"/>
                </a:solidFill>
              </a:defRPr>
            </a:lvl3pPr>
            <a:lvl4pPr>
              <a:defRPr sz="2000">
                <a:solidFill>
                  <a:srgbClr val="444444"/>
                </a:solidFill>
              </a:defRPr>
            </a:lvl4pPr>
            <a:lvl5pPr>
              <a:defRPr sz="2000">
                <a:solidFill>
                  <a:srgbClr val="44444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744" y="1435100"/>
            <a:ext cx="320277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94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796" y="273050"/>
            <a:ext cx="321371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0"/>
            <a:ext cx="5325365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796" y="1435100"/>
            <a:ext cx="321371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FE7E0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2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4444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79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FE7E0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90286" y="2130425"/>
            <a:ext cx="8623904" cy="784527"/>
          </a:xfrm>
          <a:prstGeom prst="rect">
            <a:avLst/>
          </a:prstGeom>
        </p:spPr>
        <p:txBody>
          <a:bodyPr anchor="b"/>
          <a:lstStyle>
            <a:lvl1pPr algn="l">
              <a:defRPr b="1" i="0" cap="none">
                <a:solidFill>
                  <a:srgbClr val="9602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04809" y="2987523"/>
            <a:ext cx="7656285" cy="790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b="0" i="0" cap="all">
                <a:solidFill>
                  <a:srgbClr val="4444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2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571" y="1600200"/>
            <a:ext cx="8502952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336768"/>
            <a:ext cx="8502952" cy="1244444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571" y="1600200"/>
            <a:ext cx="8502952" cy="4525963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336768"/>
            <a:ext cx="8502952" cy="1244444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35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743" y="274638"/>
            <a:ext cx="6214257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6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sz="360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795" y="274638"/>
            <a:ext cx="6225205" cy="5851525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94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6330618"/>
          </a:xfrm>
          <a:prstGeom prst="rect">
            <a:avLst/>
          </a:prstGeom>
        </p:spPr>
        <p:txBody>
          <a:bodyPr vert="eaVert"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594" y="274638"/>
            <a:ext cx="5765405" cy="633061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 rot="5400000">
            <a:off x="-415549" y="4826059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 rot="5400000">
            <a:off x="-215131" y="6024094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94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 rot="5400000">
            <a:off x="-415549" y="4826059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 rot="5400000">
            <a:off x="-215131" y="6024094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6330618"/>
          </a:xfrm>
          <a:prstGeom prst="rect">
            <a:avLst/>
          </a:prstGeom>
        </p:spPr>
        <p:txBody>
          <a:bodyPr vert="eaVert"/>
          <a:lstStyle>
            <a:lvl1pPr>
              <a:defRPr sz="360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594" y="274638"/>
            <a:ext cx="5765405" cy="6330618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94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290286" y="2130425"/>
            <a:ext cx="8623904" cy="784527"/>
          </a:xfrm>
          <a:prstGeom prst="rect">
            <a:avLst/>
          </a:prstGeom>
        </p:spPr>
        <p:txBody>
          <a:bodyPr anchor="b"/>
          <a:lstStyle>
            <a:lvl1pPr algn="l">
              <a:defRPr b="1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19323" y="2987523"/>
            <a:ext cx="7656285" cy="790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b="0" i="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5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856344"/>
            <a:ext cx="8502952" cy="54283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4444"/>
                </a:solidFill>
              </a:defRPr>
            </a:lvl1pPr>
            <a:lvl2pPr marL="742950" indent="-285750">
              <a:buClr>
                <a:srgbClr val="21637C"/>
              </a:buClr>
              <a:buFont typeface="Arial"/>
              <a:buChar char="–"/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6571" y="856344"/>
            <a:ext cx="8502952" cy="54283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742950" indent="-285750">
              <a:buClr>
                <a:srgbClr val="21637C"/>
              </a:buClr>
              <a:buFont typeface="Arial"/>
              <a:buChar char="–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5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668485"/>
            <a:ext cx="7772400" cy="577652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250844"/>
            <a:ext cx="7772400" cy="8468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rgbClr val="2163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390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668485"/>
            <a:ext cx="7772400" cy="577652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22313" y="5250844"/>
            <a:ext cx="7772400" cy="8468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6848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571" y="870858"/>
            <a:ext cx="4019374" cy="541382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870857"/>
            <a:ext cx="4193326" cy="541382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1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571" y="841829"/>
            <a:ext cx="4019374" cy="5486399"/>
          </a:xfrm>
          <a:prstGeom prst="rect">
            <a:avLst/>
          </a:prstGeom>
        </p:spPr>
        <p:txBody>
          <a:bodyPr/>
          <a:lstStyle>
            <a:lvl1pPr>
              <a:defRPr sz="2800" b="1" i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841829"/>
            <a:ext cx="4193326" cy="5486400"/>
          </a:xfrm>
          <a:prstGeom prst="rect">
            <a:avLst/>
          </a:prstGeom>
        </p:spPr>
        <p:txBody>
          <a:bodyPr/>
          <a:lstStyle>
            <a:lvl1pPr>
              <a:defRPr sz="2800" b="1" i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4/11/2013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5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24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60" r:id="rId3"/>
    <p:sldLayoutId id="2147483650" r:id="rId4"/>
    <p:sldLayoutId id="2147483663" r:id="rId5"/>
    <p:sldLayoutId id="2147483669" r:id="rId6"/>
    <p:sldLayoutId id="2147483670" r:id="rId7"/>
    <p:sldLayoutId id="2147483652" r:id="rId8"/>
    <p:sldLayoutId id="2147483666" r:id="rId9"/>
    <p:sldLayoutId id="2147483671" r:id="rId10"/>
    <p:sldLayoutId id="2147483672" r:id="rId11"/>
    <p:sldLayoutId id="2147483654" r:id="rId12"/>
    <p:sldLayoutId id="2147483667" r:id="rId13"/>
    <p:sldLayoutId id="2147483655" r:id="rId14"/>
    <p:sldLayoutId id="2147483668" r:id="rId15"/>
    <p:sldLayoutId id="2147483673" r:id="rId16"/>
    <p:sldLayoutId id="2147483677" r:id="rId17"/>
    <p:sldLayoutId id="2147483674" r:id="rId18"/>
    <p:sldLayoutId id="2147483678" r:id="rId19"/>
    <p:sldLayoutId id="2147483675" r:id="rId20"/>
    <p:sldLayoutId id="2147483679" r:id="rId21"/>
    <p:sldLayoutId id="2147483676" r:id="rId22"/>
    <p:sldLayoutId id="2147483681" r:id="rId23"/>
    <p:sldLayoutId id="2147483680" r:id="rId24"/>
    <p:sldLayoutId id="2147483682" r:id="rId2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800" b="0" i="0" kern="1200" cap="all" spc="-150" normalizeH="0">
          <a:solidFill>
            <a:srgbClr val="96020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21637C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1637C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21637C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1637C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21637C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AZNet II – Arizona Network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19323" y="2987524"/>
            <a:ext cx="7656285" cy="515698"/>
          </a:xfrm>
        </p:spPr>
        <p:txBody>
          <a:bodyPr/>
          <a:lstStyle/>
          <a:p>
            <a:r>
              <a:rPr lang="en-US" dirty="0" smtClean="0"/>
              <a:t>Steering Committee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9323" y="3360722"/>
            <a:ext cx="4110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April 15, 2013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AZNet II – Arizona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Centurylink Update -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 i="1" dirty="0" smtClean="0"/>
              <a:t>AZNet II – Arizona Network</a:t>
            </a:r>
            <a:endParaRPr lang="en-US" sz="2400" b="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7313" y="823913"/>
            <a:ext cx="7772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605641" y="856344"/>
            <a:ext cx="8223881" cy="8180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>
                <a:solidFill>
                  <a:srgbClr val="444444"/>
                </a:solidFill>
              </a:rPr>
              <a:t>Operations Update – All Ticket Status 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605641" y="1674421"/>
          <a:ext cx="7859206" cy="4441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0" i="1" dirty="0" smtClean="0"/>
              <a:t>AZNet II – Arizona Network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95123" y="725718"/>
            <a:ext cx="8534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14401" y="786825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444444"/>
                </a:solidFill>
              </a:rPr>
              <a:t>Operations Update – Sev1/Sev2 Tickets </a:t>
            </a:r>
            <a:endParaRPr lang="en-US" sz="2400" dirty="0" smtClean="0">
              <a:solidFill>
                <a:srgbClr val="444444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296883" y="1665020"/>
          <a:ext cx="8514608" cy="443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 i="1" dirty="0" smtClean="0"/>
              <a:t>AZNet II – Arizona Network</a:t>
            </a:r>
            <a:endParaRPr lang="en-US" sz="2400" b="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7313" y="823913"/>
            <a:ext cx="7772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26571" y="856345"/>
            <a:ext cx="8502952" cy="7248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>
                <a:solidFill>
                  <a:srgbClr val="444444"/>
                </a:solidFill>
              </a:rPr>
              <a:t>Tickets Created by Week – by Type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37313" y="1581211"/>
          <a:ext cx="7772399" cy="460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0" i="1" dirty="0" smtClean="0"/>
              <a:t>AZNet II – Arizona Network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6571" y="725718"/>
            <a:ext cx="8502952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6571" y="976209"/>
            <a:ext cx="81617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rgbClr val="444444"/>
                </a:solidFill>
              </a:rPr>
              <a:t>Tickets Closed/Resolved by Week – by Type</a:t>
            </a:r>
            <a:endParaRPr lang="en-US" sz="2400" dirty="0" smtClean="0">
              <a:solidFill>
                <a:srgbClr val="444444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326571" y="1774208"/>
          <a:ext cx="8161757" cy="4270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4331</TotalTime>
  <Words>65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AZNet II – Arizona Network</vt:lpstr>
      <vt:lpstr>AZNet II – Arizona Network</vt:lpstr>
      <vt:lpstr>AZNet II – Arizona Network</vt:lpstr>
      <vt:lpstr>AZNet II – Arizona Network </vt:lpstr>
      <vt:lpstr>AZNet II – Arizona Network</vt:lpstr>
      <vt:lpstr>AZNet II – Arizona Network </vt:lpstr>
    </vt:vector>
  </TitlesOfParts>
  <Company>NIC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Sylwia Walerys</dc:creator>
  <cp:lastModifiedBy>Monica Moraga</cp:lastModifiedBy>
  <cp:revision>181</cp:revision>
  <dcterms:created xsi:type="dcterms:W3CDTF">2012-03-16T22:26:32Z</dcterms:created>
  <dcterms:modified xsi:type="dcterms:W3CDTF">2013-04-11T21:24:50Z</dcterms:modified>
</cp:coreProperties>
</file>