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82" r:id="rId3"/>
    <p:sldId id="315" r:id="rId4"/>
    <p:sldId id="324" r:id="rId5"/>
    <p:sldId id="322" r:id="rId6"/>
    <p:sldId id="323" r:id="rId7"/>
    <p:sldId id="319" r:id="rId8"/>
    <p:sldId id="320" r:id="rId9"/>
    <p:sldId id="321" r:id="rId10"/>
    <p:sldId id="325" r:id="rId11"/>
    <p:sldId id="326" r:id="rId12"/>
    <p:sldId id="327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201"/>
    <a:srgbClr val="444444"/>
    <a:srgbClr val="FE7E01"/>
    <a:srgbClr val="306078"/>
    <a:srgbClr val="FEF7D0"/>
    <a:srgbClr val="FFFFFF"/>
    <a:srgbClr val="216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19" autoAdjust="0"/>
  </p:normalViewPr>
  <p:slideViewPr>
    <p:cSldViewPr snapToGrid="0" snapToObjects="1">
      <p:cViewPr>
        <p:scale>
          <a:sx n="80" d="100"/>
          <a:sy n="80" d="100"/>
        </p:scale>
        <p:origin x="-86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47267\Desktop\Weekly%20Raw%20Data%20Workbook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8161325813082E-2"/>
          <c:y val="0.1532524059492564"/>
          <c:w val="0.66419178878480933"/>
          <c:h val="0.73076771653543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'Month_Week-Comparison'!$B$20</c:f>
              <c:strCache>
                <c:ptCount val="1"/>
                <c:pt idx="0">
                  <c:v>Created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'Month_Week-Comparison'!$A$21:$A$25</c:f>
              <c:strCache>
                <c:ptCount val="5"/>
                <c:pt idx="0">
                  <c:v>August 2012</c:v>
                </c:pt>
                <c:pt idx="1">
                  <c:v>September 2012</c:v>
                </c:pt>
                <c:pt idx="2">
                  <c:v>October 2012</c:v>
                </c:pt>
                <c:pt idx="3">
                  <c:v>November 2012</c:v>
                </c:pt>
                <c:pt idx="4">
                  <c:v>December 2012</c:v>
                </c:pt>
              </c:strCache>
            </c:strRef>
          </c:cat>
          <c:val>
            <c:numRef>
              <c:f>'Month_Week-Comparison'!$B$21:$B$25</c:f>
              <c:numCache>
                <c:formatCode>General</c:formatCode>
                <c:ptCount val="5"/>
                <c:pt idx="0">
                  <c:v>2964</c:v>
                </c:pt>
                <c:pt idx="1">
                  <c:v>2234</c:v>
                </c:pt>
                <c:pt idx="2">
                  <c:v>1945</c:v>
                </c:pt>
                <c:pt idx="3">
                  <c:v>1680</c:v>
                </c:pt>
                <c:pt idx="4">
                  <c:v>1445</c:v>
                </c:pt>
              </c:numCache>
            </c:numRef>
          </c:val>
        </c:ser>
        <c:ser>
          <c:idx val="1"/>
          <c:order val="1"/>
          <c:tx>
            <c:strRef>
              <c:f>'Month_Week-Comparison'!$C$20</c:f>
              <c:strCache>
                <c:ptCount val="1"/>
                <c:pt idx="0">
                  <c:v>Resolved/Closed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'Month_Week-Comparison'!$A$21:$A$25</c:f>
              <c:strCache>
                <c:ptCount val="5"/>
                <c:pt idx="0">
                  <c:v>August 2012</c:v>
                </c:pt>
                <c:pt idx="1">
                  <c:v>September 2012</c:v>
                </c:pt>
                <c:pt idx="2">
                  <c:v>October 2012</c:v>
                </c:pt>
                <c:pt idx="3">
                  <c:v>November 2012</c:v>
                </c:pt>
                <c:pt idx="4">
                  <c:v>December 2012</c:v>
                </c:pt>
              </c:strCache>
            </c:strRef>
          </c:cat>
          <c:val>
            <c:numRef>
              <c:f>'Month_Week-Comparison'!$C$21:$C$25</c:f>
              <c:numCache>
                <c:formatCode>General</c:formatCode>
                <c:ptCount val="5"/>
                <c:pt idx="0">
                  <c:v>1613</c:v>
                </c:pt>
                <c:pt idx="1">
                  <c:v>2175</c:v>
                </c:pt>
                <c:pt idx="2">
                  <c:v>2380</c:v>
                </c:pt>
                <c:pt idx="3">
                  <c:v>1633</c:v>
                </c:pt>
                <c:pt idx="4">
                  <c:v>1434</c:v>
                </c:pt>
              </c:numCache>
            </c:numRef>
          </c:val>
        </c:ser>
        <c:ser>
          <c:idx val="2"/>
          <c:order val="2"/>
          <c:tx>
            <c:strRef>
              <c:f>'Month_Week-Comparison'!$D$20</c:f>
              <c:strCache>
                <c:ptCount val="1"/>
                <c:pt idx="0">
                  <c:v>Cancelled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'Month_Week-Comparison'!$A$21:$A$25</c:f>
              <c:strCache>
                <c:ptCount val="5"/>
                <c:pt idx="0">
                  <c:v>August 2012</c:v>
                </c:pt>
                <c:pt idx="1">
                  <c:v>September 2012</c:v>
                </c:pt>
                <c:pt idx="2">
                  <c:v>October 2012</c:v>
                </c:pt>
                <c:pt idx="3">
                  <c:v>November 2012</c:v>
                </c:pt>
                <c:pt idx="4">
                  <c:v>December 2012</c:v>
                </c:pt>
              </c:strCache>
            </c:strRef>
          </c:cat>
          <c:val>
            <c:numRef>
              <c:f>'Month_Week-Comparison'!$D$21:$D$25</c:f>
              <c:numCache>
                <c:formatCode>General</c:formatCode>
                <c:ptCount val="5"/>
                <c:pt idx="0">
                  <c:v>167</c:v>
                </c:pt>
                <c:pt idx="1">
                  <c:v>152</c:v>
                </c:pt>
                <c:pt idx="2">
                  <c:v>117</c:v>
                </c:pt>
                <c:pt idx="3">
                  <c:v>55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1"/>
        <c:overlap val="-54"/>
        <c:axId val="79090432"/>
        <c:axId val="79091968"/>
      </c:barChart>
      <c:catAx>
        <c:axId val="79090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091968"/>
        <c:crosses val="autoZero"/>
        <c:auto val="1"/>
        <c:lblAlgn val="ctr"/>
        <c:lblOffset val="100"/>
        <c:noMultiLvlLbl val="0"/>
      </c:catAx>
      <c:valAx>
        <c:axId val="7909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090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scene3d>
      <a:camera prst="orthographicFront"/>
      <a:lightRig rig="threePt" dir="t"/>
    </a:scene3d>
    <a:sp3d>
      <a:bevelT w="38100"/>
    </a:sp3d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Sheet1!$C$16</c:f>
              <c:strCache>
                <c:ptCount val="1"/>
                <c:pt idx="0">
                  <c:v>October</c:v>
                </c:pt>
              </c:strCache>
            </c:strRef>
          </c:tx>
          <c:invertIfNegative val="0"/>
          <c:cat>
            <c:strRef>
              <c:f>Sheet1!$B$17:$B$22</c:f>
              <c:strCache>
                <c:ptCount val="6"/>
                <c:pt idx="0">
                  <c:v>Equipment</c:v>
                </c:pt>
                <c:pt idx="1">
                  <c:v>Firewall/VPN</c:v>
                </c:pt>
                <c:pt idx="2">
                  <c:v>Carrier</c:v>
                </c:pt>
                <c:pt idx="3">
                  <c:v>Power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Sheet1!$C$17:$C$22</c:f>
              <c:numCache>
                <c:formatCode>General</c:formatCode>
                <c:ptCount val="6"/>
                <c:pt idx="0">
                  <c:v>13</c:v>
                </c:pt>
                <c:pt idx="1">
                  <c:v>0</c:v>
                </c:pt>
                <c:pt idx="2">
                  <c:v>18</c:v>
                </c:pt>
                <c:pt idx="3">
                  <c:v>5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Sheet1!$D$16</c:f>
              <c:strCache>
                <c:ptCount val="1"/>
                <c:pt idx="0">
                  <c:v>November</c:v>
                </c:pt>
              </c:strCache>
            </c:strRef>
          </c:tx>
          <c:invertIfNegative val="0"/>
          <c:cat>
            <c:strRef>
              <c:f>Sheet1!$B$17:$B$22</c:f>
              <c:strCache>
                <c:ptCount val="6"/>
                <c:pt idx="0">
                  <c:v>Equipment</c:v>
                </c:pt>
                <c:pt idx="1">
                  <c:v>Firewall/VPN</c:v>
                </c:pt>
                <c:pt idx="2">
                  <c:v>Carrier</c:v>
                </c:pt>
                <c:pt idx="3">
                  <c:v>Power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Sheet1!$D$17:$D$22</c:f>
              <c:numCache>
                <c:formatCode>General</c:formatCode>
                <c:ptCount val="6"/>
                <c:pt idx="0">
                  <c:v>14</c:v>
                </c:pt>
                <c:pt idx="1">
                  <c:v>0</c:v>
                </c:pt>
                <c:pt idx="2">
                  <c:v>16</c:v>
                </c:pt>
                <c:pt idx="3">
                  <c:v>3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Sheet1!$E$16</c:f>
              <c:strCache>
                <c:ptCount val="1"/>
                <c:pt idx="0">
                  <c:v>December</c:v>
                </c:pt>
              </c:strCache>
            </c:strRef>
          </c:tx>
          <c:invertIfNegative val="0"/>
          <c:cat>
            <c:strRef>
              <c:f>Sheet1!$B$17:$B$22</c:f>
              <c:strCache>
                <c:ptCount val="6"/>
                <c:pt idx="0">
                  <c:v>Equipment</c:v>
                </c:pt>
                <c:pt idx="1">
                  <c:v>Firewall/VPN</c:v>
                </c:pt>
                <c:pt idx="2">
                  <c:v>Carrier</c:v>
                </c:pt>
                <c:pt idx="3">
                  <c:v>Power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Sheet1!$E$17:$E$22</c:f>
              <c:numCache>
                <c:formatCode>General</c:formatCode>
                <c:ptCount val="6"/>
                <c:pt idx="0">
                  <c:v>19</c:v>
                </c:pt>
                <c:pt idx="1">
                  <c:v>1</c:v>
                </c:pt>
                <c:pt idx="2">
                  <c:v>17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00672"/>
        <c:axId val="81902208"/>
      </c:barChart>
      <c:catAx>
        <c:axId val="8190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81902208"/>
        <c:crosses val="autoZero"/>
        <c:auto val="1"/>
        <c:lblAlgn val="ctr"/>
        <c:lblOffset val="100"/>
        <c:noMultiLvlLbl val="0"/>
      </c:catAx>
      <c:valAx>
        <c:axId val="8190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00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DA55-2420-F440-89EA-62D7CE58CCE9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EA169-AC87-F843-808C-D0111B102B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14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F4E3-7716-4249-8923-45F33A41E578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0E724-1E46-8F46-BAE3-F5608F323E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82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Finalize</a:t>
            </a:r>
            <a:r>
              <a:rPr lang="en-US" baseline="0" dirty="0" smtClean="0"/>
              <a:t> SLR discussions – 15 Feb</a:t>
            </a:r>
          </a:p>
          <a:p>
            <a:r>
              <a:rPr lang="en-US" baseline="0" dirty="0" smtClean="0"/>
              <a:t>Design and implement Remedy MTTR tracking (dependent on SLR discussions) – 20 Feb</a:t>
            </a:r>
          </a:p>
          <a:p>
            <a:r>
              <a:rPr lang="en-US" baseline="0" dirty="0" smtClean="0"/>
              <a:t>Design and implement Remedy SLR reports – 7 Mar  (manual reports will be available earlier – as SLR items are finalized)</a:t>
            </a:r>
          </a:p>
          <a:p>
            <a:r>
              <a:rPr lang="en-US" baseline="0" dirty="0" smtClean="0"/>
              <a:t>Design and implement Solarwinds reports – 7 Mar</a:t>
            </a:r>
          </a:p>
          <a:p>
            <a:r>
              <a:rPr lang="en-US" baseline="0" dirty="0" smtClean="0"/>
              <a:t>Design and implement Reporting Dashboard and Ad-Hoc reporting capabilities (30 April)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0E724-1E46-8F46-BAE3-F5608F323E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00BCD9-2C8A-437A-903A-4202C5D80B0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56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5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5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7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5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4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8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7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8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2744" y="273050"/>
            <a:ext cx="320277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5968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444444"/>
                </a:solidFill>
              </a:defRPr>
            </a:lvl1pPr>
            <a:lvl2pPr>
              <a:defRPr sz="2800">
                <a:solidFill>
                  <a:srgbClr val="444444"/>
                </a:solidFill>
              </a:defRPr>
            </a:lvl2pPr>
            <a:lvl3pPr>
              <a:defRPr sz="2400">
                <a:solidFill>
                  <a:srgbClr val="444444"/>
                </a:solidFill>
              </a:defRPr>
            </a:lvl3pPr>
            <a:lvl4pPr>
              <a:defRPr sz="2000">
                <a:solidFill>
                  <a:srgbClr val="444444"/>
                </a:solidFill>
              </a:defRPr>
            </a:lvl4pPr>
            <a:lvl5pPr>
              <a:defRPr sz="2000">
                <a:solidFill>
                  <a:srgbClr val="4444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44" y="1435100"/>
            <a:ext cx="320277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9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796" y="273050"/>
            <a:ext cx="321371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0"/>
            <a:ext cx="5325365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796" y="1435100"/>
            <a:ext cx="321371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4444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9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9602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04809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4444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2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3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743" y="274638"/>
            <a:ext cx="6214257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6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795" y="274638"/>
            <a:ext cx="6225205" cy="5851525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5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2163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39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684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70858"/>
            <a:ext cx="4019374" cy="541382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70857"/>
            <a:ext cx="4193326" cy="541382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1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41829"/>
            <a:ext cx="4019374" cy="5486399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41829"/>
            <a:ext cx="4193326" cy="5486400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1/25/2013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0" r:id="rId3"/>
    <p:sldLayoutId id="2147483650" r:id="rId4"/>
    <p:sldLayoutId id="2147483663" r:id="rId5"/>
    <p:sldLayoutId id="2147483669" r:id="rId6"/>
    <p:sldLayoutId id="2147483670" r:id="rId7"/>
    <p:sldLayoutId id="2147483652" r:id="rId8"/>
    <p:sldLayoutId id="2147483666" r:id="rId9"/>
    <p:sldLayoutId id="2147483671" r:id="rId10"/>
    <p:sldLayoutId id="2147483672" r:id="rId11"/>
    <p:sldLayoutId id="2147483654" r:id="rId12"/>
    <p:sldLayoutId id="2147483667" r:id="rId13"/>
    <p:sldLayoutId id="2147483655" r:id="rId14"/>
    <p:sldLayoutId id="2147483668" r:id="rId15"/>
    <p:sldLayoutId id="2147483673" r:id="rId16"/>
    <p:sldLayoutId id="2147483677" r:id="rId17"/>
    <p:sldLayoutId id="2147483674" r:id="rId18"/>
    <p:sldLayoutId id="2147483678" r:id="rId19"/>
    <p:sldLayoutId id="2147483675" r:id="rId20"/>
    <p:sldLayoutId id="2147483679" r:id="rId21"/>
    <p:sldLayoutId id="2147483676" r:id="rId22"/>
    <p:sldLayoutId id="2147483681" r:id="rId23"/>
    <p:sldLayoutId id="2147483680" r:id="rId24"/>
    <p:sldLayoutId id="2147483682" r:id="rId2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800" b="0" i="0" kern="1200" cap="all" spc="-150" normalizeH="0">
          <a:solidFill>
            <a:srgbClr val="96020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1637C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1637C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1637C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1637C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1637C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9323" y="2987524"/>
            <a:ext cx="7656285" cy="515698"/>
          </a:xfrm>
        </p:spPr>
        <p:txBody>
          <a:bodyPr/>
          <a:lstStyle/>
          <a:p>
            <a:r>
              <a:rPr lang="en-US" dirty="0" smtClean="0"/>
              <a:t>Steering Committee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9323" y="3360722"/>
            <a:ext cx="4110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January 25, 2013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2313" y="823216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2313" y="973777"/>
            <a:ext cx="7772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200" b="1" dirty="0" err="1" smtClean="0">
                <a:solidFill>
                  <a:srgbClr val="444444"/>
                </a:solidFill>
              </a:rPr>
              <a:t>CAaNES</a:t>
            </a:r>
            <a:r>
              <a:rPr lang="en-US" sz="3200" b="1" dirty="0" smtClean="0">
                <a:solidFill>
                  <a:srgbClr val="444444"/>
                </a:solidFill>
              </a:rPr>
              <a:t> Vulnerability Assessments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rgbClr val="1F497D"/>
              </a:solidFill>
              <a:latin typeface="Times New Roman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Meeting with </a:t>
            </a:r>
            <a:r>
              <a:rPr lang="en-US" sz="2400" dirty="0" err="1" smtClean="0">
                <a:solidFill>
                  <a:srgbClr val="444444"/>
                </a:solidFill>
              </a:rPr>
              <a:t>CAaNES</a:t>
            </a:r>
            <a:r>
              <a:rPr lang="en-US" sz="2400" dirty="0" smtClean="0">
                <a:solidFill>
                  <a:srgbClr val="444444"/>
                </a:solidFill>
              </a:rPr>
              <a:t> this week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Identify scanning intervals and frequency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Fit within normal maintenance windows(monthly)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Indentify wave 1 of scanning and devices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Segment out areas of the network 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Finalize notification templates for agencies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Finalize </a:t>
            </a:r>
            <a:r>
              <a:rPr lang="en-US" sz="2400" smtClean="0">
                <a:solidFill>
                  <a:srgbClr val="444444"/>
                </a:solidFill>
              </a:rPr>
              <a:t>best </a:t>
            </a:r>
            <a:r>
              <a:rPr lang="en-US" sz="2400" smtClean="0">
                <a:solidFill>
                  <a:srgbClr val="444444"/>
                </a:solidFill>
              </a:rPr>
              <a:t>method </a:t>
            </a:r>
            <a:r>
              <a:rPr lang="en-US" sz="2400" smtClean="0">
                <a:solidFill>
                  <a:srgbClr val="444444"/>
                </a:solidFill>
              </a:rPr>
              <a:t>for </a:t>
            </a:r>
            <a:r>
              <a:rPr lang="en-US" sz="2400" dirty="0" smtClean="0">
                <a:solidFill>
                  <a:srgbClr val="444444"/>
                </a:solidFill>
              </a:rPr>
              <a:t>transport of the scans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1F497D"/>
              </a:solidFill>
              <a:latin typeface="Times New Roman"/>
              <a:ea typeface="Calibri"/>
              <a:cs typeface="Times New Roman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1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2313" y="823216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2313" y="985653"/>
            <a:ext cx="7772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200" b="1" dirty="0" smtClean="0">
                <a:solidFill>
                  <a:srgbClr val="444444"/>
                </a:solidFill>
              </a:rPr>
              <a:t>Core and Data Refresh updates</a:t>
            </a:r>
          </a:p>
          <a:p>
            <a:pPr marL="342900" indent="-342900"/>
            <a:endParaRPr lang="en-US" sz="2400" b="1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New core routers in hand and configuration work being done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Installation of Meet Me fiber into DC being scheduled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Racks and Power being added for new core items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Data refresh equipment being stocked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Base refresh equipment is in CTL space in Phoenix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Standardizing configuration templates in process for refresh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1F497D"/>
              </a:solidFill>
              <a:latin typeface="Times New Roman"/>
              <a:ea typeface="Calibri"/>
              <a:cs typeface="Times New Roman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1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2313" y="823216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2313" y="858842"/>
            <a:ext cx="77724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200" b="1" dirty="0" smtClean="0">
                <a:solidFill>
                  <a:srgbClr val="444444"/>
                </a:solidFill>
              </a:rPr>
              <a:t>Site Information and Survey</a:t>
            </a:r>
          </a:p>
          <a:p>
            <a:pPr marL="342900" indent="-342900" algn="ctr"/>
            <a:endParaRPr lang="en-US" sz="1050" dirty="0" smtClean="0">
              <a:solidFill>
                <a:srgbClr val="1F497D"/>
              </a:solidFill>
              <a:latin typeface="Times New Roman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Finalizing refresh list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Found some discrepancies between inventories; validation in process between lists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Site survey template being finalized; then communicated out to Agencies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444444"/>
                </a:solidFill>
              </a:rPr>
              <a:t>S</a:t>
            </a:r>
            <a:r>
              <a:rPr lang="en-US" sz="2400" dirty="0" smtClean="0">
                <a:solidFill>
                  <a:srgbClr val="444444"/>
                </a:solidFill>
              </a:rPr>
              <a:t>ome examples on template are: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4444"/>
                </a:solidFill>
              </a:rPr>
              <a:t>Is the correct AC power source available; Equipment specs will be provided. Dedicated or shared power with proper grounding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4444"/>
                </a:solidFill>
              </a:rPr>
              <a:t>Does the location have Cat5 wiring or better.  Cat5 is the min for transporting VoIP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4444"/>
                </a:solidFill>
              </a:rPr>
              <a:t>Does the MDF/IDF have the correct environmental for equipment specs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4444"/>
                </a:solidFill>
              </a:rPr>
              <a:t>Is there room in the current equipment closets for new equipment while old equipment is still in service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000" dirty="0" smtClean="0">
              <a:solidFill>
                <a:srgbClr val="444444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1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9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Centurylink</a:t>
            </a:r>
            <a:r>
              <a:rPr lang="en-US" dirty="0" smtClean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en-US" b="1" dirty="0" smtClean="0"/>
              <a:t>Agenda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Opening Remarks                                	   </a:t>
            </a:r>
            <a:r>
              <a:rPr lang="en-US" sz="2400" dirty="0" smtClean="0">
                <a:solidFill>
                  <a:srgbClr val="FF0000"/>
                </a:solidFill>
              </a:rPr>
              <a:t>			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Operations Update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SLR Reporting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LAN Support Migration Project Update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err="1" smtClean="0"/>
              <a:t>CAaNES</a:t>
            </a:r>
            <a:r>
              <a:rPr lang="en-US" sz="2400" dirty="0" smtClean="0"/>
              <a:t> Vulnerability Assessment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Core/LAN Refresh Update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Closing Remarks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0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7313" y="823913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/>
        </p:nvGraphicFramePr>
        <p:xfrm>
          <a:off x="409575" y="1488558"/>
          <a:ext cx="8449417" cy="466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26571" y="856344"/>
            <a:ext cx="8502952" cy="8180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rgbClr val="444444"/>
                </a:solidFill>
              </a:rPr>
              <a:t>Operations Update – Ticket counts 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6568" y="1995032"/>
          <a:ext cx="8271168" cy="2315682"/>
        </p:xfrm>
        <a:graphic>
          <a:graphicData uri="http://schemas.openxmlformats.org/drawingml/2006/table">
            <a:tbl>
              <a:tblPr/>
              <a:tblGrid>
                <a:gridCol w="799334"/>
                <a:gridCol w="322888"/>
                <a:gridCol w="332509"/>
                <a:gridCol w="368135"/>
                <a:gridCol w="368135"/>
                <a:gridCol w="391886"/>
                <a:gridCol w="249381"/>
                <a:gridCol w="392652"/>
                <a:gridCol w="342544"/>
                <a:gridCol w="325833"/>
                <a:gridCol w="375962"/>
                <a:gridCol w="342544"/>
                <a:gridCol w="384317"/>
                <a:gridCol w="384317"/>
                <a:gridCol w="367607"/>
                <a:gridCol w="342544"/>
                <a:gridCol w="325833"/>
                <a:gridCol w="375962"/>
                <a:gridCol w="342544"/>
                <a:gridCol w="384317"/>
                <a:gridCol w="384317"/>
                <a:gridCol w="367607"/>
              </a:tblGrid>
              <a:tr h="26497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October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November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December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 err="1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 err="1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Sev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V/D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Carrier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Equipment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Firewall/VPN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Customer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4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idx="1"/>
          </p:nvPr>
        </p:nvSpPr>
        <p:spPr bwMode="auto">
          <a:xfrm>
            <a:off x="326571" y="856344"/>
            <a:ext cx="8502952" cy="81807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/>
              <a:t>Operations Update – 4</a:t>
            </a:r>
            <a:r>
              <a:rPr lang="en-US" baseline="30000" dirty="0" smtClean="0"/>
              <a:t>th</a:t>
            </a:r>
            <a:r>
              <a:rPr lang="en-US" dirty="0" smtClean="0"/>
              <a:t> Qtr Sev1/Sev2 Tickets </a:t>
            </a: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24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819397" y="1793174"/>
          <a:ext cx="7635834" cy="394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3634" y="976209"/>
            <a:ext cx="7981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444444"/>
                </a:solidFill>
              </a:rPr>
              <a:t>Operations Update – 4</a:t>
            </a:r>
            <a:r>
              <a:rPr lang="en-US" sz="3200" baseline="30000" dirty="0" smtClean="0">
                <a:solidFill>
                  <a:srgbClr val="444444"/>
                </a:solidFill>
              </a:rPr>
              <a:t>th</a:t>
            </a:r>
            <a:r>
              <a:rPr lang="en-US" sz="3200" dirty="0" smtClean="0">
                <a:solidFill>
                  <a:srgbClr val="444444"/>
                </a:solidFill>
              </a:rPr>
              <a:t> Qtr Sev1/Sev2 Tickets </a:t>
            </a:r>
            <a:endParaRPr lang="en-US" sz="2400" dirty="0" smtClean="0">
              <a:solidFill>
                <a:srgbClr val="44444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/>
              <a:t>SLR Reporting Summary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Current Status – SLR reporting is currently being designed.  Discussions are being held to clear up any discrepancies in requirements and to come to a shared understanding of the reporting needs.  SLR report data will be provided from Solarwinds &amp; Remedy</a:t>
            </a:r>
            <a:r>
              <a:rPr lang="en-US" sz="2400" dirty="0"/>
              <a:t>.</a:t>
            </a:r>
            <a:r>
              <a:rPr lang="en-US" sz="2400" dirty="0" smtClean="0"/>
              <a:t>  </a:t>
            </a:r>
            <a:r>
              <a:rPr lang="en-US" sz="2400" dirty="0"/>
              <a:t>R</a:t>
            </a:r>
            <a:r>
              <a:rPr lang="en-US" sz="2400" dirty="0" smtClean="0"/>
              <a:t>eports will initially be provided via SharePoint.   Implementation of a reporting </a:t>
            </a:r>
            <a:r>
              <a:rPr lang="en-US" sz="2400" dirty="0"/>
              <a:t>d</a:t>
            </a:r>
            <a:r>
              <a:rPr lang="en-US" sz="2400" dirty="0" smtClean="0"/>
              <a:t>ashboard and ad-hoc reporting capabilities will follow.</a:t>
            </a:r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0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326571" y="701969"/>
            <a:ext cx="8502952" cy="56513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/>
              <a:t>SLR Reporting Plan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Action plan:  (Target Date: 30 April 2013*)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Finalize SLR discussions to clear up any discrepancies in requirements, come to a shared understanding of the reporting needs, and amend the contract to reflect any approved changes needed as an outcome of the discussions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Design and implement Remedy MTTR tracking at the task </a:t>
            </a:r>
            <a:r>
              <a:rPr lang="en-US" sz="2000" dirty="0"/>
              <a:t>l</a:t>
            </a:r>
            <a:r>
              <a:rPr lang="en-US" sz="2000" dirty="0" smtClean="0"/>
              <a:t>evel, along with field and value enhancements needed to identify SLRs per specific SLR requirements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Design and implement Remedy SLR reports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Design and implement Solarwinds SLR reports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Design and implement reporting </a:t>
            </a:r>
            <a:r>
              <a:rPr lang="en-US" sz="2000" dirty="0"/>
              <a:t>d</a:t>
            </a:r>
            <a:r>
              <a:rPr lang="en-US" sz="2000" dirty="0" smtClean="0"/>
              <a:t>ashboard and ad-hoc reporting capabilities</a:t>
            </a:r>
          </a:p>
          <a:p>
            <a:pPr lvl="1">
              <a:lnSpc>
                <a:spcPct val="120000"/>
              </a:lnSpc>
              <a:buNone/>
            </a:pPr>
            <a:endParaRPr lang="en-US" sz="12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1200" dirty="0" smtClean="0"/>
              <a:t>*Target Date is for final product; first two items will be completed in February;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and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items will be completed early March</a:t>
            </a:r>
          </a:p>
          <a:p>
            <a:pPr>
              <a:lnSpc>
                <a:spcPct val="12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0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147638"/>
            <a:ext cx="8502650" cy="577850"/>
          </a:xfrm>
        </p:spPr>
        <p:txBody>
          <a:bodyPr/>
          <a:lstStyle/>
          <a:p>
            <a:pPr>
              <a:defRPr/>
            </a:pPr>
            <a:r>
              <a:rPr lang="en-US" i="1" dirty="0" err="1" smtClean="0"/>
              <a:t>AZNet</a:t>
            </a:r>
            <a:r>
              <a:rPr lang="en-US" i="1" dirty="0" smtClean="0"/>
              <a:t> II – Arizona Network            </a:t>
            </a:r>
            <a:endParaRPr lang="en-US" sz="24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2938" y="823913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6571" y="1615061"/>
          <a:ext cx="8168141" cy="3421734"/>
        </p:xfrm>
        <a:graphic>
          <a:graphicData uri="http://schemas.openxmlformats.org/drawingml/2006/table">
            <a:tbl>
              <a:tblPr/>
              <a:tblGrid>
                <a:gridCol w="157978"/>
                <a:gridCol w="488510"/>
                <a:gridCol w="994321"/>
                <a:gridCol w="962224"/>
                <a:gridCol w="854615"/>
                <a:gridCol w="200796"/>
                <a:gridCol w="2639050"/>
                <a:gridCol w="831874"/>
                <a:gridCol w="774503"/>
                <a:gridCol w="264270"/>
              </a:tblGrid>
              <a:tr h="451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Agency Totals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Survey Totals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6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Agencies without POC's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Surveys Sent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Agencies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Previous Week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Current Week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49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Agency Surveys Returned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21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*A1, A2, A4, A5, A6, A7, AD, AF, B1, B4, BD, BH, C1, C2, GV &amp; IA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have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signed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*Total Surveys Ready for Sign Off 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421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Agencies Out of Scope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86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Completed Agencies (Signed Off and under AZNet II Support)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9" marR="8049" marT="80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13" name="Text Placeholder 2"/>
          <p:cNvSpPr>
            <a:spLocks noGrp="1"/>
          </p:cNvSpPr>
          <p:nvPr>
            <p:ph idx="1"/>
          </p:nvPr>
        </p:nvSpPr>
        <p:spPr bwMode="auto">
          <a:xfrm>
            <a:off x="326571" y="856344"/>
            <a:ext cx="8502952" cy="18987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/>
              <a:t>LAN Support Migration Project Update</a:t>
            </a:r>
            <a:endParaRPr lang="en-US" sz="2400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24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3974</TotalTime>
  <Words>745</Words>
  <Application>Microsoft Office PowerPoint</Application>
  <PresentationFormat>On-screen Show (4:3)</PresentationFormat>
  <Paragraphs>293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AZNet II – Arizona Network</vt:lpstr>
      <vt:lpstr>AZNet II – Arizona Network</vt:lpstr>
      <vt:lpstr>AZNet II – Arizona Network </vt:lpstr>
      <vt:lpstr>AZNet II – Arizona Network</vt:lpstr>
      <vt:lpstr>AZNet II – Arizona Network </vt:lpstr>
      <vt:lpstr>AZNet II – Arizona Network </vt:lpstr>
      <vt:lpstr>AZNet II – Arizona Network </vt:lpstr>
      <vt:lpstr>AZNet II – Arizona Network </vt:lpstr>
      <vt:lpstr>AZNet II – Arizona Network            </vt:lpstr>
      <vt:lpstr>AZNet II – Arizona Network</vt:lpstr>
      <vt:lpstr>AZNet II – Arizona Network</vt:lpstr>
      <vt:lpstr>AZNet II – Arizona Network</vt:lpstr>
      <vt:lpstr>AZNet II – Arizona Network</vt:lpstr>
    </vt:vector>
  </TitlesOfParts>
  <Company>NIC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Sylwia Walerys</dc:creator>
  <cp:lastModifiedBy>Monica Moraga</cp:lastModifiedBy>
  <cp:revision>134</cp:revision>
  <dcterms:created xsi:type="dcterms:W3CDTF">2012-03-16T22:26:32Z</dcterms:created>
  <dcterms:modified xsi:type="dcterms:W3CDTF">2013-01-25T22:26:58Z</dcterms:modified>
</cp:coreProperties>
</file>