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82" r:id="rId3"/>
    <p:sldId id="315" r:id="rId4"/>
    <p:sldId id="327" r:id="rId5"/>
    <p:sldId id="329" r:id="rId6"/>
    <p:sldId id="328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0201"/>
    <a:srgbClr val="444444"/>
    <a:srgbClr val="FE7E01"/>
    <a:srgbClr val="306078"/>
    <a:srgbClr val="FEF7D0"/>
    <a:srgbClr val="FFFFFF"/>
    <a:srgbClr val="2163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19" autoAdjust="0"/>
  </p:normalViewPr>
  <p:slideViewPr>
    <p:cSldViewPr snapToGrid="0" snapToObjects="1">
      <p:cViewPr>
        <p:scale>
          <a:sx n="80" d="100"/>
          <a:sy n="80" d="100"/>
        </p:scale>
        <p:origin x="-127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a59285\My%20Documents\Project%20Folders\Monthly%20Metric%20Reports\Steering%20Committee\Sev1%20and%20Sev%202_Feb_201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a59285\My%20Documents\Project%20Folders\Monthly%20Metric%20Reports\Steering%20Committee\Master_Templates\Monthly%20Steering%20Rp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145735354509238"/>
          <c:y val="0.13834658814559728"/>
          <c:w val="0.70885681148810242"/>
          <c:h val="0.72523917815782213"/>
        </c:manualLayout>
      </c:layout>
      <c:barChart>
        <c:barDir val="col"/>
        <c:grouping val="clustered"/>
        <c:ser>
          <c:idx val="3"/>
          <c:order val="0"/>
          <c:tx>
            <c:strRef>
              <c:f>Sheet1!$P$42</c:f>
              <c:strCache>
                <c:ptCount val="1"/>
                <c:pt idx="0">
                  <c:v>January 2013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elete val="1"/>
          </c:dLbls>
          <c:cat>
            <c:strRef>
              <c:f>Sheet1!$A$45:$A$50</c:f>
              <c:strCache>
                <c:ptCount val="6"/>
                <c:pt idx="0">
                  <c:v>Carrier</c:v>
                </c:pt>
                <c:pt idx="1">
                  <c:v>Power</c:v>
                </c:pt>
                <c:pt idx="2">
                  <c:v>Equipment</c:v>
                </c:pt>
                <c:pt idx="3">
                  <c:v>Firewall/VPN</c:v>
                </c:pt>
                <c:pt idx="4">
                  <c:v>Customer</c:v>
                </c:pt>
                <c:pt idx="5">
                  <c:v>Other</c:v>
                </c:pt>
              </c:strCache>
            </c:strRef>
          </c:cat>
          <c:val>
            <c:numRef>
              <c:f>Sheet1!$V$45:$V$50</c:f>
              <c:numCache>
                <c:formatCode>General</c:formatCode>
                <c:ptCount val="6"/>
                <c:pt idx="0">
                  <c:v>11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ser>
          <c:idx val="0"/>
          <c:order val="1"/>
          <c:tx>
            <c:strRef>
              <c:f>Sheet1!$I$42</c:f>
              <c:strCache>
                <c:ptCount val="1"/>
                <c:pt idx="0">
                  <c:v>December 2012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elete val="1"/>
          </c:dLbls>
          <c:cat>
            <c:strRef>
              <c:f>Sheet1!$A$45:$A$50</c:f>
              <c:strCache>
                <c:ptCount val="6"/>
                <c:pt idx="0">
                  <c:v>Carrier</c:v>
                </c:pt>
                <c:pt idx="1">
                  <c:v>Power</c:v>
                </c:pt>
                <c:pt idx="2">
                  <c:v>Equipment</c:v>
                </c:pt>
                <c:pt idx="3">
                  <c:v>Firewall/VPN</c:v>
                </c:pt>
                <c:pt idx="4">
                  <c:v>Customer</c:v>
                </c:pt>
                <c:pt idx="5">
                  <c:v>Other</c:v>
                </c:pt>
              </c:strCache>
            </c:strRef>
          </c:cat>
          <c:val>
            <c:numRef>
              <c:f>Sheet1!$O$45:$O$50</c:f>
              <c:numCache>
                <c:formatCode>General</c:formatCode>
                <c:ptCount val="6"/>
                <c:pt idx="0">
                  <c:v>17</c:v>
                </c:pt>
                <c:pt idx="1">
                  <c:v>5</c:v>
                </c:pt>
                <c:pt idx="2">
                  <c:v>19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2"/>
          <c:tx>
            <c:strRef>
              <c:f>Sheet1!$B$42</c:f>
              <c:strCache>
                <c:ptCount val="1"/>
                <c:pt idx="0">
                  <c:v>November 2012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elete val="1"/>
          </c:dLbls>
          <c:cat>
            <c:strRef>
              <c:f>Sheet1!$A$45:$A$50</c:f>
              <c:strCache>
                <c:ptCount val="6"/>
                <c:pt idx="0">
                  <c:v>Carrier</c:v>
                </c:pt>
                <c:pt idx="1">
                  <c:v>Power</c:v>
                </c:pt>
                <c:pt idx="2">
                  <c:v>Equipment</c:v>
                </c:pt>
                <c:pt idx="3">
                  <c:v>Firewall/VPN</c:v>
                </c:pt>
                <c:pt idx="4">
                  <c:v>Customer</c:v>
                </c:pt>
                <c:pt idx="5">
                  <c:v>Other</c:v>
                </c:pt>
              </c:strCache>
            </c:strRef>
          </c:cat>
          <c:val>
            <c:numRef>
              <c:f>Sheet1!$H$45:$H$50</c:f>
              <c:numCache>
                <c:formatCode>General</c:formatCode>
                <c:ptCount val="6"/>
                <c:pt idx="0">
                  <c:v>16</c:v>
                </c:pt>
                <c:pt idx="1">
                  <c:v>3</c:v>
                </c:pt>
                <c:pt idx="2">
                  <c:v>14</c:v>
                </c:pt>
                <c:pt idx="3">
                  <c:v>0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axId val="115550080"/>
        <c:axId val="115551616"/>
      </c:barChart>
      <c:catAx>
        <c:axId val="115550080"/>
        <c:scaling>
          <c:orientation val="minMax"/>
        </c:scaling>
        <c:axPos val="b"/>
        <c:numFmt formatCode="General" sourceLinked="1"/>
        <c:tickLblPos val="nextTo"/>
        <c:crossAx val="115551616"/>
        <c:crosses val="autoZero"/>
        <c:auto val="1"/>
        <c:lblAlgn val="ctr"/>
        <c:lblOffset val="100"/>
      </c:catAx>
      <c:valAx>
        <c:axId val="115551616"/>
        <c:scaling>
          <c:orientation val="minMax"/>
        </c:scaling>
        <c:axPos val="l"/>
        <c:majorGridlines/>
        <c:numFmt formatCode="General" sourceLinked="1"/>
        <c:tickLblPos val="nextTo"/>
        <c:crossAx val="115550080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/>
        </a:solidFill>
        <a:ln w="22225" cap="rnd">
          <a:round/>
        </a:ln>
        <a:effectLst/>
      </c:spPr>
    </c:plotArea>
    <c:legend>
      <c:legendPos val="r"/>
      <c:layout/>
    </c:legend>
    <c:plotVisOnly val="1"/>
  </c:chart>
  <c:spPr>
    <a:solidFill>
      <a:sysClr val="window" lastClr="FFFFFF"/>
    </a:solidFill>
    <a:ln>
      <a:solidFill>
        <a:srgbClr val="5E9EFF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45735354509242"/>
          <c:y val="0.13834658814559722"/>
          <c:w val="0.70885681148810198"/>
          <c:h val="0.72523917815782213"/>
        </c:manualLayout>
      </c:layout>
      <c:barChart>
        <c:barDir val="col"/>
        <c:grouping val="clustered"/>
        <c:ser>
          <c:idx val="1"/>
          <c:order val="0"/>
          <c:tx>
            <c:strRef>
              <c:f>'Month_Week-Comparison'!$A$26</c:f>
              <c:strCache>
                <c:ptCount val="1"/>
                <c:pt idx="0">
                  <c:v>January 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elete val="1"/>
          </c:dLbls>
          <c:cat>
            <c:strRef>
              <c:f>'Month_Week-Comparison'!$B$20:$D$20</c:f>
              <c:strCache>
                <c:ptCount val="3"/>
                <c:pt idx="0">
                  <c:v>Created</c:v>
                </c:pt>
                <c:pt idx="1">
                  <c:v>Resolved/Closed</c:v>
                </c:pt>
                <c:pt idx="2">
                  <c:v>Cancelled</c:v>
                </c:pt>
              </c:strCache>
            </c:strRef>
          </c:cat>
          <c:val>
            <c:numRef>
              <c:f>'Month_Week-Comparison'!$B$26:$D$26</c:f>
              <c:numCache>
                <c:formatCode>General</c:formatCode>
                <c:ptCount val="3"/>
                <c:pt idx="0">
                  <c:v>1524</c:v>
                </c:pt>
                <c:pt idx="1">
                  <c:v>1437</c:v>
                </c:pt>
                <c:pt idx="2">
                  <c:v>37</c:v>
                </c:pt>
              </c:numCache>
            </c:numRef>
          </c:val>
        </c:ser>
        <c:ser>
          <c:idx val="0"/>
          <c:order val="1"/>
          <c:tx>
            <c:strRef>
              <c:f>'Month_Week-Comparison'!$A$25</c:f>
              <c:strCache>
                <c:ptCount val="1"/>
                <c:pt idx="0">
                  <c:v>December 2012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elete val="1"/>
          </c:dLbls>
          <c:cat>
            <c:strRef>
              <c:f>'Month_Week-Comparison'!$B$20:$D$20</c:f>
              <c:strCache>
                <c:ptCount val="3"/>
                <c:pt idx="0">
                  <c:v>Created</c:v>
                </c:pt>
                <c:pt idx="1">
                  <c:v>Resolved/Closed</c:v>
                </c:pt>
                <c:pt idx="2">
                  <c:v>Cancelled</c:v>
                </c:pt>
              </c:strCache>
            </c:strRef>
          </c:cat>
          <c:val>
            <c:numRef>
              <c:f>'Month_Week-Comparison'!$B$25:$D$25</c:f>
              <c:numCache>
                <c:formatCode>General</c:formatCode>
                <c:ptCount val="3"/>
                <c:pt idx="0">
                  <c:v>1445</c:v>
                </c:pt>
                <c:pt idx="1">
                  <c:v>1434</c:v>
                </c:pt>
                <c:pt idx="2">
                  <c:v>40</c:v>
                </c:pt>
              </c:numCache>
            </c:numRef>
          </c:val>
        </c:ser>
        <c:ser>
          <c:idx val="3"/>
          <c:order val="2"/>
          <c:tx>
            <c:strRef>
              <c:f>'Month_Week-Comparison'!$A$24</c:f>
              <c:strCache>
                <c:ptCount val="1"/>
                <c:pt idx="0">
                  <c:v>November 2012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dLbls>
            <c:delete val="1"/>
          </c:dLbls>
          <c:cat>
            <c:strRef>
              <c:f>'Month_Week-Comparison'!$B$20:$D$20</c:f>
              <c:strCache>
                <c:ptCount val="3"/>
                <c:pt idx="0">
                  <c:v>Created</c:v>
                </c:pt>
                <c:pt idx="1">
                  <c:v>Resolved/Closed</c:v>
                </c:pt>
                <c:pt idx="2">
                  <c:v>Cancelled</c:v>
                </c:pt>
              </c:strCache>
            </c:strRef>
          </c:cat>
          <c:val>
            <c:numRef>
              <c:f>'Month_Week-Comparison'!$B$24:$D$24</c:f>
              <c:numCache>
                <c:formatCode>General</c:formatCode>
                <c:ptCount val="3"/>
                <c:pt idx="0">
                  <c:v>1680</c:v>
                </c:pt>
                <c:pt idx="1">
                  <c:v>1633</c:v>
                </c:pt>
                <c:pt idx="2">
                  <c:v>55</c:v>
                </c:pt>
              </c:numCache>
            </c:numRef>
          </c:val>
        </c:ser>
        <c:dLbls>
          <c:showVal val="1"/>
        </c:dLbls>
        <c:axId val="115529216"/>
        <c:axId val="115530752"/>
      </c:barChart>
      <c:catAx>
        <c:axId val="115529216"/>
        <c:scaling>
          <c:orientation val="minMax"/>
        </c:scaling>
        <c:axPos val="b"/>
        <c:numFmt formatCode="General" sourceLinked="1"/>
        <c:tickLblPos val="nextTo"/>
        <c:crossAx val="115530752"/>
        <c:crosses val="autoZero"/>
        <c:auto val="1"/>
        <c:lblAlgn val="ctr"/>
        <c:lblOffset val="100"/>
      </c:catAx>
      <c:valAx>
        <c:axId val="115530752"/>
        <c:scaling>
          <c:orientation val="minMax"/>
        </c:scaling>
        <c:axPos val="l"/>
        <c:majorGridlines/>
        <c:numFmt formatCode="General" sourceLinked="1"/>
        <c:tickLblPos val="nextTo"/>
        <c:crossAx val="115529216"/>
        <c:crosses val="autoZero"/>
        <c:crossBetween val="between"/>
      </c:valAx>
      <c:dTable>
        <c:showHorzBorder val="1"/>
        <c:showVertBorder val="1"/>
        <c:showOutline val="1"/>
      </c:dTable>
      <c:spPr>
        <a:solidFill>
          <a:schemeClr val="bg1"/>
        </a:solidFill>
        <a:ln w="22225" cap="rnd">
          <a:round/>
        </a:ln>
        <a:effectLst/>
      </c:spPr>
    </c:plotArea>
    <c:legend>
      <c:legendPos val="r"/>
      <c:layout/>
    </c:legend>
    <c:plotVisOnly val="1"/>
  </c:chart>
  <c:spPr>
    <a:solidFill>
      <a:sysClr val="window" lastClr="FFFFFF"/>
    </a:solidFill>
    <a:ln>
      <a:solidFill>
        <a:srgbClr val="5E9EFF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9DA55-2420-F440-89EA-62D7CE58CCE9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EA169-AC87-F843-808C-D0111B102B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2714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F4E3-7716-4249-8923-45F33A41E57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0E724-1E46-8F46-BAE3-F5608F323E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8682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335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19323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307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571" y="841175"/>
            <a:ext cx="4019374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306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197" y="841174"/>
            <a:ext cx="4193326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306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0"/>
          </p:nvPr>
        </p:nvSpPr>
        <p:spPr>
          <a:xfrm>
            <a:off x="326571" y="1596571"/>
            <a:ext cx="4019374" cy="46881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1596571"/>
            <a:ext cx="4193326" cy="46881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8859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326571" y="841175"/>
            <a:ext cx="4019374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FE7E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197" y="841174"/>
            <a:ext cx="4193326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cap="all">
                <a:solidFill>
                  <a:srgbClr val="FE7E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0"/>
          </p:nvPr>
        </p:nvSpPr>
        <p:spPr>
          <a:xfrm>
            <a:off x="326571" y="1596571"/>
            <a:ext cx="4019374" cy="468811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1596571"/>
            <a:ext cx="4193326" cy="46881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344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0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498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17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285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2744" y="273050"/>
            <a:ext cx="320277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5968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444444"/>
                </a:solidFill>
              </a:defRPr>
            </a:lvl1pPr>
            <a:lvl2pPr>
              <a:defRPr sz="2800">
                <a:solidFill>
                  <a:srgbClr val="444444"/>
                </a:solidFill>
              </a:defRPr>
            </a:lvl2pPr>
            <a:lvl3pPr>
              <a:defRPr sz="2400">
                <a:solidFill>
                  <a:srgbClr val="444444"/>
                </a:solidFill>
              </a:defRPr>
            </a:lvl3pPr>
            <a:lvl4pPr>
              <a:defRPr sz="2000">
                <a:solidFill>
                  <a:srgbClr val="444444"/>
                </a:solidFill>
              </a:defRPr>
            </a:lvl4pPr>
            <a:lvl5pPr>
              <a:defRPr sz="2000">
                <a:solidFill>
                  <a:srgbClr val="4444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44" y="1435100"/>
            <a:ext cx="320277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99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796" y="273050"/>
            <a:ext cx="321371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0"/>
            <a:ext cx="5325365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796" y="1435100"/>
            <a:ext cx="321371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FE7E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812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4444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79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E7E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rgbClr val="9602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04809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rgbClr val="4444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932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571" y="1600200"/>
            <a:ext cx="8502952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336768"/>
            <a:ext cx="8502952" cy="1244444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07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571" y="1600200"/>
            <a:ext cx="8502952" cy="4525963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336768"/>
            <a:ext cx="8502952" cy="1244444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053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743" y="274638"/>
            <a:ext cx="6214257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856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795" y="274638"/>
            <a:ext cx="6225205" cy="5851525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6330618"/>
          </a:xfrm>
          <a:prstGeom prst="rect">
            <a:avLst/>
          </a:prstGeom>
        </p:spPr>
        <p:txBody>
          <a:bodyPr vert="eaVert"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594" y="274638"/>
            <a:ext cx="5765405" cy="633061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444444"/>
                </a:solidFill>
              </a:defRPr>
            </a:lvl1pPr>
            <a:lvl2pPr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 rot="5400000">
            <a:off x="-415549" y="4826059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 rot="5400000">
            <a:off x="-215131" y="6024094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 rot="5400000">
            <a:off x="-415549" y="4826059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 rot="5400000">
            <a:off x="-215131" y="6024094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6330618"/>
          </a:xfrm>
          <a:prstGeom prst="rect">
            <a:avLst/>
          </a:prstGeom>
        </p:spPr>
        <p:txBody>
          <a:bodyPr vert="eaVert"/>
          <a:lstStyle>
            <a:lvl1pPr>
              <a:defRPr sz="360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594" y="274638"/>
            <a:ext cx="5765405" cy="6330618"/>
          </a:xfrm>
          <a:prstGeom prst="rect">
            <a:avLst/>
          </a:prstGeom>
        </p:spPr>
        <p:txBody>
          <a:bodyPr vert="eaVert"/>
          <a:lstStyle>
            <a:lvl1pPr>
              <a:defRPr b="1" i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6194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90286" y="2130425"/>
            <a:ext cx="8623904" cy="784527"/>
          </a:xfrm>
          <a:prstGeom prst="rect">
            <a:avLst/>
          </a:prstGeom>
        </p:spPr>
        <p:txBody>
          <a:bodyPr anchor="b"/>
          <a:lstStyle>
            <a:lvl1pPr algn="l">
              <a:defRPr b="1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9323" y="2987523"/>
            <a:ext cx="7656285" cy="790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b="0" i="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65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856344"/>
            <a:ext cx="8502952" cy="542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</a:defRPr>
            </a:lvl1pPr>
            <a:lvl2pPr marL="742950" indent="-285750">
              <a:buClr>
                <a:srgbClr val="21637C"/>
              </a:buClr>
              <a:buFont typeface="Arial"/>
              <a:buChar char="–"/>
              <a:defRPr>
                <a:solidFill>
                  <a:srgbClr val="444444"/>
                </a:solidFill>
              </a:defRPr>
            </a:lvl2pPr>
            <a:lvl3pPr>
              <a:defRPr>
                <a:solidFill>
                  <a:srgbClr val="444444"/>
                </a:solidFill>
              </a:defRPr>
            </a:lvl3pPr>
            <a:lvl4pPr>
              <a:defRPr>
                <a:solidFill>
                  <a:srgbClr val="444444"/>
                </a:solidFill>
              </a:defRPr>
            </a:lvl4pPr>
            <a:lvl5pPr>
              <a:defRPr>
                <a:solidFill>
                  <a:srgbClr val="44444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6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6571" y="856344"/>
            <a:ext cx="8502952" cy="542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rgbClr val="21637C"/>
              </a:buClr>
              <a:buFont typeface="Arial"/>
              <a:buChar char="–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759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68485"/>
            <a:ext cx="7772400" cy="577652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250844"/>
            <a:ext cx="7772400" cy="846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rgbClr val="2163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8239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68485"/>
            <a:ext cx="7772400" cy="577652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22313" y="5250844"/>
            <a:ext cx="7772400" cy="84681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7684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571" y="870858"/>
            <a:ext cx="4019374" cy="541382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870857"/>
            <a:ext cx="4193326" cy="541382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444444"/>
                </a:solidFill>
              </a:defRPr>
            </a:lvl1pPr>
            <a:lvl2pPr>
              <a:defRPr sz="2400">
                <a:solidFill>
                  <a:srgbClr val="444444"/>
                </a:solidFill>
              </a:defRPr>
            </a:lvl2pPr>
            <a:lvl3pPr>
              <a:defRPr sz="2000">
                <a:solidFill>
                  <a:srgbClr val="444444"/>
                </a:solidFill>
              </a:defRPr>
            </a:lvl3pPr>
            <a:lvl4pPr>
              <a:defRPr sz="1800">
                <a:solidFill>
                  <a:srgbClr val="444444"/>
                </a:solidFill>
              </a:defRPr>
            </a:lvl4pPr>
            <a:lvl5pPr>
              <a:defRPr sz="1800">
                <a:solidFill>
                  <a:srgbClr val="44444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241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571" y="841829"/>
            <a:ext cx="4019374" cy="5486399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197" y="841829"/>
            <a:ext cx="4193326" cy="5486400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7026718" y="6465205"/>
            <a:ext cx="11980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48D908-BDB8-2B4F-A8FC-5FB025663D0B}" type="datetime1">
              <a:rPr lang="en-US" sz="1400" smtClean="0">
                <a:solidFill>
                  <a:schemeClr val="bg1"/>
                </a:solidFill>
              </a:rPr>
              <a:pPr/>
              <a:t>2/22/2013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61305" y="6465205"/>
            <a:ext cx="7971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8E9E3F-6073-C64E-932A-E8F129963D38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6571" y="148086"/>
            <a:ext cx="8502952" cy="577632"/>
          </a:xfrm>
          <a:prstGeom prst="rect">
            <a:avLst/>
          </a:prstGeom>
        </p:spPr>
        <p:txBody>
          <a:bodyPr/>
          <a:lstStyle>
            <a:lvl1pPr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105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442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60" r:id="rId3"/>
    <p:sldLayoutId id="2147483650" r:id="rId4"/>
    <p:sldLayoutId id="2147483663" r:id="rId5"/>
    <p:sldLayoutId id="2147483669" r:id="rId6"/>
    <p:sldLayoutId id="2147483670" r:id="rId7"/>
    <p:sldLayoutId id="2147483652" r:id="rId8"/>
    <p:sldLayoutId id="2147483666" r:id="rId9"/>
    <p:sldLayoutId id="2147483671" r:id="rId10"/>
    <p:sldLayoutId id="2147483672" r:id="rId11"/>
    <p:sldLayoutId id="2147483654" r:id="rId12"/>
    <p:sldLayoutId id="2147483667" r:id="rId13"/>
    <p:sldLayoutId id="2147483655" r:id="rId14"/>
    <p:sldLayoutId id="2147483668" r:id="rId15"/>
    <p:sldLayoutId id="2147483673" r:id="rId16"/>
    <p:sldLayoutId id="2147483677" r:id="rId17"/>
    <p:sldLayoutId id="2147483674" r:id="rId18"/>
    <p:sldLayoutId id="2147483678" r:id="rId19"/>
    <p:sldLayoutId id="2147483675" r:id="rId20"/>
    <p:sldLayoutId id="2147483679" r:id="rId21"/>
    <p:sldLayoutId id="2147483676" r:id="rId22"/>
    <p:sldLayoutId id="2147483681" r:id="rId23"/>
    <p:sldLayoutId id="2147483680" r:id="rId24"/>
    <p:sldLayoutId id="2147483682" r:id="rId2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800" b="0" i="0" kern="1200" cap="all" spc="-150" normalizeH="0">
          <a:solidFill>
            <a:srgbClr val="96020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1637C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1637C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1637C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1637C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1637C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19323" y="2987524"/>
            <a:ext cx="7656285" cy="515698"/>
          </a:xfrm>
        </p:spPr>
        <p:txBody>
          <a:bodyPr/>
          <a:lstStyle/>
          <a:p>
            <a:r>
              <a:rPr lang="en-US" dirty="0" smtClean="0"/>
              <a:t>Steering Committee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9323" y="3360722"/>
            <a:ext cx="4110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February 25, 2013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9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Centurylink</a:t>
            </a:r>
            <a:r>
              <a:rPr lang="en-US" dirty="0" smtClean="0"/>
              <a:t> Update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69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en-US" b="1" dirty="0" smtClean="0"/>
              <a:t>Agenda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Opening Remarks                                	   </a:t>
            </a:r>
            <a:r>
              <a:rPr lang="en-US" sz="2400" dirty="0" smtClean="0">
                <a:solidFill>
                  <a:srgbClr val="FF0000"/>
                </a:solidFill>
              </a:rPr>
              <a:t>			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Core Refresh update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Operations Update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 dirty="0" smtClean="0"/>
              <a:t>Closing Remarks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6571" y="725718"/>
            <a:ext cx="8502952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050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2313" y="823216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2313" y="985653"/>
            <a:ext cx="7772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200" b="1" dirty="0" smtClean="0">
                <a:solidFill>
                  <a:srgbClr val="444444"/>
                </a:solidFill>
              </a:rPr>
              <a:t>Core and Data Refresh updates</a:t>
            </a:r>
          </a:p>
          <a:p>
            <a:pPr marL="342900" indent="-342900"/>
            <a:endParaRPr lang="en-US" sz="2400" b="1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New core router's in hand and configuration testing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Installation of Meet Me fiber into DC being worked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Racks and Power being added for new core items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Data refresh equipment being stocked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Base refresh equipment is in CTL space in Phoenix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444444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444444"/>
                </a:solidFill>
              </a:rPr>
              <a:t>Standardizing configuration templates in process for refresh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>
              <a:solidFill>
                <a:srgbClr val="1F497D"/>
              </a:solidFill>
              <a:latin typeface="Times New Roman"/>
              <a:ea typeface="Calibri"/>
              <a:cs typeface="Times New Roman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691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0" i="1" dirty="0" smtClean="0"/>
              <a:t>AZNet II – Arizona Network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533400"/>
            <a:ext cx="8534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5800" y="955975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444444"/>
                </a:solidFill>
              </a:rPr>
              <a:t>Operations Update – Sev1/Sev2 Tickets </a:t>
            </a:r>
            <a:endParaRPr lang="en-US" sz="2400" dirty="0" smtClean="0">
              <a:solidFill>
                <a:srgbClr val="444444"/>
              </a:solidFill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685800" y="1710047"/>
          <a:ext cx="7848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dirty="0" smtClean="0"/>
              <a:t>AZNet II – Arizona Network</a:t>
            </a:r>
            <a:endParaRPr lang="en-US" sz="2400" b="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7313" y="823913"/>
            <a:ext cx="7772400" cy="0"/>
          </a:xfrm>
          <a:prstGeom prst="line">
            <a:avLst/>
          </a:prstGeom>
          <a:ln>
            <a:solidFill>
              <a:srgbClr val="960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26571" y="856344"/>
            <a:ext cx="8502952" cy="8180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rgbClr val="444444"/>
                </a:solidFill>
              </a:rPr>
              <a:t>Operations Update – 3 month Ticket counts </a:t>
            </a: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637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37313" y="1674420"/>
          <a:ext cx="8101044" cy="4405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AZNet II – Arizona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55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4259</TotalTime>
  <Words>112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AZNet II – Arizona Network</vt:lpstr>
      <vt:lpstr>AZNet II – Arizona Network</vt:lpstr>
      <vt:lpstr>AZNet II – Arizona Network </vt:lpstr>
      <vt:lpstr>AZNet II – Arizona Network</vt:lpstr>
      <vt:lpstr>AZNet II – Arizona Network </vt:lpstr>
      <vt:lpstr>AZNet II – Arizona Network</vt:lpstr>
      <vt:lpstr>AZNet II – Arizona Network</vt:lpstr>
    </vt:vector>
  </TitlesOfParts>
  <Company>NIC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Sylwia Walerys</dc:creator>
  <cp:lastModifiedBy>Carter, Joan</cp:lastModifiedBy>
  <cp:revision>169</cp:revision>
  <dcterms:created xsi:type="dcterms:W3CDTF">2012-03-16T22:26:32Z</dcterms:created>
  <dcterms:modified xsi:type="dcterms:W3CDTF">2013-02-22T17:02:30Z</dcterms:modified>
</cp:coreProperties>
</file>